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75" r:id="rId3"/>
    <p:sldId id="259" r:id="rId4"/>
    <p:sldId id="257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71" r:id="rId13"/>
    <p:sldId id="260" r:id="rId14"/>
    <p:sldId id="261" r:id="rId15"/>
    <p:sldId id="262" r:id="rId16"/>
    <p:sldId id="263" r:id="rId17"/>
    <p:sldId id="264" r:id="rId18"/>
    <p:sldId id="266" r:id="rId19"/>
    <p:sldId id="265" r:id="rId20"/>
  </p:sldIdLst>
  <p:sldSz cx="9144000" cy="6858000" type="screen4x3"/>
  <p:notesSz cx="9144000" cy="6858000"/>
  <p:defaultTextStyle>
    <a:defPPr>
      <a:defRPr lang="de-A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rnot Boehm" initials="GB" lastIdx="2" clrIdx="0">
    <p:extLst>
      <p:ext uri="{19B8F6BF-5375-455C-9EA6-DF929625EA0E}">
        <p15:presenceInfo xmlns:p15="http://schemas.microsoft.com/office/powerpoint/2012/main" userId="2280bd9b9ec184d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86" autoAdjust="0"/>
  </p:normalViewPr>
  <p:slideViewPr>
    <p:cSldViewPr>
      <p:cViewPr varScale="1">
        <p:scale>
          <a:sx n="99" d="100"/>
          <a:sy n="99" d="100"/>
        </p:scale>
        <p:origin x="156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-Arbeitsblat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6847611062506093"/>
          <c:y val="5.3314620556995353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Ausbildungsbereiche</c:v>
                </c:pt>
              </c:strCache>
            </c:strRef>
          </c:tx>
          <c:cat>
            <c:strRef>
              <c:f>Tabelle1!$A$2:$A$7</c:f>
              <c:strCache>
                <c:ptCount val="6"/>
                <c:pt idx="0">
                  <c:v>Persönlichkeit und Bildungskarriere</c:v>
                </c:pt>
                <c:pt idx="1">
                  <c:v>Sprachen und Kommunikation</c:v>
                </c:pt>
                <c:pt idx="2">
                  <c:v>Entrepreneurship - Wirtschaft und Management</c:v>
                </c:pt>
                <c:pt idx="3">
                  <c:v>Gesellschaft und Kultur</c:v>
                </c:pt>
                <c:pt idx="4">
                  <c:v>Mathematik und Naturwissenschaften</c:v>
                </c:pt>
                <c:pt idx="5">
                  <c:v>Ausbildungsschwerpunkt</c:v>
                </c:pt>
              </c:strCache>
            </c:strRef>
          </c:cat>
          <c:val>
            <c:numRef>
              <c:f>Tabelle1!$B$2:$B$7</c:f>
              <c:numCache>
                <c:formatCode>General</c:formatCode>
                <c:ptCount val="6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  <c:pt idx="4">
                  <c:v>25</c:v>
                </c:pt>
                <c:pt idx="5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A3-403F-8ACD-FE32FB654D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68186874210168202"/>
          <c:y val="8.4986996137617649E-2"/>
          <c:w val="0.31041520851560245"/>
          <c:h val="0.80992089418318336"/>
        </c:manualLayout>
      </c:layout>
      <c:overlay val="0"/>
      <c:txPr>
        <a:bodyPr/>
        <a:lstStyle/>
        <a:p>
          <a:pPr>
            <a:defRPr sz="1400"/>
          </a:pPr>
          <a:endParaRPr lang="de-DE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de-DE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179484" y="1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FB784E-D20C-4837-B585-6F99BB0BB4C2}" type="datetimeFigureOut">
              <a:rPr lang="de-AT" smtClean="0"/>
              <a:t>29.01.2019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467723-1D25-4740-975B-296DDF3F0D3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926298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79484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noProof="0"/>
              <a:t>Textmasterformate durch Klicken bearbeiten</a:t>
            </a:r>
          </a:p>
          <a:p>
            <a:pPr lvl="1"/>
            <a:r>
              <a:rPr lang="de-AT" noProof="0"/>
              <a:t>Zweite Ebene</a:t>
            </a:r>
          </a:p>
          <a:p>
            <a:pPr lvl="2"/>
            <a:r>
              <a:rPr lang="de-AT" noProof="0"/>
              <a:t>Dritte Ebene</a:t>
            </a:r>
          </a:p>
          <a:p>
            <a:pPr lvl="3"/>
            <a:r>
              <a:rPr lang="de-AT" noProof="0"/>
              <a:t>Vierte Ebene</a:t>
            </a:r>
          </a:p>
          <a:p>
            <a:pPr lvl="4"/>
            <a:r>
              <a:rPr lang="de-AT" noProof="0"/>
              <a:t>Fünfte Ebene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91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79484" y="651391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DC6B19A1-DE41-4D90-84A3-B96771056195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963776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6B19A1-DE41-4D90-84A3-B96771056195}" type="slidenum">
              <a:rPr lang="de-AT" smtClean="0"/>
              <a:pPr>
                <a:defRPr/>
              </a:pPr>
              <a:t>1</a:t>
            </a:fld>
            <a:endParaRPr lang="de-A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6B19A1-DE41-4D90-84A3-B96771056195}" type="slidenum">
              <a:rPr lang="de-AT" smtClean="0"/>
              <a:pPr>
                <a:defRPr/>
              </a:pPr>
              <a:t>10</a:t>
            </a:fld>
            <a:endParaRPr lang="de-A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6B19A1-DE41-4D90-84A3-B96771056195}" type="slidenum">
              <a:rPr lang="de-AT" smtClean="0"/>
              <a:pPr>
                <a:defRPr/>
              </a:pPr>
              <a:t>11</a:t>
            </a:fld>
            <a:endParaRPr lang="de-A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6B19A1-DE41-4D90-84A3-B96771056195}" type="slidenum">
              <a:rPr lang="de-AT" smtClean="0"/>
              <a:pPr>
                <a:defRPr/>
              </a:pPr>
              <a:t>12</a:t>
            </a:fld>
            <a:endParaRPr lang="de-A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6B19A1-DE41-4D90-84A3-B96771056195}" type="slidenum">
              <a:rPr lang="de-AT" smtClean="0"/>
              <a:pPr>
                <a:defRPr/>
              </a:pPr>
              <a:t>13</a:t>
            </a:fld>
            <a:endParaRPr lang="de-A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6B19A1-DE41-4D90-84A3-B96771056195}" type="slidenum">
              <a:rPr lang="de-AT" smtClean="0"/>
              <a:pPr>
                <a:defRPr/>
              </a:pPr>
              <a:t>14</a:t>
            </a:fld>
            <a:endParaRPr lang="de-A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6B19A1-DE41-4D90-84A3-B96771056195}" type="slidenum">
              <a:rPr lang="de-AT" smtClean="0"/>
              <a:pPr>
                <a:defRPr/>
              </a:pPr>
              <a:t>15</a:t>
            </a:fld>
            <a:endParaRPr lang="de-A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6B19A1-DE41-4D90-84A3-B96771056195}" type="slidenum">
              <a:rPr lang="de-AT" smtClean="0"/>
              <a:pPr>
                <a:defRPr/>
              </a:pPr>
              <a:t>16</a:t>
            </a:fld>
            <a:endParaRPr lang="de-A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6B19A1-DE41-4D90-84A3-B96771056195}" type="slidenum">
              <a:rPr lang="de-AT" smtClean="0"/>
              <a:pPr>
                <a:defRPr/>
              </a:pPr>
              <a:t>17</a:t>
            </a:fld>
            <a:endParaRPr lang="de-A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6B19A1-DE41-4D90-84A3-B96771056195}" type="slidenum">
              <a:rPr lang="de-AT" smtClean="0"/>
              <a:pPr>
                <a:defRPr/>
              </a:pPr>
              <a:t>18</a:t>
            </a:fld>
            <a:endParaRPr lang="de-A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6B19A1-DE41-4D90-84A3-B96771056195}" type="slidenum">
              <a:rPr lang="de-AT" smtClean="0"/>
              <a:pPr>
                <a:defRPr/>
              </a:pPr>
              <a:t>19</a:t>
            </a:fld>
            <a:endParaRPr lang="de-A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6B19A1-DE41-4D90-84A3-B96771056195}" type="slidenum">
              <a:rPr lang="de-AT" smtClean="0"/>
              <a:pPr>
                <a:defRPr/>
              </a:pPr>
              <a:t>2</a:t>
            </a:fld>
            <a:endParaRPr lang="de-A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6B19A1-DE41-4D90-84A3-B96771056195}" type="slidenum">
              <a:rPr lang="de-AT" smtClean="0"/>
              <a:pPr>
                <a:defRPr/>
              </a:pPr>
              <a:t>3</a:t>
            </a:fld>
            <a:endParaRPr lang="de-A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6B19A1-DE41-4D90-84A3-B96771056195}" type="slidenum">
              <a:rPr lang="de-AT" smtClean="0"/>
              <a:pPr>
                <a:defRPr/>
              </a:pPr>
              <a:t>4</a:t>
            </a:fld>
            <a:endParaRPr lang="de-A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6B19A1-DE41-4D90-84A3-B96771056195}" type="slidenum">
              <a:rPr lang="de-AT" smtClean="0"/>
              <a:pPr>
                <a:defRPr/>
              </a:pPr>
              <a:t>5</a:t>
            </a:fld>
            <a:endParaRPr lang="de-A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6B19A1-DE41-4D90-84A3-B96771056195}" type="slidenum">
              <a:rPr lang="de-AT" smtClean="0"/>
              <a:pPr>
                <a:defRPr/>
              </a:pPr>
              <a:t>6</a:t>
            </a:fld>
            <a:endParaRPr lang="de-A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6B19A1-DE41-4D90-84A3-B96771056195}" type="slidenum">
              <a:rPr lang="de-AT" smtClean="0"/>
              <a:pPr>
                <a:defRPr/>
              </a:pPr>
              <a:t>7</a:t>
            </a:fld>
            <a:endParaRPr lang="de-A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6B19A1-DE41-4D90-84A3-B96771056195}" type="slidenum">
              <a:rPr lang="de-AT" smtClean="0"/>
              <a:pPr>
                <a:defRPr/>
              </a:pPr>
              <a:t>8</a:t>
            </a:fld>
            <a:endParaRPr lang="de-A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6B19A1-DE41-4D90-84A3-B96771056195}" type="slidenum">
              <a:rPr lang="de-AT" smtClean="0"/>
              <a:pPr>
                <a:defRPr/>
              </a:pPr>
              <a:t>9</a:t>
            </a:fld>
            <a:endParaRPr lang="de-A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 userDrawn="1"/>
        </p:nvPicPr>
        <p:blipFill>
          <a:blip r:embed="rId2" cstate="print"/>
          <a:srcRect t="14832" r="7091" b="20828"/>
          <a:stretch>
            <a:fillRect/>
          </a:stretch>
        </p:blipFill>
        <p:spPr bwMode="auto">
          <a:xfrm>
            <a:off x="5580063" y="188913"/>
            <a:ext cx="3384550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6659563" y="1196975"/>
            <a:ext cx="17287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AT" sz="1600" b="1"/>
              <a:t>www.ibc.ac.at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B5630-0A58-48CA-8028-BB7AB62E3E11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668E4-E3AD-4807-A220-4DFD93EDD54C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362200" cy="4762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AF1029-9DDC-4EE4-A29B-78A2F5424F05}" type="slidenum">
              <a:rPr lang="de-AT"/>
              <a:pPr>
                <a:defRPr/>
              </a:pPr>
              <a:t>‹Nr.›</a:t>
            </a:fld>
            <a:endParaRPr lang="de-A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C92F3-8B8F-407D-BCB4-C66A714A7A81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7897EB-F86E-461A-8328-ACBDDD20B474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7221B-650B-4E59-9A2B-068C59A9A0D5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8F317-BF52-4457-8806-945FCEC0DE08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A10416-2BE9-47EE-AA75-49E6B7871980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C6A8F-C9FE-43C1-8E8C-58B523633262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40FD6-E680-4E6D-997F-8E5DBC07D4E4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oleObject" Target="../embeddings/oleObject2.bin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20" Type="http://schemas.openxmlformats.org/officeDocument/2006/relationships/oleObject" Target="../embeddings/oleObject3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w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wmf"/><Relationship Id="rId22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7" descr="SIEGEL98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339975" y="5876925"/>
            <a:ext cx="8477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8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11188" y="6021388"/>
            <a:ext cx="990600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9"/>
          <p:cNvGraphicFramePr>
            <a:graphicFrameLocks noChangeAspect="1"/>
          </p:cNvGraphicFramePr>
          <p:nvPr/>
        </p:nvGraphicFramePr>
        <p:xfrm>
          <a:off x="3924300" y="5876925"/>
          <a:ext cx="857250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1" r:id="rId16" imgW="3914286" imgH="3895238" progId="">
                  <p:embed/>
                </p:oleObj>
              </mc:Choice>
              <mc:Fallback>
                <p:oleObj r:id="rId16" imgW="3914286" imgH="3895238" progId="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5876925"/>
                        <a:ext cx="857250" cy="781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10"/>
          <p:cNvGraphicFramePr>
            <a:graphicFrameLocks noChangeAspect="1"/>
          </p:cNvGraphicFramePr>
          <p:nvPr/>
        </p:nvGraphicFramePr>
        <p:xfrm>
          <a:off x="5508625" y="5876925"/>
          <a:ext cx="885825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2" r:id="rId18" imgW="2185416" imgH="2060448" progId="">
                  <p:embed/>
                </p:oleObj>
              </mc:Choice>
              <mc:Fallback>
                <p:oleObj r:id="rId18" imgW="2185416" imgH="2060448" progId="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625" y="5876925"/>
                        <a:ext cx="885825" cy="819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11"/>
          <p:cNvGraphicFramePr>
            <a:graphicFrameLocks noChangeAspect="1"/>
          </p:cNvGraphicFramePr>
          <p:nvPr/>
        </p:nvGraphicFramePr>
        <p:xfrm>
          <a:off x="7164388" y="6021388"/>
          <a:ext cx="133350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3" r:id="rId20" imgW="857143" imgH="352474" progId="">
                  <p:embed/>
                </p:oleObj>
              </mc:Choice>
              <mc:Fallback>
                <p:oleObj r:id="rId20" imgW="857143" imgH="352474" progId="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4388" y="6021388"/>
                        <a:ext cx="1333500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6" name="Line 12"/>
          <p:cNvSpPr>
            <a:spLocks noChangeShapeType="1"/>
          </p:cNvSpPr>
          <p:nvPr userDrawn="1"/>
        </p:nvSpPr>
        <p:spPr bwMode="auto">
          <a:xfrm>
            <a:off x="179388" y="5805488"/>
            <a:ext cx="87137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pic>
        <p:nvPicPr>
          <p:cNvPr id="1033" name="Picture 13"/>
          <p:cNvPicPr>
            <a:picLocks noChangeAspect="1" noChangeArrowheads="1"/>
          </p:cNvPicPr>
          <p:nvPr userDrawn="1"/>
        </p:nvPicPr>
        <p:blipFill>
          <a:blip r:embed="rId22" cstate="print"/>
          <a:srcRect t="14832" r="7091" b="20828"/>
          <a:stretch>
            <a:fillRect/>
          </a:stretch>
        </p:blipFill>
        <p:spPr bwMode="auto">
          <a:xfrm>
            <a:off x="5580063" y="188913"/>
            <a:ext cx="3384550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Box 14"/>
          <p:cNvSpPr txBox="1">
            <a:spLocks noChangeArrowheads="1"/>
          </p:cNvSpPr>
          <p:nvPr userDrawn="1"/>
        </p:nvSpPr>
        <p:spPr bwMode="auto">
          <a:xfrm>
            <a:off x="6659563" y="1196975"/>
            <a:ext cx="17287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AT" sz="1600" b="1"/>
              <a:t>www.ibc.ac.at</a:t>
            </a: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71B89CE4-02B9-40B4-912E-BE2DE5BFAB02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http://www.ibc.ac.at/img/unesco_schulen_logo.jpg" TargetMode="External"/><Relationship Id="rId18" Type="http://schemas.openxmlformats.org/officeDocument/2006/relationships/image" Target="../media/image12.jpeg"/><Relationship Id="rId26" Type="http://schemas.openxmlformats.org/officeDocument/2006/relationships/image" Target="../media/image15.png"/><Relationship Id="rId3" Type="http://schemas.openxmlformats.org/officeDocument/2006/relationships/hyperlink" Target="http://www.ibc.ac.at/SCHULPROFIL/gesunde_schule/schulprofil_gs_netzwerk.html" TargetMode="External"/><Relationship Id="rId21" Type="http://schemas.openxmlformats.org/officeDocument/2006/relationships/image" Target="../media/image13.jpeg"/><Relationship Id="rId7" Type="http://schemas.openxmlformats.org/officeDocument/2006/relationships/image" Target="../media/image8.png"/><Relationship Id="rId12" Type="http://schemas.openxmlformats.org/officeDocument/2006/relationships/image" Target="../media/image10.jpeg"/><Relationship Id="rId17" Type="http://schemas.openxmlformats.org/officeDocument/2006/relationships/hyperlink" Target="http://www.ibc.ac.at/NEWS/preise/0304/Demokratiepreis.html" TargetMode="External"/><Relationship Id="rId25" Type="http://schemas.openxmlformats.org/officeDocument/2006/relationships/image" Target="http://www.ibc.ac.at/img/esflogo.gif" TargetMode="External"/><Relationship Id="rId33" Type="http://schemas.openxmlformats.org/officeDocument/2006/relationships/image" Target="http://images.google.at/images?q=tbn:5dBYx4GfvdcJ:www.eiz-niedersachsen.de/medien/eu-logo.jpg" TargetMode="External"/><Relationship Id="rId2" Type="http://schemas.openxmlformats.org/officeDocument/2006/relationships/notesSlide" Target="../notesSlides/notesSlide1.xml"/><Relationship Id="rId16" Type="http://schemas.openxmlformats.org/officeDocument/2006/relationships/image" Target="http://www.ibc.ac.at/news/formatiertebilder/umweltzeichen.jpg" TargetMode="External"/><Relationship Id="rId20" Type="http://schemas.openxmlformats.org/officeDocument/2006/relationships/hyperlink" Target="http://www.ibc.ac.at/NEWS/preise/0102/leonardo.html" TargetMode="External"/><Relationship Id="rId29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ibc.ac.at/NEWS/preise/1998/Siegel.html" TargetMode="External"/><Relationship Id="rId11" Type="http://schemas.openxmlformats.org/officeDocument/2006/relationships/hyperlink" Target="http://www.ibc.ac.at/NEWS/preise/2000/Unesco.html" TargetMode="External"/><Relationship Id="rId24" Type="http://schemas.openxmlformats.org/officeDocument/2006/relationships/image" Target="../media/image14.png"/><Relationship Id="rId32" Type="http://schemas.openxmlformats.org/officeDocument/2006/relationships/image" Target="../media/image17.jpeg"/><Relationship Id="rId5" Type="http://schemas.openxmlformats.org/officeDocument/2006/relationships/image" Target="http://www.ibc.ac.at/img/Gn.png" TargetMode="External"/><Relationship Id="rId15" Type="http://schemas.openxmlformats.org/officeDocument/2006/relationships/image" Target="../media/image11.jpeg"/><Relationship Id="rId23" Type="http://schemas.openxmlformats.org/officeDocument/2006/relationships/hyperlink" Target="http://www.ibc.ac.at/AUSBILDUNG/ESF/esf.htm" TargetMode="External"/><Relationship Id="rId28" Type="http://schemas.openxmlformats.org/officeDocument/2006/relationships/hyperlink" Target="http://www.ibc.ac.at/schulprofil/international/mobil_in_europa.html" TargetMode="External"/><Relationship Id="rId10" Type="http://schemas.openxmlformats.org/officeDocument/2006/relationships/image" Target="http://www.ibc.ac.at/img/hak_logo.gif" TargetMode="External"/><Relationship Id="rId19" Type="http://schemas.openxmlformats.org/officeDocument/2006/relationships/image" Target="http://www.ibc.ac.at/NEWS/preise/0304/LupacLogo278x130pixel.jpg" TargetMode="External"/><Relationship Id="rId31" Type="http://schemas.openxmlformats.org/officeDocument/2006/relationships/hyperlink" Target="http://images.google.at/imgres?imgurl=http://www.eiz-niedersachsen.de/medien/eu-logo.jpg&amp;imgrefurl=http://www.eturbonews.com/news/05FEB2004/&amp;h=1745&amp;w=2645&amp;sz=439&amp;tbnid=5dBYx4GfvdcJ:&amp;tbnh=98&amp;tbnw=148&amp;start=2&amp;prev=/images?q=eu&amp;hl=de&amp;lr=&amp;sa=N" TargetMode="External"/><Relationship Id="rId4" Type="http://schemas.openxmlformats.org/officeDocument/2006/relationships/image" Target="../media/image7.png"/><Relationship Id="rId9" Type="http://schemas.openxmlformats.org/officeDocument/2006/relationships/image" Target="../media/image9.png"/><Relationship Id="rId14" Type="http://schemas.openxmlformats.org/officeDocument/2006/relationships/hyperlink" Target="http://www.ibc.ac.at/news/preise/0203/umweltzeichenprojekt.html" TargetMode="External"/><Relationship Id="rId22" Type="http://schemas.openxmlformats.org/officeDocument/2006/relationships/image" Target="http://www.ibc.ac.at/img/preis_1.jpg" TargetMode="External"/><Relationship Id="rId27" Type="http://schemas.openxmlformats.org/officeDocument/2006/relationships/image" Target="http://www.ibc.ac.at/img/Gesunde_Stadt.png" TargetMode="External"/><Relationship Id="rId30" Type="http://schemas.openxmlformats.org/officeDocument/2006/relationships/image" Target="http://www.ibc.ac.at/img/Logomobil.jpg.gif" TargetMode="External"/><Relationship Id="rId8" Type="http://schemas.openxmlformats.org/officeDocument/2006/relationships/image" Target="http://www.ibc.ac.at/img/eu_logo.gif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http://www.ibc.ac.at/img/unesco_schulen_logo.jpg" TargetMode="External"/><Relationship Id="rId18" Type="http://schemas.openxmlformats.org/officeDocument/2006/relationships/image" Target="../media/image12.jpeg"/><Relationship Id="rId26" Type="http://schemas.openxmlformats.org/officeDocument/2006/relationships/image" Target="../media/image15.png"/><Relationship Id="rId3" Type="http://schemas.openxmlformats.org/officeDocument/2006/relationships/hyperlink" Target="http://www.ibc.ac.at/SCHULPROFIL/gesunde_schule/schulprofil_gs_netzwerk.html" TargetMode="External"/><Relationship Id="rId21" Type="http://schemas.openxmlformats.org/officeDocument/2006/relationships/image" Target="../media/image13.jpeg"/><Relationship Id="rId7" Type="http://schemas.openxmlformats.org/officeDocument/2006/relationships/image" Target="../media/image8.png"/><Relationship Id="rId12" Type="http://schemas.openxmlformats.org/officeDocument/2006/relationships/image" Target="../media/image10.jpeg"/><Relationship Id="rId17" Type="http://schemas.openxmlformats.org/officeDocument/2006/relationships/hyperlink" Target="http://www.ibc.ac.at/NEWS/preise/0304/Demokratiepreis.html" TargetMode="External"/><Relationship Id="rId25" Type="http://schemas.openxmlformats.org/officeDocument/2006/relationships/image" Target="http://www.ibc.ac.at/img/esflogo.gif" TargetMode="External"/><Relationship Id="rId33" Type="http://schemas.openxmlformats.org/officeDocument/2006/relationships/image" Target="http://images.google.at/images?q=tbn:5dBYx4GfvdcJ:www.eiz-niedersachsen.de/medien/eu-logo.jpg" TargetMode="External"/><Relationship Id="rId2" Type="http://schemas.openxmlformats.org/officeDocument/2006/relationships/notesSlide" Target="../notesSlides/notesSlide19.xml"/><Relationship Id="rId16" Type="http://schemas.openxmlformats.org/officeDocument/2006/relationships/image" Target="http://www.ibc.ac.at/news/formatiertebilder/umweltzeichen.jpg" TargetMode="External"/><Relationship Id="rId20" Type="http://schemas.openxmlformats.org/officeDocument/2006/relationships/hyperlink" Target="http://www.ibc.ac.at/NEWS/preise/0102/leonardo.html" TargetMode="External"/><Relationship Id="rId29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ibc.ac.at/NEWS/preise/1998/Siegel.html" TargetMode="External"/><Relationship Id="rId11" Type="http://schemas.openxmlformats.org/officeDocument/2006/relationships/hyperlink" Target="http://www.ibc.ac.at/NEWS/preise/2000/Unesco.html" TargetMode="External"/><Relationship Id="rId24" Type="http://schemas.openxmlformats.org/officeDocument/2006/relationships/image" Target="../media/image14.png"/><Relationship Id="rId32" Type="http://schemas.openxmlformats.org/officeDocument/2006/relationships/image" Target="../media/image17.jpeg"/><Relationship Id="rId5" Type="http://schemas.openxmlformats.org/officeDocument/2006/relationships/image" Target="http://www.ibc.ac.at/img/Gn.png" TargetMode="External"/><Relationship Id="rId15" Type="http://schemas.openxmlformats.org/officeDocument/2006/relationships/image" Target="../media/image11.jpeg"/><Relationship Id="rId23" Type="http://schemas.openxmlformats.org/officeDocument/2006/relationships/hyperlink" Target="http://www.ibc.ac.at/AUSBILDUNG/ESF/esf.htm" TargetMode="External"/><Relationship Id="rId28" Type="http://schemas.openxmlformats.org/officeDocument/2006/relationships/hyperlink" Target="http://www.ibc.ac.at/schulprofil/international/mobil_in_europa.html" TargetMode="External"/><Relationship Id="rId10" Type="http://schemas.openxmlformats.org/officeDocument/2006/relationships/image" Target="http://www.ibc.ac.at/img/hak_logo.gif" TargetMode="External"/><Relationship Id="rId19" Type="http://schemas.openxmlformats.org/officeDocument/2006/relationships/image" Target="http://www.ibc.ac.at/NEWS/preise/0304/LupacLogo278x130pixel.jpg" TargetMode="External"/><Relationship Id="rId31" Type="http://schemas.openxmlformats.org/officeDocument/2006/relationships/hyperlink" Target="http://images.google.at/imgres?imgurl=http://www.eiz-niedersachsen.de/medien/eu-logo.jpg&amp;imgrefurl=http://www.eturbonews.com/news/05FEB2004/&amp;h=1745&amp;w=2645&amp;sz=439&amp;tbnid=5dBYx4GfvdcJ:&amp;tbnh=98&amp;tbnw=148&amp;start=2&amp;prev=/images?q=eu&amp;hl=de&amp;lr=&amp;sa=N" TargetMode="External"/><Relationship Id="rId4" Type="http://schemas.openxmlformats.org/officeDocument/2006/relationships/image" Target="../media/image7.png"/><Relationship Id="rId9" Type="http://schemas.openxmlformats.org/officeDocument/2006/relationships/image" Target="../media/image9.png"/><Relationship Id="rId14" Type="http://schemas.openxmlformats.org/officeDocument/2006/relationships/hyperlink" Target="http://www.ibc.ac.at/news/preise/0203/umweltzeichenprojekt.html" TargetMode="External"/><Relationship Id="rId22" Type="http://schemas.openxmlformats.org/officeDocument/2006/relationships/image" Target="http://www.ibc.ac.at/img/preis_1.jpg" TargetMode="External"/><Relationship Id="rId27" Type="http://schemas.openxmlformats.org/officeDocument/2006/relationships/image" Target="http://www.ibc.ac.at/img/Gesunde_Stadt.png" TargetMode="External"/><Relationship Id="rId30" Type="http://schemas.openxmlformats.org/officeDocument/2006/relationships/image" Target="http://www.ibc.ac.at/img/Logomobil.jpg.gif" TargetMode="External"/><Relationship Id="rId8" Type="http://schemas.openxmlformats.org/officeDocument/2006/relationships/image" Target="http://www.ibc.ac.at/img/eu_logo.gi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1" descr="http://www.ibc.ac.at/img/Gn.png">
            <a:hlinkClick r:id="rId3"/>
          </p:cNvPr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900113" y="4581525"/>
            <a:ext cx="181927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12" descr="http://www.ibc.ac.at/img/eu_logo.gif">
            <a:hlinkClick r:id="rId6"/>
          </p:cNvPr>
          <p:cNvPicPr>
            <a:picLocks noChangeAspect="1" noChangeArrowheads="1"/>
          </p:cNvPicPr>
          <p:nvPr/>
        </p:nvPicPr>
        <p:blipFill>
          <a:blip r:embed="rId7" r:link="rId8" cstate="print"/>
          <a:srcRect/>
          <a:stretch>
            <a:fillRect/>
          </a:stretch>
        </p:blipFill>
        <p:spPr bwMode="auto">
          <a:xfrm>
            <a:off x="3421063" y="4508500"/>
            <a:ext cx="8572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15" descr="http://www.ibc.ac.at/img/hak_logo.gif"/>
          <p:cNvPicPr>
            <a:picLocks noChangeAspect="1" noChangeArrowheads="1"/>
          </p:cNvPicPr>
          <p:nvPr/>
        </p:nvPicPr>
        <p:blipFill>
          <a:blip r:embed="rId9" r:link="rId10" cstate="print"/>
          <a:srcRect/>
          <a:stretch>
            <a:fillRect/>
          </a:stretch>
        </p:blipFill>
        <p:spPr bwMode="auto">
          <a:xfrm>
            <a:off x="900113" y="3689350"/>
            <a:ext cx="180022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14" descr="http://www.ibc.ac.at/img/unesco_schulen_logo.jpg">
            <a:hlinkClick r:id="rId11"/>
          </p:cNvPr>
          <p:cNvPicPr>
            <a:picLocks noChangeAspect="1" noChangeArrowheads="1"/>
          </p:cNvPicPr>
          <p:nvPr/>
        </p:nvPicPr>
        <p:blipFill>
          <a:blip r:embed="rId12" r:link="rId13" cstate="print"/>
          <a:srcRect/>
          <a:stretch>
            <a:fillRect/>
          </a:stretch>
        </p:blipFill>
        <p:spPr bwMode="auto">
          <a:xfrm>
            <a:off x="6445250" y="4437063"/>
            <a:ext cx="9239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13" descr="http://www.ibc.ac.at/news/formatiertebilder/umweltzeichen.jpg">
            <a:hlinkClick r:id="rId14"/>
          </p:cNvPr>
          <p:cNvPicPr>
            <a:picLocks noChangeAspect="1" noChangeArrowheads="1"/>
          </p:cNvPicPr>
          <p:nvPr/>
        </p:nvPicPr>
        <p:blipFill>
          <a:blip r:embed="rId15" r:link="rId16" cstate="print"/>
          <a:srcRect/>
          <a:stretch>
            <a:fillRect/>
          </a:stretch>
        </p:blipFill>
        <p:spPr bwMode="auto">
          <a:xfrm>
            <a:off x="4932363" y="4437063"/>
            <a:ext cx="9525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6" descr="http://www.ibc.ac.at/NEWS/preise/0304/LupacLogo278x130pixel.jpg">
            <a:hlinkClick r:id="rId17"/>
          </p:cNvPr>
          <p:cNvPicPr>
            <a:picLocks noChangeAspect="1" noChangeArrowheads="1"/>
          </p:cNvPicPr>
          <p:nvPr/>
        </p:nvPicPr>
        <p:blipFill>
          <a:blip r:embed="rId18" r:link="rId19" cstate="print"/>
          <a:srcRect/>
          <a:stretch>
            <a:fillRect/>
          </a:stretch>
        </p:blipFill>
        <p:spPr bwMode="auto">
          <a:xfrm>
            <a:off x="900113" y="5516563"/>
            <a:ext cx="177165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7" descr="http://www.ibc.ac.at/img/preis_1.jpg">
            <a:hlinkClick r:id="rId20"/>
          </p:cNvPr>
          <p:cNvPicPr>
            <a:picLocks noChangeAspect="1" noChangeArrowheads="1"/>
          </p:cNvPicPr>
          <p:nvPr/>
        </p:nvPicPr>
        <p:blipFill>
          <a:blip r:embed="rId21" r:link="rId22" cstate="print"/>
          <a:srcRect/>
          <a:stretch>
            <a:fillRect/>
          </a:stretch>
        </p:blipFill>
        <p:spPr bwMode="auto">
          <a:xfrm>
            <a:off x="3421063" y="5516563"/>
            <a:ext cx="9525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8" descr="http://www.ibc.ac.at/img/esflogo.gif">
            <a:hlinkClick r:id="rId23"/>
          </p:cNvPr>
          <p:cNvPicPr>
            <a:picLocks noChangeAspect="1" noChangeArrowheads="1"/>
          </p:cNvPicPr>
          <p:nvPr/>
        </p:nvPicPr>
        <p:blipFill>
          <a:blip r:embed="rId24" r:link="rId25" cstate="print"/>
          <a:srcRect/>
          <a:stretch>
            <a:fillRect/>
          </a:stretch>
        </p:blipFill>
        <p:spPr bwMode="auto">
          <a:xfrm>
            <a:off x="4932363" y="5445125"/>
            <a:ext cx="8572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9" descr="http://www.ibc.ac.at/img/Gesunde_Stadt.png">
            <a:hlinkClick r:id="rId3"/>
          </p:cNvPr>
          <p:cNvPicPr>
            <a:picLocks noChangeAspect="1" noChangeArrowheads="1"/>
          </p:cNvPicPr>
          <p:nvPr/>
        </p:nvPicPr>
        <p:blipFill>
          <a:blip r:embed="rId26" r:link="rId27" cstate="print"/>
          <a:srcRect/>
          <a:stretch>
            <a:fillRect/>
          </a:stretch>
        </p:blipFill>
        <p:spPr bwMode="auto">
          <a:xfrm>
            <a:off x="6445250" y="5516563"/>
            <a:ext cx="9239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0" descr="http://www.ibc.ac.at/img/Logomobil.jpg.gif">
            <a:hlinkClick r:id="rId28"/>
          </p:cNvPr>
          <p:cNvPicPr>
            <a:picLocks noChangeAspect="1" noChangeArrowheads="1"/>
          </p:cNvPicPr>
          <p:nvPr/>
        </p:nvPicPr>
        <p:blipFill>
          <a:blip r:embed="rId29" r:link="rId30" cstate="print"/>
          <a:srcRect/>
          <a:stretch>
            <a:fillRect/>
          </a:stretch>
        </p:blipFill>
        <p:spPr bwMode="auto">
          <a:xfrm>
            <a:off x="7524750" y="5516563"/>
            <a:ext cx="9239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4" name="Rectangle 16"/>
          <p:cNvSpPr>
            <a:spLocks noChangeArrowheads="1"/>
          </p:cNvSpPr>
          <p:nvPr/>
        </p:nvSpPr>
        <p:spPr bwMode="auto">
          <a:xfrm>
            <a:off x="3175" y="25066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3085" name="Rectangle 17"/>
          <p:cNvSpPr>
            <a:spLocks noChangeArrowheads="1"/>
          </p:cNvSpPr>
          <p:nvPr/>
        </p:nvSpPr>
        <p:spPr bwMode="auto">
          <a:xfrm>
            <a:off x="3175" y="2506663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3086" name="Rectangle 18"/>
          <p:cNvSpPr>
            <a:spLocks noChangeArrowheads="1"/>
          </p:cNvSpPr>
          <p:nvPr/>
        </p:nvSpPr>
        <p:spPr bwMode="auto">
          <a:xfrm>
            <a:off x="1547813" y="4492625"/>
            <a:ext cx="184150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AT" sz="1200">
                <a:cs typeface="Times New Roman" pitchFamily="18" charset="0"/>
              </a:rPr>
              <a:t/>
            </a:r>
            <a:br>
              <a:rPr lang="de-AT" sz="1200">
                <a:cs typeface="Times New Roman" pitchFamily="18" charset="0"/>
              </a:rPr>
            </a:br>
            <a:r>
              <a:rPr lang="de-AT" sz="1200">
                <a:cs typeface="Times New Roman" pitchFamily="18" charset="0"/>
              </a:rPr>
              <a:t/>
            </a:r>
            <a:br>
              <a:rPr lang="de-AT" sz="1200">
                <a:cs typeface="Times New Roman" pitchFamily="18" charset="0"/>
              </a:rPr>
            </a:br>
            <a:endParaRPr lang="de-AT" sz="1100"/>
          </a:p>
          <a:p>
            <a:pPr eaLnBrk="0" hangingPunct="0"/>
            <a:endParaRPr lang="de-AT"/>
          </a:p>
        </p:txBody>
      </p:sp>
      <p:sp>
        <p:nvSpPr>
          <p:cNvPr id="3087" name="WordArt 20"/>
          <p:cNvSpPr>
            <a:spLocks noChangeArrowheads="1" noChangeShapeType="1" noTextEdit="1"/>
          </p:cNvSpPr>
          <p:nvPr/>
        </p:nvSpPr>
        <p:spPr bwMode="auto">
          <a:xfrm>
            <a:off x="1331913" y="2708275"/>
            <a:ext cx="6648450" cy="79057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de-AT" sz="4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</a:rPr>
              <a:t>Herzlich Willkommen!</a:t>
            </a:r>
          </a:p>
        </p:txBody>
      </p:sp>
      <p:pic>
        <p:nvPicPr>
          <p:cNvPr id="3088" name="Picture 21" descr="http://images.google.at/images?q=tbn:5dBYx4GfvdcJ:www.eiz-niedersachsen.de/medien/eu-logo.jpg">
            <a:hlinkClick r:id="rId31"/>
          </p:cNvPr>
          <p:cNvPicPr>
            <a:picLocks noChangeAspect="1" noChangeArrowheads="1"/>
          </p:cNvPicPr>
          <p:nvPr/>
        </p:nvPicPr>
        <p:blipFill>
          <a:blip r:embed="rId32" r:link="rId33" cstate="print"/>
          <a:srcRect/>
          <a:stretch>
            <a:fillRect/>
          </a:stretch>
        </p:blipFill>
        <p:spPr bwMode="auto">
          <a:xfrm>
            <a:off x="250825" y="260350"/>
            <a:ext cx="2514600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9" name="Text Box 23"/>
          <p:cNvSpPr txBox="1">
            <a:spLocks noChangeArrowheads="1"/>
          </p:cNvSpPr>
          <p:nvPr/>
        </p:nvSpPr>
        <p:spPr bwMode="auto">
          <a:xfrm>
            <a:off x="2843213" y="3429000"/>
            <a:ext cx="3816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/>
          </a:p>
        </p:txBody>
      </p:sp>
      <p:sp>
        <p:nvSpPr>
          <p:cNvPr id="19" name="Textfeld 17"/>
          <p:cNvSpPr txBox="1">
            <a:spLocks noChangeArrowheads="1"/>
          </p:cNvSpPr>
          <p:nvPr/>
        </p:nvSpPr>
        <p:spPr bwMode="auto">
          <a:xfrm>
            <a:off x="3275856" y="3284538"/>
            <a:ext cx="359960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2400" b="1" dirty="0"/>
              <a:t>Mag. Nikolaus Kradjel</a:t>
            </a:r>
          </a:p>
          <a:p>
            <a:r>
              <a:rPr lang="de-DE" sz="2400" b="1" dirty="0"/>
              <a:t>Mag. Gernot Böhm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9"/>
          <p:cNvSpPr>
            <a:spLocks noChangeArrowheads="1"/>
          </p:cNvSpPr>
          <p:nvPr/>
        </p:nvSpPr>
        <p:spPr bwMode="auto">
          <a:xfrm>
            <a:off x="0" y="1266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5123" name="Rectangle 10"/>
          <p:cNvSpPr>
            <a:spLocks noChangeArrowheads="1"/>
          </p:cNvSpPr>
          <p:nvPr/>
        </p:nvSpPr>
        <p:spPr bwMode="auto">
          <a:xfrm>
            <a:off x="0" y="1266825"/>
            <a:ext cx="14271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                         </a:t>
            </a:r>
            <a:endParaRPr lang="de-DE"/>
          </a:p>
        </p:txBody>
      </p:sp>
      <p:sp>
        <p:nvSpPr>
          <p:cNvPr id="5124" name="Rectangle 11"/>
          <p:cNvSpPr>
            <a:spLocks noChangeArrowheads="1"/>
          </p:cNvSpPr>
          <p:nvPr/>
        </p:nvSpPr>
        <p:spPr bwMode="auto">
          <a:xfrm>
            <a:off x="0" y="2351088"/>
            <a:ext cx="4413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  </a:t>
            </a:r>
            <a:endParaRPr lang="de-DE"/>
          </a:p>
        </p:txBody>
      </p:sp>
      <p:sp>
        <p:nvSpPr>
          <p:cNvPr id="5125" name="Rectangle 12"/>
          <p:cNvSpPr>
            <a:spLocks noChangeArrowheads="1"/>
          </p:cNvSpPr>
          <p:nvPr/>
        </p:nvSpPr>
        <p:spPr bwMode="auto">
          <a:xfrm>
            <a:off x="0" y="3406775"/>
            <a:ext cx="3127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</a:t>
            </a:r>
            <a:endParaRPr lang="de-DE"/>
          </a:p>
        </p:txBody>
      </p:sp>
      <p:sp>
        <p:nvSpPr>
          <p:cNvPr id="5126" name="Rectangle 13"/>
          <p:cNvSpPr>
            <a:spLocks noChangeArrowheads="1"/>
          </p:cNvSpPr>
          <p:nvPr/>
        </p:nvSpPr>
        <p:spPr bwMode="auto">
          <a:xfrm>
            <a:off x="0" y="4500563"/>
            <a:ext cx="355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</a:t>
            </a:r>
            <a:endParaRPr lang="de-DE"/>
          </a:p>
        </p:txBody>
      </p:sp>
      <p:sp>
        <p:nvSpPr>
          <p:cNvPr id="5127" name="Rectangle 14"/>
          <p:cNvSpPr>
            <a:spLocks noChangeArrowheads="1"/>
          </p:cNvSpPr>
          <p:nvPr/>
        </p:nvSpPr>
        <p:spPr bwMode="auto">
          <a:xfrm>
            <a:off x="0" y="5318125"/>
            <a:ext cx="4413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  </a:t>
            </a:r>
            <a:endParaRPr lang="de-DE"/>
          </a:p>
        </p:txBody>
      </p:sp>
      <p:sp>
        <p:nvSpPr>
          <p:cNvPr id="5128" name="Text Box 15"/>
          <p:cNvSpPr txBox="1">
            <a:spLocks noChangeArrowheads="1"/>
          </p:cNvSpPr>
          <p:nvPr/>
        </p:nvSpPr>
        <p:spPr bwMode="auto">
          <a:xfrm>
            <a:off x="611188" y="1916113"/>
            <a:ext cx="6264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/>
          </a:p>
        </p:txBody>
      </p:sp>
      <p:sp>
        <p:nvSpPr>
          <p:cNvPr id="5129" name="Text Box 16"/>
          <p:cNvSpPr txBox="1">
            <a:spLocks noChangeArrowheads="1"/>
          </p:cNvSpPr>
          <p:nvPr/>
        </p:nvSpPr>
        <p:spPr bwMode="auto">
          <a:xfrm>
            <a:off x="539552" y="1412776"/>
            <a:ext cx="72739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AT" sz="3000" b="1" dirty="0"/>
              <a:t>4. Gesellschaft und Kultur (nur HAK)</a:t>
            </a:r>
          </a:p>
        </p:txBody>
      </p:sp>
      <p:sp>
        <p:nvSpPr>
          <p:cNvPr id="5130" name="Text Box 17"/>
          <p:cNvSpPr txBox="1">
            <a:spLocks noChangeArrowheads="1"/>
          </p:cNvSpPr>
          <p:nvPr/>
        </p:nvSpPr>
        <p:spPr bwMode="auto">
          <a:xfrm>
            <a:off x="467544" y="2708920"/>
            <a:ext cx="7991475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0363" indent="-360363">
              <a:spcBef>
                <a:spcPct val="50000"/>
              </a:spcBef>
              <a:buFontTx/>
              <a:buChar char="•"/>
              <a:tabLst>
                <a:tab pos="360363" algn="l"/>
              </a:tabLst>
            </a:pPr>
            <a:r>
              <a:rPr lang="de-AT" sz="2600" dirty="0"/>
              <a:t>Politische Bildung und Geschichte (Wirtschafts- und Sozialgeschichte)</a:t>
            </a:r>
          </a:p>
          <a:p>
            <a:pPr marL="360363" indent="-360363">
              <a:spcBef>
                <a:spcPct val="50000"/>
              </a:spcBef>
              <a:buFontTx/>
              <a:buChar char="•"/>
              <a:tabLst>
                <a:tab pos="360363" algn="l"/>
              </a:tabLst>
            </a:pPr>
            <a:r>
              <a:rPr lang="de-AT" sz="2600" dirty="0"/>
              <a:t> (Wirtschafts-)Geografie</a:t>
            </a:r>
          </a:p>
          <a:p>
            <a:pPr marL="360363" indent="-360363">
              <a:spcBef>
                <a:spcPct val="50000"/>
              </a:spcBef>
              <a:buFontTx/>
              <a:buChar char="•"/>
              <a:tabLst>
                <a:tab pos="360363" algn="l"/>
              </a:tabLst>
            </a:pPr>
            <a:r>
              <a:rPr lang="de-AT" sz="2600" dirty="0"/>
              <a:t> Internationale Wirtschafts- und Kulturräume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de-AT" sz="2800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AF1029-9DDC-4EE4-A29B-78A2F5424F05}" type="slidenum">
              <a:rPr lang="de-AT" smtClean="0"/>
              <a:pPr>
                <a:defRPr/>
              </a:pPr>
              <a:t>10</a:t>
            </a:fld>
            <a:endParaRPr lang="de-AT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9"/>
          <p:cNvSpPr>
            <a:spLocks noChangeArrowheads="1"/>
          </p:cNvSpPr>
          <p:nvPr/>
        </p:nvSpPr>
        <p:spPr bwMode="auto">
          <a:xfrm>
            <a:off x="0" y="1266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5123" name="Rectangle 10"/>
          <p:cNvSpPr>
            <a:spLocks noChangeArrowheads="1"/>
          </p:cNvSpPr>
          <p:nvPr/>
        </p:nvSpPr>
        <p:spPr bwMode="auto">
          <a:xfrm>
            <a:off x="0" y="1266825"/>
            <a:ext cx="14271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                         </a:t>
            </a:r>
            <a:endParaRPr lang="de-DE"/>
          </a:p>
        </p:txBody>
      </p:sp>
      <p:sp>
        <p:nvSpPr>
          <p:cNvPr id="5124" name="Rectangle 11"/>
          <p:cNvSpPr>
            <a:spLocks noChangeArrowheads="1"/>
          </p:cNvSpPr>
          <p:nvPr/>
        </p:nvSpPr>
        <p:spPr bwMode="auto">
          <a:xfrm>
            <a:off x="0" y="2351088"/>
            <a:ext cx="4413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  </a:t>
            </a:r>
            <a:endParaRPr lang="de-DE"/>
          </a:p>
        </p:txBody>
      </p:sp>
      <p:sp>
        <p:nvSpPr>
          <p:cNvPr id="5125" name="Rectangle 12"/>
          <p:cNvSpPr>
            <a:spLocks noChangeArrowheads="1"/>
          </p:cNvSpPr>
          <p:nvPr/>
        </p:nvSpPr>
        <p:spPr bwMode="auto">
          <a:xfrm>
            <a:off x="0" y="3406775"/>
            <a:ext cx="3127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</a:t>
            </a:r>
            <a:endParaRPr lang="de-DE"/>
          </a:p>
        </p:txBody>
      </p:sp>
      <p:sp>
        <p:nvSpPr>
          <p:cNvPr id="5126" name="Rectangle 13"/>
          <p:cNvSpPr>
            <a:spLocks noChangeArrowheads="1"/>
          </p:cNvSpPr>
          <p:nvPr/>
        </p:nvSpPr>
        <p:spPr bwMode="auto">
          <a:xfrm>
            <a:off x="0" y="4500563"/>
            <a:ext cx="355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</a:t>
            </a:r>
            <a:endParaRPr lang="de-DE"/>
          </a:p>
        </p:txBody>
      </p:sp>
      <p:sp>
        <p:nvSpPr>
          <p:cNvPr id="5127" name="Rectangle 14"/>
          <p:cNvSpPr>
            <a:spLocks noChangeArrowheads="1"/>
          </p:cNvSpPr>
          <p:nvPr/>
        </p:nvSpPr>
        <p:spPr bwMode="auto">
          <a:xfrm>
            <a:off x="0" y="5318125"/>
            <a:ext cx="4413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  </a:t>
            </a:r>
            <a:endParaRPr lang="de-DE"/>
          </a:p>
        </p:txBody>
      </p:sp>
      <p:sp>
        <p:nvSpPr>
          <p:cNvPr id="5128" name="Text Box 15"/>
          <p:cNvSpPr txBox="1">
            <a:spLocks noChangeArrowheads="1"/>
          </p:cNvSpPr>
          <p:nvPr/>
        </p:nvSpPr>
        <p:spPr bwMode="auto">
          <a:xfrm>
            <a:off x="611188" y="1916113"/>
            <a:ext cx="6264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/>
          </a:p>
        </p:txBody>
      </p:sp>
      <p:sp>
        <p:nvSpPr>
          <p:cNvPr id="5129" name="Text Box 16"/>
          <p:cNvSpPr txBox="1">
            <a:spLocks noChangeArrowheads="1"/>
          </p:cNvSpPr>
          <p:nvPr/>
        </p:nvSpPr>
        <p:spPr bwMode="auto">
          <a:xfrm>
            <a:off x="539552" y="1628800"/>
            <a:ext cx="763284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AT" sz="3000" b="1" dirty="0"/>
              <a:t>5. Mathematik und Naturwissenschaften</a:t>
            </a:r>
          </a:p>
        </p:txBody>
      </p:sp>
      <p:sp>
        <p:nvSpPr>
          <p:cNvPr id="5130" name="Text Box 17"/>
          <p:cNvSpPr txBox="1">
            <a:spLocks noChangeArrowheads="1"/>
          </p:cNvSpPr>
          <p:nvPr/>
        </p:nvSpPr>
        <p:spPr bwMode="auto">
          <a:xfrm>
            <a:off x="467544" y="2708920"/>
            <a:ext cx="7991475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0363" indent="-360363">
              <a:spcBef>
                <a:spcPct val="50000"/>
              </a:spcBef>
              <a:buFontTx/>
              <a:buChar char="•"/>
              <a:tabLst>
                <a:tab pos="360363" algn="l"/>
              </a:tabLst>
            </a:pPr>
            <a:r>
              <a:rPr lang="de-AT" sz="2600" dirty="0"/>
              <a:t>Mathematik und angewandte Mathematik</a:t>
            </a:r>
          </a:p>
          <a:p>
            <a:pPr marL="360363" indent="-360363">
              <a:spcBef>
                <a:spcPct val="50000"/>
              </a:spcBef>
              <a:buFontTx/>
              <a:buChar char="•"/>
              <a:tabLst>
                <a:tab pos="360363" algn="l"/>
              </a:tabLst>
            </a:pPr>
            <a:r>
              <a:rPr lang="de-AT" sz="2600" dirty="0"/>
              <a:t>Naturwissenschaften (Biologie, Chemie, Physik) – (nur HAK)</a:t>
            </a:r>
          </a:p>
          <a:p>
            <a:pPr marL="360363" indent="-360363">
              <a:spcBef>
                <a:spcPct val="50000"/>
              </a:spcBef>
              <a:buFontTx/>
              <a:buChar char="•"/>
              <a:tabLst>
                <a:tab pos="360363" algn="l"/>
              </a:tabLst>
            </a:pPr>
            <a:r>
              <a:rPr lang="de-AT" sz="2600" dirty="0"/>
              <a:t> Technologie, Ökologie und Warenlehre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de-AT" sz="2800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AF1029-9DDC-4EE4-A29B-78A2F5424F05}" type="slidenum">
              <a:rPr lang="de-AT" smtClean="0"/>
              <a:pPr>
                <a:defRPr/>
              </a:pPr>
              <a:t>11</a:t>
            </a:fld>
            <a:endParaRPr lang="de-A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844675"/>
            <a:ext cx="8229600" cy="367255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None/>
            </a:pPr>
            <a:r>
              <a:rPr lang="de-DE" sz="2800" b="1" dirty="0"/>
              <a:t>Ausbildungsschwerpunkt</a:t>
            </a:r>
          </a:p>
          <a:p>
            <a:pPr eaLnBrk="1" hangingPunct="1">
              <a:lnSpc>
                <a:spcPct val="80000"/>
              </a:lnSpc>
              <a:buNone/>
            </a:pPr>
            <a:endParaRPr lang="de-DE" sz="2800" b="1" dirty="0"/>
          </a:p>
          <a:p>
            <a:pPr eaLnBrk="1" hangingPunct="1">
              <a:lnSpc>
                <a:spcPct val="80000"/>
              </a:lnSpc>
              <a:spcBef>
                <a:spcPts val="600"/>
              </a:spcBef>
              <a:buNone/>
            </a:pPr>
            <a:r>
              <a:rPr lang="de-AT" sz="2000" dirty="0"/>
              <a:t>HAK-B: 	Management </a:t>
            </a:r>
            <a:r>
              <a:rPr lang="de-AT" sz="2000" dirty="0" err="1"/>
              <a:t>by</a:t>
            </a:r>
            <a:r>
              <a:rPr lang="de-AT" sz="2000" dirty="0"/>
              <a:t> International Trade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buNone/>
            </a:pPr>
            <a:r>
              <a:rPr lang="de-AT" sz="2000" dirty="0"/>
              <a:t>			Management, Controlling &amp; </a:t>
            </a:r>
            <a:r>
              <a:rPr lang="de-AT" sz="2000" dirty="0" err="1"/>
              <a:t>Accounting</a:t>
            </a:r>
            <a:endParaRPr lang="de-AT" sz="2000" dirty="0"/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buNone/>
            </a:pPr>
            <a:r>
              <a:rPr lang="de-AT" sz="2000" dirty="0"/>
              <a:t>Kolleg-B:	Management </a:t>
            </a:r>
            <a:r>
              <a:rPr lang="de-AT" sz="2000" dirty="0" err="1"/>
              <a:t>by</a:t>
            </a:r>
            <a:r>
              <a:rPr lang="de-AT" sz="2000" dirty="0"/>
              <a:t> International Trade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buNone/>
            </a:pPr>
            <a:r>
              <a:rPr lang="de-AT" sz="2000" dirty="0"/>
              <a:t>Kolleg Tag:	Management </a:t>
            </a:r>
            <a:r>
              <a:rPr lang="de-AT" sz="2000" dirty="0" err="1"/>
              <a:t>by</a:t>
            </a:r>
            <a:r>
              <a:rPr lang="de-AT" sz="2000" dirty="0"/>
              <a:t> International Trade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buNone/>
            </a:pPr>
            <a:r>
              <a:rPr lang="de-AT" sz="2000" dirty="0"/>
              <a:t>			Management, Controlling &amp; Accounting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buNone/>
            </a:pPr>
            <a:r>
              <a:rPr lang="de-AT" sz="2000" dirty="0"/>
              <a:t>			Human Resources &amp; </a:t>
            </a:r>
            <a:r>
              <a:rPr lang="de-AT" sz="2000" dirty="0" err="1"/>
              <a:t>Diversity</a:t>
            </a:r>
            <a:r>
              <a:rPr lang="de-AT" sz="2000" dirty="0"/>
              <a:t> Management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buNone/>
            </a:pPr>
            <a:r>
              <a:rPr lang="de-AT" sz="2000" dirty="0"/>
              <a:t>			Finanz- und Risikomanagement</a:t>
            </a:r>
            <a:endParaRPr lang="de-DE" sz="2000" dirty="0"/>
          </a:p>
          <a:p>
            <a:pPr eaLnBrk="1" hangingPunct="1">
              <a:lnSpc>
                <a:spcPct val="80000"/>
              </a:lnSpc>
              <a:buNone/>
            </a:pPr>
            <a:endParaRPr lang="de-DE" sz="2800" dirty="0"/>
          </a:p>
        </p:txBody>
      </p:sp>
      <p:sp>
        <p:nvSpPr>
          <p:cNvPr id="819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4762500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sz="4000" b="1" dirty="0" err="1"/>
              <a:t>ibc</a:t>
            </a:r>
            <a:r>
              <a:rPr lang="de-DE" sz="4000" b="1" dirty="0"/>
              <a:t> - :  INHALTE</a:t>
            </a:r>
            <a:r>
              <a:rPr lang="de-AT" sz="4000" dirty="0"/>
              <a:t> 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AF1029-9DDC-4EE4-A29B-78A2F5424F05}" type="slidenum">
              <a:rPr lang="de-AT" smtClean="0"/>
              <a:pPr>
                <a:defRPr/>
              </a:pPr>
              <a:t>12</a:t>
            </a:fld>
            <a:endParaRPr lang="de-AT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333375"/>
            <a:ext cx="5111750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AT" b="1" dirty="0" err="1"/>
              <a:t>SchUG</a:t>
            </a:r>
            <a:r>
              <a:rPr lang="de-AT" b="1" dirty="0"/>
              <a:t> – B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268413"/>
            <a:ext cx="8229600" cy="45259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609600" indent="-609600" eaLnBrk="1" hangingPunct="1">
              <a:spcBef>
                <a:spcPct val="0"/>
              </a:spcBef>
              <a:spcAft>
                <a:spcPct val="20000"/>
              </a:spcAft>
              <a:buFontTx/>
              <a:buAutoNum type="arabicPeriod"/>
            </a:pPr>
            <a:r>
              <a:rPr lang="de-DE" b="1" dirty="0"/>
              <a:t>Semesterbeurteilung</a:t>
            </a:r>
            <a:r>
              <a:rPr lang="de-DE" dirty="0"/>
              <a:t> </a:t>
            </a:r>
          </a:p>
          <a:p>
            <a:pPr marL="914400" lvl="2" indent="0" eaLnBrk="1" hangingPunct="1">
              <a:spcBef>
                <a:spcPct val="0"/>
              </a:spcBef>
              <a:spcAft>
                <a:spcPct val="20000"/>
              </a:spcAft>
              <a:buNone/>
            </a:pPr>
            <a:r>
              <a:rPr lang="de-DE" sz="2800" dirty="0"/>
              <a:t>aufgrund Ihrer erbrachten Leistungen:</a:t>
            </a:r>
            <a:br>
              <a:rPr lang="de-DE" sz="2800" dirty="0"/>
            </a:br>
            <a:r>
              <a:rPr lang="de-DE" sz="2800" dirty="0"/>
              <a:t>SA, Tests, Präsentationen, etc.</a:t>
            </a:r>
            <a:br>
              <a:rPr lang="de-DE" sz="2800" dirty="0"/>
            </a:br>
            <a:endParaRPr lang="de-DE" sz="2800" dirty="0"/>
          </a:p>
          <a:p>
            <a:pPr marL="609600" indent="-609600" eaLnBrk="1" hangingPunct="1">
              <a:spcBef>
                <a:spcPct val="0"/>
              </a:spcBef>
              <a:spcAft>
                <a:spcPct val="20000"/>
              </a:spcAft>
              <a:buFontTx/>
              <a:buAutoNum type="arabicPeriod" startAt="2"/>
              <a:defRPr/>
            </a:pPr>
            <a:r>
              <a:rPr lang="de-DE" b="1" dirty="0"/>
              <a:t>Kolloquien</a:t>
            </a:r>
          </a:p>
          <a:p>
            <a:pPr marL="893763" lvl="2" indent="20638" eaLnBrk="1" hangingPunct="1">
              <a:spcBef>
                <a:spcPct val="0"/>
              </a:spcBef>
              <a:spcAft>
                <a:spcPct val="20000"/>
              </a:spcAft>
              <a:buNone/>
              <a:defRPr/>
            </a:pPr>
            <a:r>
              <a:rPr lang="de-DE" sz="2800" dirty="0"/>
              <a:t>In jedem zu </a:t>
            </a:r>
            <a:r>
              <a:rPr lang="de-DE" sz="2800" dirty="0" err="1"/>
              <a:t>kolloquierenden</a:t>
            </a:r>
            <a:r>
              <a:rPr lang="de-DE" sz="2800" dirty="0"/>
              <a:t> Modul sind zwei Antritte pro Semester möglich</a:t>
            </a:r>
            <a:endParaRPr lang="de-DE" sz="2800" b="1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AF1029-9DDC-4EE4-A29B-78A2F5424F05}" type="slidenum">
              <a:rPr lang="de-AT" smtClean="0"/>
              <a:pPr>
                <a:defRPr/>
              </a:pPr>
              <a:t>13</a:t>
            </a:fld>
            <a:endParaRPr lang="de-AT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557338"/>
            <a:ext cx="8229600" cy="4525962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609600" indent="-609600" eaLnBrk="1" hangingPunct="1">
              <a:spcBef>
                <a:spcPct val="0"/>
              </a:spcBef>
              <a:spcAft>
                <a:spcPct val="20000"/>
              </a:spcAft>
              <a:buFontTx/>
              <a:buNone/>
              <a:defRPr/>
            </a:pPr>
            <a:r>
              <a:rPr lang="de-DE" b="1" dirty="0"/>
              <a:t>3.	Semesterwiederholung möglich</a:t>
            </a:r>
          </a:p>
          <a:p>
            <a:pPr marL="914400" lvl="2" indent="0" eaLnBrk="1" hangingPunct="1">
              <a:spcBef>
                <a:spcPct val="0"/>
              </a:spcBef>
              <a:spcAft>
                <a:spcPct val="20000"/>
              </a:spcAft>
              <a:buNone/>
              <a:defRPr/>
            </a:pPr>
            <a:r>
              <a:rPr lang="de-DE" sz="2800" dirty="0"/>
              <a:t>Wiederholung der negativ beurteilten Fächer</a:t>
            </a:r>
          </a:p>
          <a:p>
            <a:pPr marL="609600" indent="-609600" eaLnBrk="1" hangingPunct="1">
              <a:spcBef>
                <a:spcPct val="0"/>
              </a:spcBef>
              <a:spcAft>
                <a:spcPct val="20000"/>
              </a:spcAft>
              <a:buFontTx/>
              <a:buNone/>
              <a:defRPr/>
            </a:pPr>
            <a:r>
              <a:rPr lang="de-DE" b="1" dirty="0"/>
              <a:t>4.	10 positive Wochenstunden</a:t>
            </a:r>
          </a:p>
          <a:p>
            <a:pPr marL="914400" lvl="2" indent="0" eaLnBrk="1" hangingPunct="1">
              <a:spcBef>
                <a:spcPct val="0"/>
              </a:spcBef>
              <a:spcAft>
                <a:spcPct val="20000"/>
              </a:spcAft>
              <a:buNone/>
              <a:defRPr/>
            </a:pPr>
            <a:r>
              <a:rPr lang="de-DE" sz="2800" dirty="0"/>
              <a:t>mind. 10 pos. </a:t>
            </a:r>
            <a:r>
              <a:rPr lang="de-DE" sz="2800" dirty="0" err="1"/>
              <a:t>WoSt</a:t>
            </a:r>
            <a:r>
              <a:rPr lang="de-DE" sz="2800" dirty="0"/>
              <a:t> in zwei Semestern</a:t>
            </a:r>
            <a:endParaRPr lang="de-DE" sz="2800" b="1" dirty="0"/>
          </a:p>
          <a:p>
            <a:pPr marL="609600" lvl="2" indent="-609600" eaLnBrk="1" hangingPunct="1">
              <a:spcBef>
                <a:spcPct val="0"/>
              </a:spcBef>
              <a:spcAft>
                <a:spcPct val="20000"/>
              </a:spcAft>
              <a:buAutoNum type="arabicPeriod" startAt="5"/>
              <a:defRPr/>
            </a:pPr>
            <a:r>
              <a:rPr lang="de-DE" sz="3200" b="1" dirty="0"/>
              <a:t>Max. 4 Antritte pro Modul</a:t>
            </a:r>
          </a:p>
          <a:p>
            <a:pPr marL="609600" lvl="2" indent="-609600" eaLnBrk="1" hangingPunct="1">
              <a:spcBef>
                <a:spcPct val="0"/>
              </a:spcBef>
              <a:spcAft>
                <a:spcPct val="20000"/>
              </a:spcAft>
              <a:buAutoNum type="arabicPeriod" startAt="5"/>
              <a:defRPr/>
            </a:pPr>
            <a:r>
              <a:rPr lang="de-DE" sz="3200" b="1" dirty="0"/>
              <a:t>Vorziehen </a:t>
            </a:r>
            <a:r>
              <a:rPr lang="de-DE" sz="3200" dirty="0"/>
              <a:t>und </a:t>
            </a:r>
            <a:r>
              <a:rPr lang="de-DE" sz="3200" b="1" dirty="0"/>
              <a:t>Nachziehen </a:t>
            </a:r>
            <a:r>
              <a:rPr lang="de-DE" sz="3200" dirty="0"/>
              <a:t>von Modulen</a:t>
            </a:r>
            <a:endParaRPr lang="de-DE" sz="2800" dirty="0"/>
          </a:p>
        </p:txBody>
      </p:sp>
      <p:sp>
        <p:nvSpPr>
          <p:cNvPr id="10243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4546600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AT" b="1" dirty="0" err="1"/>
              <a:t>SchUG</a:t>
            </a:r>
            <a:r>
              <a:rPr lang="de-AT" b="1" dirty="0"/>
              <a:t> – B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AF1029-9DDC-4EE4-A29B-78A2F5424F05}" type="slidenum">
              <a:rPr lang="de-AT" smtClean="0"/>
              <a:pPr>
                <a:defRPr/>
              </a:pPr>
              <a:t>14</a:t>
            </a:fld>
            <a:endParaRPr lang="de-AT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4762500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sz="4000" b="1"/>
              <a:t>ibc - :  VORTEILE</a:t>
            </a:r>
            <a:r>
              <a:rPr lang="de-AT" sz="4000"/>
              <a:t>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57338"/>
            <a:ext cx="8820150" cy="45259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de-DE" sz="2800" b="1" dirty="0"/>
              <a:t>Bundesschule</a:t>
            </a:r>
          </a:p>
          <a:p>
            <a:pPr lvl="1" eaLnBrk="1" hangingPunct="1">
              <a:lnSpc>
                <a:spcPct val="90000"/>
              </a:lnSpc>
            </a:pPr>
            <a:r>
              <a:rPr lang="de-DE" dirty="0"/>
              <a:t>kein Schulgeld</a:t>
            </a:r>
          </a:p>
          <a:p>
            <a:pPr lvl="1" eaLnBrk="1" hangingPunct="1">
              <a:lnSpc>
                <a:spcPct val="90000"/>
              </a:lnSpc>
            </a:pPr>
            <a:r>
              <a:rPr lang="de-DE" dirty="0"/>
              <a:t>Kostenlose Schulbücher (Schulbuchaktion)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de-DE" sz="2400" b="1" dirty="0"/>
              <a:t>Moderne technische Ausstattung</a:t>
            </a:r>
          </a:p>
          <a:p>
            <a:pPr lvl="1" eaLnBrk="1" hangingPunct="1">
              <a:lnSpc>
                <a:spcPct val="90000"/>
              </a:lnSpc>
            </a:pPr>
            <a:r>
              <a:rPr lang="de-DE" dirty="0"/>
              <a:t>Computerräume</a:t>
            </a:r>
          </a:p>
          <a:p>
            <a:pPr lvl="1" eaLnBrk="1" hangingPunct="1">
              <a:lnSpc>
                <a:spcPct val="90000"/>
              </a:lnSpc>
            </a:pPr>
            <a:r>
              <a:rPr lang="de-DE" dirty="0"/>
              <a:t>BWZ</a:t>
            </a:r>
          </a:p>
          <a:p>
            <a:pPr lvl="1" eaLnBrk="1" hangingPunct="1">
              <a:lnSpc>
                <a:spcPct val="90000"/>
              </a:lnSpc>
            </a:pPr>
            <a:r>
              <a:rPr lang="de-AT" dirty="0"/>
              <a:t>Internet und E-Mail für jeden Schüler</a:t>
            </a:r>
            <a:endParaRPr lang="de-DE" dirty="0"/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de-AT" sz="2400" b="1" dirty="0"/>
              <a:t>Motiviertes und erfahrenes Professorenteam</a:t>
            </a:r>
            <a:endParaRPr lang="de-DE" sz="2400" b="1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AF1029-9DDC-4EE4-A29B-78A2F5424F05}" type="slidenum">
              <a:rPr lang="de-AT" smtClean="0"/>
              <a:pPr>
                <a:defRPr/>
              </a:pPr>
              <a:t>15</a:t>
            </a:fld>
            <a:endParaRPr lang="de-AT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536" y="1844824"/>
            <a:ext cx="8229600" cy="367240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</a:pPr>
            <a:r>
              <a:rPr lang="de-DE" sz="2800" dirty="0"/>
              <a:t>Anrechnung von Vorkenntnissen</a:t>
            </a:r>
          </a:p>
          <a:p>
            <a:pPr eaLnBrk="1" hangingPunct="1">
              <a:lnSpc>
                <a:spcPct val="80000"/>
              </a:lnSpc>
            </a:pPr>
            <a:r>
              <a:rPr lang="de-DE" sz="2800" dirty="0"/>
              <a:t>Abendunterricht (18:00 bis 21:45 Uhr) ermöglicht Ausbildung neben Studium bzw. Beruf</a:t>
            </a:r>
          </a:p>
          <a:p>
            <a:pPr eaLnBrk="1" hangingPunct="1">
              <a:lnSpc>
                <a:spcPct val="80000"/>
              </a:lnSpc>
            </a:pPr>
            <a:r>
              <a:rPr lang="de-DE" sz="2800" dirty="0"/>
              <a:t>Zusatzangebote: z.B. Sprachzertifikate, SPSS, Finanz-Führerschein, Förderkurse, ... </a:t>
            </a:r>
          </a:p>
          <a:p>
            <a:pPr eaLnBrk="1" hangingPunct="1">
              <a:lnSpc>
                <a:spcPct val="80000"/>
              </a:lnSpc>
            </a:pPr>
            <a:r>
              <a:rPr lang="de-DE" sz="2800" dirty="0"/>
              <a:t>Verkehrsgünstige Lage</a:t>
            </a:r>
            <a:endParaRPr lang="de-AT" sz="2800" dirty="0"/>
          </a:p>
          <a:p>
            <a:pPr eaLnBrk="1" hangingPunct="1">
              <a:lnSpc>
                <a:spcPct val="80000"/>
              </a:lnSpc>
            </a:pPr>
            <a:r>
              <a:rPr lang="de-DE" sz="2800" dirty="0"/>
              <a:t>Qualitätsmanagement (div. Auszeichnungen) </a:t>
            </a:r>
          </a:p>
        </p:txBody>
      </p:sp>
      <p:sp>
        <p:nvSpPr>
          <p:cNvPr id="819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4762500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DE" sz="4000" b="1"/>
              <a:t>ibc - :  VORTEILE</a:t>
            </a:r>
            <a:r>
              <a:rPr lang="de-AT" sz="4000"/>
              <a:t> 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AF1029-9DDC-4EE4-A29B-78A2F5424F05}" type="slidenum">
              <a:rPr lang="de-AT" smtClean="0"/>
              <a:pPr>
                <a:defRPr/>
              </a:pPr>
              <a:t>16</a:t>
            </a:fld>
            <a:endParaRPr lang="de-AT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549275"/>
            <a:ext cx="3827462" cy="8509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AT" sz="3600" b="1" dirty="0"/>
              <a:t>Anmeldungen</a:t>
            </a:r>
          </a:p>
        </p:txBody>
      </p:sp>
      <p:sp>
        <p:nvSpPr>
          <p:cNvPr id="1126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628775"/>
            <a:ext cx="8229600" cy="40941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de-DE" sz="1800" b="1" dirty="0"/>
          </a:p>
          <a:p>
            <a:pPr eaLnBrk="1" hangingPunct="1">
              <a:lnSpc>
                <a:spcPct val="80000"/>
              </a:lnSpc>
            </a:pPr>
            <a:r>
              <a:rPr lang="de-DE" sz="2800" b="1" dirty="0"/>
              <a:t>Online-Anmeldung auf </a:t>
            </a:r>
            <a:r>
              <a:rPr lang="de-DE" sz="2800" b="1" dirty="0" err="1"/>
              <a:t>ibc</a:t>
            </a:r>
            <a:r>
              <a:rPr lang="de-DE" sz="2800" b="1" dirty="0"/>
              <a:t>-Homepage – dabei gewünschte Ausbildungsform und 1. oder höheres Semester beachten!</a:t>
            </a:r>
          </a:p>
          <a:p>
            <a:pPr eaLnBrk="1" hangingPunct="1">
              <a:lnSpc>
                <a:spcPct val="80000"/>
              </a:lnSpc>
              <a:buNone/>
            </a:pPr>
            <a:endParaRPr lang="de-DE" sz="2800" b="1" dirty="0"/>
          </a:p>
          <a:p>
            <a:pPr eaLnBrk="1" hangingPunct="1">
              <a:lnSpc>
                <a:spcPct val="80000"/>
              </a:lnSpc>
            </a:pPr>
            <a:r>
              <a:rPr lang="de-DE" sz="2800" b="1" dirty="0"/>
              <a:t>Zur Anmeldung Dokumente mitbringen! (ZEUGNISSE, Meldezettel, Pass, SV-Nummer)</a:t>
            </a:r>
            <a:br>
              <a:rPr lang="de-DE" sz="2800" b="1" dirty="0"/>
            </a:br>
            <a:endParaRPr lang="de-DE" sz="2800" b="1" dirty="0"/>
          </a:p>
          <a:p>
            <a:pPr eaLnBrk="1" hangingPunct="1">
              <a:lnSpc>
                <a:spcPct val="80000"/>
              </a:lnSpc>
            </a:pPr>
            <a:r>
              <a:rPr lang="de-DE" sz="2800" b="1" dirty="0"/>
              <a:t>Unterrichtsbeginn: Montag, </a:t>
            </a:r>
            <a:r>
              <a:rPr lang="de-DE" sz="2800" b="1" dirty="0" smtClean="0"/>
              <a:t>der 1. Semesterwoche, 18 </a:t>
            </a:r>
            <a:r>
              <a:rPr lang="de-DE" sz="2800" b="1" dirty="0" smtClean="0"/>
              <a:t>Uhr </a:t>
            </a:r>
            <a:r>
              <a:rPr lang="de-DE" sz="2800" b="1" dirty="0"/>
              <a:t>– Anwesenheit UNBEDINGT erforderlich!</a:t>
            </a:r>
          </a:p>
          <a:p>
            <a:pPr eaLnBrk="1" hangingPunct="1">
              <a:lnSpc>
                <a:spcPct val="80000"/>
              </a:lnSpc>
            </a:pPr>
            <a:endParaRPr lang="de-AT" sz="2800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AF1029-9DDC-4EE4-A29B-78A2F5424F05}" type="slidenum">
              <a:rPr lang="de-AT" smtClean="0"/>
              <a:pPr>
                <a:defRPr/>
              </a:pPr>
              <a:t>17</a:t>
            </a:fld>
            <a:endParaRPr lang="de-AT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dirty="0"/>
              <a:t>Beratungsstunden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3000" dirty="0"/>
              <a:t>Beratungsstunden:</a:t>
            </a:r>
            <a:br>
              <a:rPr lang="de-DE" sz="3000" dirty="0"/>
            </a:br>
            <a:r>
              <a:rPr lang="de-DE" sz="3000" dirty="0"/>
              <a:t>in der Regel 2-3 mal pro Woche</a:t>
            </a:r>
          </a:p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de-AT" sz="3000" dirty="0"/>
              <a:t>	siehe </a:t>
            </a:r>
            <a:r>
              <a:rPr lang="de-AT" sz="3000" dirty="0" err="1"/>
              <a:t>ibc</a:t>
            </a:r>
            <a:r>
              <a:rPr lang="de-AT" sz="3000" dirty="0"/>
              <a:t>-Homepage unter „Aktuelles“</a:t>
            </a:r>
            <a:br>
              <a:rPr lang="de-AT" sz="3000" dirty="0"/>
            </a:br>
            <a:endParaRPr lang="de-AT" sz="3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AT" sz="3000" dirty="0"/>
              <a:t>Verstärktes Beratungsangebot jeweils zu Semesterbeginn bzw. Semesterende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AF1029-9DDC-4EE4-A29B-78A2F5424F05}" type="slidenum">
              <a:rPr lang="de-AT" smtClean="0"/>
              <a:pPr>
                <a:defRPr/>
              </a:pPr>
              <a:t>18</a:t>
            </a:fld>
            <a:endParaRPr lang="de-AT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ibc.ac.at/img/Gn.png">
            <a:hlinkClick r:id="rId3"/>
          </p:cNvPr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827088" y="4608513"/>
            <a:ext cx="181927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 descr="http://www.ibc.ac.at/img/eu_logo.gif">
            <a:hlinkClick r:id="rId6"/>
          </p:cNvPr>
          <p:cNvPicPr>
            <a:picLocks noChangeAspect="1" noChangeArrowheads="1"/>
          </p:cNvPicPr>
          <p:nvPr/>
        </p:nvPicPr>
        <p:blipFill>
          <a:blip r:embed="rId7" r:link="rId8" cstate="print"/>
          <a:srcRect/>
          <a:stretch>
            <a:fillRect/>
          </a:stretch>
        </p:blipFill>
        <p:spPr bwMode="auto">
          <a:xfrm>
            <a:off x="3348038" y="4535488"/>
            <a:ext cx="85725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 descr="http://www.ibc.ac.at/img/hak_logo.gif"/>
          <p:cNvPicPr>
            <a:picLocks noChangeAspect="1" noChangeArrowheads="1"/>
          </p:cNvPicPr>
          <p:nvPr/>
        </p:nvPicPr>
        <p:blipFill>
          <a:blip r:embed="rId9" r:link="rId10" cstate="print"/>
          <a:srcRect/>
          <a:stretch>
            <a:fillRect/>
          </a:stretch>
        </p:blipFill>
        <p:spPr bwMode="auto">
          <a:xfrm>
            <a:off x="827088" y="3716338"/>
            <a:ext cx="180022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 descr="http://www.ibc.ac.at/img/unesco_schulen_logo.jpg">
            <a:hlinkClick r:id="rId11"/>
          </p:cNvPr>
          <p:cNvPicPr>
            <a:picLocks noChangeAspect="1" noChangeArrowheads="1"/>
          </p:cNvPicPr>
          <p:nvPr/>
        </p:nvPicPr>
        <p:blipFill>
          <a:blip r:embed="rId12" r:link="rId13" cstate="print"/>
          <a:srcRect/>
          <a:stretch>
            <a:fillRect/>
          </a:stretch>
        </p:blipFill>
        <p:spPr bwMode="auto">
          <a:xfrm>
            <a:off x="6372225" y="4464050"/>
            <a:ext cx="9239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6" descr="http://www.ibc.ac.at/news/formatiertebilder/umweltzeichen.jpg">
            <a:hlinkClick r:id="rId14"/>
          </p:cNvPr>
          <p:cNvPicPr>
            <a:picLocks noChangeAspect="1" noChangeArrowheads="1"/>
          </p:cNvPicPr>
          <p:nvPr/>
        </p:nvPicPr>
        <p:blipFill>
          <a:blip r:embed="rId15" r:link="rId16" cstate="print"/>
          <a:srcRect/>
          <a:stretch>
            <a:fillRect/>
          </a:stretch>
        </p:blipFill>
        <p:spPr bwMode="auto">
          <a:xfrm>
            <a:off x="4859338" y="4464050"/>
            <a:ext cx="9525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7" descr="http://www.ibc.ac.at/NEWS/preise/0304/LupacLogo278x130pixel.jpg">
            <a:hlinkClick r:id="rId17"/>
          </p:cNvPr>
          <p:cNvPicPr>
            <a:picLocks noChangeAspect="1" noChangeArrowheads="1"/>
          </p:cNvPicPr>
          <p:nvPr/>
        </p:nvPicPr>
        <p:blipFill>
          <a:blip r:embed="rId18" r:link="rId19" cstate="print"/>
          <a:srcRect/>
          <a:stretch>
            <a:fillRect/>
          </a:stretch>
        </p:blipFill>
        <p:spPr bwMode="auto">
          <a:xfrm>
            <a:off x="827088" y="5543550"/>
            <a:ext cx="177165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8" descr="http://www.ibc.ac.at/img/preis_1.jpg">
            <a:hlinkClick r:id="rId20"/>
          </p:cNvPr>
          <p:cNvPicPr>
            <a:picLocks noChangeAspect="1" noChangeArrowheads="1"/>
          </p:cNvPicPr>
          <p:nvPr/>
        </p:nvPicPr>
        <p:blipFill>
          <a:blip r:embed="rId21" r:link="rId22" cstate="print"/>
          <a:srcRect/>
          <a:stretch>
            <a:fillRect/>
          </a:stretch>
        </p:blipFill>
        <p:spPr bwMode="auto">
          <a:xfrm>
            <a:off x="3348038" y="5543550"/>
            <a:ext cx="9525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9" descr="http://www.ibc.ac.at/img/esflogo.gif">
            <a:hlinkClick r:id="rId23"/>
          </p:cNvPr>
          <p:cNvPicPr>
            <a:picLocks noChangeAspect="1" noChangeArrowheads="1"/>
          </p:cNvPicPr>
          <p:nvPr/>
        </p:nvPicPr>
        <p:blipFill>
          <a:blip r:embed="rId24" r:link="rId25" cstate="print"/>
          <a:srcRect/>
          <a:stretch>
            <a:fillRect/>
          </a:stretch>
        </p:blipFill>
        <p:spPr bwMode="auto">
          <a:xfrm>
            <a:off x="4859338" y="5472113"/>
            <a:ext cx="85725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10" descr="http://www.ibc.ac.at/img/Gesunde_Stadt.png">
            <a:hlinkClick r:id="rId3"/>
          </p:cNvPr>
          <p:cNvPicPr>
            <a:picLocks noChangeAspect="1" noChangeArrowheads="1"/>
          </p:cNvPicPr>
          <p:nvPr/>
        </p:nvPicPr>
        <p:blipFill>
          <a:blip r:embed="rId26" r:link="rId27" cstate="print"/>
          <a:srcRect/>
          <a:stretch>
            <a:fillRect/>
          </a:stretch>
        </p:blipFill>
        <p:spPr bwMode="auto">
          <a:xfrm>
            <a:off x="6372225" y="5543550"/>
            <a:ext cx="9239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9" name="Picture 11" descr="http://www.ibc.ac.at/img/Logomobil.jpg.gif">
            <a:hlinkClick r:id="rId28"/>
          </p:cNvPr>
          <p:cNvPicPr>
            <a:picLocks noChangeAspect="1" noChangeArrowheads="1"/>
          </p:cNvPicPr>
          <p:nvPr/>
        </p:nvPicPr>
        <p:blipFill>
          <a:blip r:embed="rId29" r:link="rId30" cstate="print"/>
          <a:srcRect/>
          <a:stretch>
            <a:fillRect/>
          </a:stretch>
        </p:blipFill>
        <p:spPr bwMode="auto">
          <a:xfrm>
            <a:off x="7451725" y="5543550"/>
            <a:ext cx="9239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0" name="Rectangle 12"/>
          <p:cNvSpPr>
            <a:spLocks noChangeArrowheads="1"/>
          </p:cNvSpPr>
          <p:nvPr/>
        </p:nvSpPr>
        <p:spPr bwMode="auto">
          <a:xfrm>
            <a:off x="3175" y="25066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12301" name="Rectangle 13"/>
          <p:cNvSpPr>
            <a:spLocks noChangeArrowheads="1"/>
          </p:cNvSpPr>
          <p:nvPr/>
        </p:nvSpPr>
        <p:spPr bwMode="auto">
          <a:xfrm>
            <a:off x="3175" y="2506663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12302" name="Rectangle 14"/>
          <p:cNvSpPr>
            <a:spLocks noChangeArrowheads="1"/>
          </p:cNvSpPr>
          <p:nvPr/>
        </p:nvSpPr>
        <p:spPr bwMode="auto">
          <a:xfrm>
            <a:off x="1474788" y="4519613"/>
            <a:ext cx="184150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AT" sz="1200">
                <a:cs typeface="Times New Roman" pitchFamily="18" charset="0"/>
              </a:rPr>
              <a:t/>
            </a:r>
            <a:br>
              <a:rPr lang="de-AT" sz="1200">
                <a:cs typeface="Times New Roman" pitchFamily="18" charset="0"/>
              </a:rPr>
            </a:br>
            <a:r>
              <a:rPr lang="de-AT" sz="1200">
                <a:cs typeface="Times New Roman" pitchFamily="18" charset="0"/>
              </a:rPr>
              <a:t/>
            </a:r>
            <a:br>
              <a:rPr lang="de-AT" sz="1200">
                <a:cs typeface="Times New Roman" pitchFamily="18" charset="0"/>
              </a:rPr>
            </a:br>
            <a:endParaRPr lang="de-AT" sz="1100"/>
          </a:p>
          <a:p>
            <a:pPr eaLnBrk="0" hangingPunct="0"/>
            <a:endParaRPr lang="de-AT"/>
          </a:p>
        </p:txBody>
      </p:sp>
      <p:sp>
        <p:nvSpPr>
          <p:cNvPr id="12303" name="Rectangle 15"/>
          <p:cNvSpPr>
            <a:spLocks noChangeArrowheads="1"/>
          </p:cNvSpPr>
          <p:nvPr/>
        </p:nvSpPr>
        <p:spPr bwMode="auto">
          <a:xfrm>
            <a:off x="3175" y="34067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DE"/>
          </a:p>
        </p:txBody>
      </p:sp>
      <p:pic>
        <p:nvPicPr>
          <p:cNvPr id="12304" name="Picture 17" descr="http://images.google.at/images?q=tbn:5dBYx4GfvdcJ:www.eiz-niedersachsen.de/medien/eu-logo.jpg">
            <a:hlinkClick r:id="rId31"/>
          </p:cNvPr>
          <p:cNvPicPr>
            <a:picLocks noChangeAspect="1" noChangeArrowheads="1"/>
          </p:cNvPicPr>
          <p:nvPr/>
        </p:nvPicPr>
        <p:blipFill>
          <a:blip r:embed="rId32" r:link="rId33" cstate="print"/>
          <a:srcRect/>
          <a:stretch>
            <a:fillRect/>
          </a:stretch>
        </p:blipFill>
        <p:spPr bwMode="auto">
          <a:xfrm>
            <a:off x="250825" y="260350"/>
            <a:ext cx="2514600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5" name="WordArt 18"/>
          <p:cNvSpPr>
            <a:spLocks noChangeArrowheads="1" noChangeShapeType="1" noTextEdit="1"/>
          </p:cNvSpPr>
          <p:nvPr/>
        </p:nvSpPr>
        <p:spPr bwMode="auto">
          <a:xfrm>
            <a:off x="2700338" y="2781300"/>
            <a:ext cx="4032250" cy="576263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de-AT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rial Black"/>
              </a:rPr>
              <a:t>Danke!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552" y="1772816"/>
            <a:ext cx="8064896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AT" sz="4000" b="1" dirty="0"/>
              <a:t>GRÜNDE für HAK-/Kolleg-Wahl: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552" y="2708920"/>
            <a:ext cx="8229600" cy="273630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AT" sz="2800" dirty="0"/>
              <a:t>1. direkter Berufseinstieg</a:t>
            </a:r>
          </a:p>
          <a:p>
            <a:r>
              <a:rPr lang="de-AT" sz="2800" dirty="0"/>
              <a:t>2. Wahlmöglichkeit Beruf/Studium</a:t>
            </a:r>
          </a:p>
          <a:p>
            <a:r>
              <a:rPr lang="de-AT" sz="2800" dirty="0"/>
              <a:t>3. gute Allgemeinbildung (HAK)</a:t>
            </a:r>
          </a:p>
          <a:p>
            <a:r>
              <a:rPr lang="de-AT" sz="2800" dirty="0"/>
              <a:t>4. Fremdsprachenangebot</a:t>
            </a:r>
          </a:p>
          <a:p>
            <a:r>
              <a:rPr lang="de-AT" sz="2800" dirty="0"/>
              <a:t>5. Wirtschaftsausbildung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AF1029-9DDC-4EE4-A29B-78A2F5424F05}" type="slidenum">
              <a:rPr lang="de-AT" smtClean="0"/>
              <a:pPr>
                <a:defRPr/>
              </a:pPr>
              <a:t>2</a:t>
            </a:fld>
            <a:endParaRPr lang="de-A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333375"/>
            <a:ext cx="5472113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AT" b="1"/>
              <a:t>Erfolg im Beruf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2132855"/>
            <a:ext cx="8229600" cy="355833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de-DE" sz="2800" dirty="0"/>
              <a:t>in allen Wirtschaftsbranchen</a:t>
            </a:r>
          </a:p>
          <a:p>
            <a:pPr eaLnBrk="1" hangingPunct="1">
              <a:lnSpc>
                <a:spcPct val="90000"/>
              </a:lnSpc>
            </a:pPr>
            <a:r>
              <a:rPr lang="de-DE" sz="2800" dirty="0"/>
              <a:t>in allen betrieblichen Funktionsbereichen</a:t>
            </a:r>
          </a:p>
          <a:p>
            <a:pPr eaLnBrk="1" hangingPunct="1">
              <a:lnSpc>
                <a:spcPct val="90000"/>
              </a:lnSpc>
            </a:pPr>
            <a:r>
              <a:rPr lang="de-DE" sz="2800" dirty="0"/>
              <a:t>gewerberechtliche Anrechnung (Unternehmerprüfung)</a:t>
            </a:r>
            <a:endParaRPr lang="de-AT" sz="2800" dirty="0"/>
          </a:p>
          <a:p>
            <a:pPr eaLnBrk="1" hangingPunct="1">
              <a:lnSpc>
                <a:spcPct val="90000"/>
              </a:lnSpc>
            </a:pPr>
            <a:r>
              <a:rPr lang="de-DE" sz="2800" dirty="0"/>
              <a:t>HAK-RDP = vollwertige </a:t>
            </a:r>
            <a:r>
              <a:rPr lang="de-DE" sz="2800" dirty="0" err="1"/>
              <a:t>Matura</a:t>
            </a:r>
            <a:r>
              <a:rPr lang="de-DE" sz="2800" dirty="0"/>
              <a:t> (Studien-</a:t>
            </a:r>
            <a:r>
              <a:rPr lang="de-DE" sz="2800" dirty="0" err="1"/>
              <a:t>berechtigung</a:t>
            </a:r>
            <a:r>
              <a:rPr lang="de-DE" sz="2800" dirty="0"/>
              <a:t>)</a:t>
            </a:r>
            <a:endParaRPr lang="de-AT" sz="2800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AF1029-9DDC-4EE4-A29B-78A2F5424F05}" type="slidenum">
              <a:rPr lang="de-AT" smtClean="0"/>
              <a:pPr>
                <a:defRPr/>
              </a:pPr>
              <a:t>3</a:t>
            </a:fld>
            <a:endParaRPr lang="de-A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9"/>
          <p:cNvSpPr>
            <a:spLocks noChangeArrowheads="1"/>
          </p:cNvSpPr>
          <p:nvPr/>
        </p:nvSpPr>
        <p:spPr bwMode="auto">
          <a:xfrm>
            <a:off x="0" y="1266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5123" name="Rectangle 10"/>
          <p:cNvSpPr>
            <a:spLocks noChangeArrowheads="1"/>
          </p:cNvSpPr>
          <p:nvPr/>
        </p:nvSpPr>
        <p:spPr bwMode="auto">
          <a:xfrm>
            <a:off x="0" y="1266825"/>
            <a:ext cx="14271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                         </a:t>
            </a:r>
            <a:endParaRPr lang="de-DE"/>
          </a:p>
        </p:txBody>
      </p:sp>
      <p:sp>
        <p:nvSpPr>
          <p:cNvPr id="5124" name="Rectangle 11"/>
          <p:cNvSpPr>
            <a:spLocks noChangeArrowheads="1"/>
          </p:cNvSpPr>
          <p:nvPr/>
        </p:nvSpPr>
        <p:spPr bwMode="auto">
          <a:xfrm>
            <a:off x="0" y="2351088"/>
            <a:ext cx="4413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  </a:t>
            </a:r>
            <a:endParaRPr lang="de-DE"/>
          </a:p>
        </p:txBody>
      </p:sp>
      <p:sp>
        <p:nvSpPr>
          <p:cNvPr id="5125" name="Rectangle 12"/>
          <p:cNvSpPr>
            <a:spLocks noChangeArrowheads="1"/>
          </p:cNvSpPr>
          <p:nvPr/>
        </p:nvSpPr>
        <p:spPr bwMode="auto">
          <a:xfrm>
            <a:off x="0" y="3406775"/>
            <a:ext cx="3127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</a:t>
            </a:r>
            <a:endParaRPr lang="de-DE"/>
          </a:p>
        </p:txBody>
      </p:sp>
      <p:sp>
        <p:nvSpPr>
          <p:cNvPr id="5126" name="Rectangle 13"/>
          <p:cNvSpPr>
            <a:spLocks noChangeArrowheads="1"/>
          </p:cNvSpPr>
          <p:nvPr/>
        </p:nvSpPr>
        <p:spPr bwMode="auto">
          <a:xfrm>
            <a:off x="0" y="4500563"/>
            <a:ext cx="355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</a:t>
            </a:r>
            <a:endParaRPr lang="de-DE"/>
          </a:p>
        </p:txBody>
      </p:sp>
      <p:sp>
        <p:nvSpPr>
          <p:cNvPr id="5127" name="Rectangle 14"/>
          <p:cNvSpPr>
            <a:spLocks noChangeArrowheads="1"/>
          </p:cNvSpPr>
          <p:nvPr/>
        </p:nvSpPr>
        <p:spPr bwMode="auto">
          <a:xfrm>
            <a:off x="0" y="5318125"/>
            <a:ext cx="4413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  </a:t>
            </a:r>
            <a:endParaRPr lang="de-DE"/>
          </a:p>
        </p:txBody>
      </p:sp>
      <p:sp>
        <p:nvSpPr>
          <p:cNvPr id="5128" name="Text Box 15"/>
          <p:cNvSpPr txBox="1">
            <a:spLocks noChangeArrowheads="1"/>
          </p:cNvSpPr>
          <p:nvPr/>
        </p:nvSpPr>
        <p:spPr bwMode="auto">
          <a:xfrm>
            <a:off x="611188" y="1916113"/>
            <a:ext cx="6264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/>
          </a:p>
        </p:txBody>
      </p:sp>
      <p:sp>
        <p:nvSpPr>
          <p:cNvPr id="5129" name="Text Box 16"/>
          <p:cNvSpPr txBox="1">
            <a:spLocks noChangeArrowheads="1"/>
          </p:cNvSpPr>
          <p:nvPr/>
        </p:nvSpPr>
        <p:spPr bwMode="auto">
          <a:xfrm>
            <a:off x="395288" y="1628800"/>
            <a:ext cx="72739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AT" sz="4000" b="1" dirty="0"/>
              <a:t>Formen im Abendunterricht</a:t>
            </a:r>
          </a:p>
        </p:txBody>
      </p:sp>
      <p:sp>
        <p:nvSpPr>
          <p:cNvPr id="5130" name="Text Box 17"/>
          <p:cNvSpPr txBox="1">
            <a:spLocks noChangeArrowheads="1"/>
          </p:cNvSpPr>
          <p:nvPr/>
        </p:nvSpPr>
        <p:spPr bwMode="auto">
          <a:xfrm>
            <a:off x="468313" y="2636912"/>
            <a:ext cx="7991475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6700" indent="-266700">
              <a:spcBef>
                <a:spcPct val="50000"/>
              </a:spcBef>
              <a:buFontTx/>
              <a:buChar char="•"/>
              <a:tabLst>
                <a:tab pos="360363" algn="l"/>
              </a:tabLst>
            </a:pPr>
            <a:r>
              <a:rPr lang="de-AT" sz="2800" dirty="0"/>
              <a:t> HAK-B (8 Semester), Reife- und Diplom-	</a:t>
            </a:r>
            <a:r>
              <a:rPr lang="de-AT" sz="2800" dirty="0" err="1"/>
              <a:t>prüfung</a:t>
            </a:r>
            <a:r>
              <a:rPr lang="de-AT" sz="2800" dirty="0"/>
              <a:t> </a:t>
            </a:r>
          </a:p>
          <a:p>
            <a:pPr>
              <a:spcBef>
                <a:spcPct val="50000"/>
              </a:spcBef>
              <a:buFontTx/>
              <a:buChar char="•"/>
              <a:tabLst>
                <a:tab pos="360363" algn="l"/>
              </a:tabLst>
            </a:pPr>
            <a:r>
              <a:rPr lang="de-AT" sz="2800" dirty="0"/>
              <a:t>  HAS-B (4 Semester im Rahmen der HAK-B),   	Abschlussprüfung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AT" sz="2800" dirty="0"/>
              <a:t>  Kolleg-B (4 Semester), Diplomprüfung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de-AT" sz="2800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AF1029-9DDC-4EE4-A29B-78A2F5424F05}" type="slidenum">
              <a:rPr lang="de-AT" smtClean="0"/>
              <a:pPr>
                <a:defRPr/>
              </a:pPr>
              <a:t>4</a:t>
            </a:fld>
            <a:endParaRPr lang="de-A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4906888" cy="142617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de-AT" sz="3600" b="1" dirty="0"/>
              <a:t>LP 2015 (1.-4. Sem.)</a:t>
            </a: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AF1029-9DDC-4EE4-A29B-78A2F5424F05}" type="slidenum">
              <a:rPr lang="de-AT" smtClean="0"/>
              <a:pPr>
                <a:defRPr/>
              </a:pPr>
              <a:t>5</a:t>
            </a:fld>
            <a:endParaRPr lang="de-A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9"/>
          <p:cNvSpPr>
            <a:spLocks noChangeArrowheads="1"/>
          </p:cNvSpPr>
          <p:nvPr/>
        </p:nvSpPr>
        <p:spPr bwMode="auto">
          <a:xfrm>
            <a:off x="0" y="1266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5123" name="Rectangle 10"/>
          <p:cNvSpPr>
            <a:spLocks noChangeArrowheads="1"/>
          </p:cNvSpPr>
          <p:nvPr/>
        </p:nvSpPr>
        <p:spPr bwMode="auto">
          <a:xfrm>
            <a:off x="0" y="1266825"/>
            <a:ext cx="14271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                         </a:t>
            </a:r>
            <a:endParaRPr lang="de-DE"/>
          </a:p>
        </p:txBody>
      </p:sp>
      <p:sp>
        <p:nvSpPr>
          <p:cNvPr id="5124" name="Rectangle 11"/>
          <p:cNvSpPr>
            <a:spLocks noChangeArrowheads="1"/>
          </p:cNvSpPr>
          <p:nvPr/>
        </p:nvSpPr>
        <p:spPr bwMode="auto">
          <a:xfrm>
            <a:off x="0" y="2351088"/>
            <a:ext cx="4413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  </a:t>
            </a:r>
            <a:endParaRPr lang="de-DE"/>
          </a:p>
        </p:txBody>
      </p:sp>
      <p:sp>
        <p:nvSpPr>
          <p:cNvPr id="5125" name="Rectangle 12"/>
          <p:cNvSpPr>
            <a:spLocks noChangeArrowheads="1"/>
          </p:cNvSpPr>
          <p:nvPr/>
        </p:nvSpPr>
        <p:spPr bwMode="auto">
          <a:xfrm>
            <a:off x="0" y="3406775"/>
            <a:ext cx="3127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</a:t>
            </a:r>
            <a:endParaRPr lang="de-DE"/>
          </a:p>
        </p:txBody>
      </p:sp>
      <p:sp>
        <p:nvSpPr>
          <p:cNvPr id="5126" name="Rectangle 13"/>
          <p:cNvSpPr>
            <a:spLocks noChangeArrowheads="1"/>
          </p:cNvSpPr>
          <p:nvPr/>
        </p:nvSpPr>
        <p:spPr bwMode="auto">
          <a:xfrm>
            <a:off x="0" y="4500563"/>
            <a:ext cx="355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</a:t>
            </a:r>
            <a:endParaRPr lang="de-DE"/>
          </a:p>
        </p:txBody>
      </p:sp>
      <p:sp>
        <p:nvSpPr>
          <p:cNvPr id="5127" name="Rectangle 14"/>
          <p:cNvSpPr>
            <a:spLocks noChangeArrowheads="1"/>
          </p:cNvSpPr>
          <p:nvPr/>
        </p:nvSpPr>
        <p:spPr bwMode="auto">
          <a:xfrm>
            <a:off x="0" y="5318125"/>
            <a:ext cx="4413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  </a:t>
            </a:r>
            <a:endParaRPr lang="de-DE"/>
          </a:p>
        </p:txBody>
      </p:sp>
      <p:sp>
        <p:nvSpPr>
          <p:cNvPr id="5128" name="Text Box 15"/>
          <p:cNvSpPr txBox="1">
            <a:spLocks noChangeArrowheads="1"/>
          </p:cNvSpPr>
          <p:nvPr/>
        </p:nvSpPr>
        <p:spPr bwMode="auto">
          <a:xfrm>
            <a:off x="611188" y="1916113"/>
            <a:ext cx="6264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/>
          </a:p>
        </p:txBody>
      </p:sp>
      <p:sp>
        <p:nvSpPr>
          <p:cNvPr id="5129" name="Text Box 16"/>
          <p:cNvSpPr txBox="1">
            <a:spLocks noChangeArrowheads="1"/>
          </p:cNvSpPr>
          <p:nvPr/>
        </p:nvSpPr>
        <p:spPr bwMode="auto">
          <a:xfrm>
            <a:off x="395288" y="1628800"/>
            <a:ext cx="72739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AT" sz="3000" b="1" dirty="0"/>
              <a:t>1. Persönlichkeit und Bildungskarriere</a:t>
            </a:r>
          </a:p>
        </p:txBody>
      </p:sp>
      <p:sp>
        <p:nvSpPr>
          <p:cNvPr id="5130" name="Text Box 17"/>
          <p:cNvSpPr txBox="1">
            <a:spLocks noChangeArrowheads="1"/>
          </p:cNvSpPr>
          <p:nvPr/>
        </p:nvSpPr>
        <p:spPr bwMode="auto">
          <a:xfrm>
            <a:off x="468313" y="2636912"/>
            <a:ext cx="799147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e-AT" sz="2800" dirty="0"/>
              <a:t>  Persönlichkeitsbildung und soziale Kompetenz</a:t>
            </a:r>
          </a:p>
          <a:p>
            <a:pPr marL="360363" indent="-360363">
              <a:spcBef>
                <a:spcPct val="50000"/>
              </a:spcBef>
              <a:buFontTx/>
              <a:buChar char="•"/>
              <a:tabLst>
                <a:tab pos="360363" algn="l"/>
              </a:tabLst>
            </a:pPr>
            <a:r>
              <a:rPr lang="de-AT" sz="2800" dirty="0"/>
              <a:t>Kundenorientierung und Verkauf, Business </a:t>
            </a:r>
            <a:r>
              <a:rPr lang="de-AT" sz="2800" dirty="0" err="1"/>
              <a:t>Behaviour</a:t>
            </a:r>
            <a:endParaRPr lang="de-AT" sz="2800" dirty="0"/>
          </a:p>
          <a:p>
            <a:pPr>
              <a:spcBef>
                <a:spcPct val="50000"/>
              </a:spcBef>
              <a:buFontTx/>
              <a:buChar char="•"/>
            </a:pPr>
            <a:endParaRPr lang="de-AT" sz="2800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AF1029-9DDC-4EE4-A29B-78A2F5424F05}" type="slidenum">
              <a:rPr lang="de-AT" smtClean="0"/>
              <a:pPr>
                <a:defRPr/>
              </a:pPr>
              <a:t>6</a:t>
            </a:fld>
            <a:endParaRPr lang="de-A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9"/>
          <p:cNvSpPr>
            <a:spLocks noChangeArrowheads="1"/>
          </p:cNvSpPr>
          <p:nvPr/>
        </p:nvSpPr>
        <p:spPr bwMode="auto">
          <a:xfrm>
            <a:off x="0" y="1266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5123" name="Rectangle 10"/>
          <p:cNvSpPr>
            <a:spLocks noChangeArrowheads="1"/>
          </p:cNvSpPr>
          <p:nvPr/>
        </p:nvSpPr>
        <p:spPr bwMode="auto">
          <a:xfrm>
            <a:off x="0" y="1266825"/>
            <a:ext cx="14271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                         </a:t>
            </a:r>
            <a:endParaRPr lang="de-DE"/>
          </a:p>
        </p:txBody>
      </p:sp>
      <p:sp>
        <p:nvSpPr>
          <p:cNvPr id="5124" name="Rectangle 11"/>
          <p:cNvSpPr>
            <a:spLocks noChangeArrowheads="1"/>
          </p:cNvSpPr>
          <p:nvPr/>
        </p:nvSpPr>
        <p:spPr bwMode="auto">
          <a:xfrm>
            <a:off x="0" y="2351088"/>
            <a:ext cx="4413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  </a:t>
            </a:r>
            <a:endParaRPr lang="de-DE"/>
          </a:p>
        </p:txBody>
      </p:sp>
      <p:sp>
        <p:nvSpPr>
          <p:cNvPr id="5125" name="Rectangle 12"/>
          <p:cNvSpPr>
            <a:spLocks noChangeArrowheads="1"/>
          </p:cNvSpPr>
          <p:nvPr/>
        </p:nvSpPr>
        <p:spPr bwMode="auto">
          <a:xfrm>
            <a:off x="0" y="3406775"/>
            <a:ext cx="3127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</a:t>
            </a:r>
            <a:endParaRPr lang="de-DE"/>
          </a:p>
        </p:txBody>
      </p:sp>
      <p:sp>
        <p:nvSpPr>
          <p:cNvPr id="5126" name="Rectangle 13"/>
          <p:cNvSpPr>
            <a:spLocks noChangeArrowheads="1"/>
          </p:cNvSpPr>
          <p:nvPr/>
        </p:nvSpPr>
        <p:spPr bwMode="auto">
          <a:xfrm>
            <a:off x="0" y="4500563"/>
            <a:ext cx="355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</a:t>
            </a:r>
            <a:endParaRPr lang="de-DE"/>
          </a:p>
        </p:txBody>
      </p:sp>
      <p:sp>
        <p:nvSpPr>
          <p:cNvPr id="5127" name="Rectangle 14"/>
          <p:cNvSpPr>
            <a:spLocks noChangeArrowheads="1"/>
          </p:cNvSpPr>
          <p:nvPr/>
        </p:nvSpPr>
        <p:spPr bwMode="auto">
          <a:xfrm>
            <a:off x="0" y="5318125"/>
            <a:ext cx="4413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  </a:t>
            </a:r>
            <a:endParaRPr lang="de-DE"/>
          </a:p>
        </p:txBody>
      </p:sp>
      <p:sp>
        <p:nvSpPr>
          <p:cNvPr id="5128" name="Text Box 15"/>
          <p:cNvSpPr txBox="1">
            <a:spLocks noChangeArrowheads="1"/>
          </p:cNvSpPr>
          <p:nvPr/>
        </p:nvSpPr>
        <p:spPr bwMode="auto">
          <a:xfrm>
            <a:off x="611188" y="1916113"/>
            <a:ext cx="6264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/>
          </a:p>
        </p:txBody>
      </p:sp>
      <p:sp>
        <p:nvSpPr>
          <p:cNvPr id="5129" name="Text Box 16"/>
          <p:cNvSpPr txBox="1">
            <a:spLocks noChangeArrowheads="1"/>
          </p:cNvSpPr>
          <p:nvPr/>
        </p:nvSpPr>
        <p:spPr bwMode="auto">
          <a:xfrm>
            <a:off x="395288" y="1628800"/>
            <a:ext cx="727392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AT" sz="3000" b="1" dirty="0"/>
              <a:t>2. Sprachen und Kommunikation</a:t>
            </a:r>
          </a:p>
        </p:txBody>
      </p:sp>
      <p:sp>
        <p:nvSpPr>
          <p:cNvPr id="5130" name="Text Box 17"/>
          <p:cNvSpPr txBox="1">
            <a:spLocks noChangeArrowheads="1"/>
          </p:cNvSpPr>
          <p:nvPr/>
        </p:nvSpPr>
        <p:spPr bwMode="auto">
          <a:xfrm>
            <a:off x="468313" y="2636912"/>
            <a:ext cx="7991475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e-AT" sz="2800" dirty="0"/>
              <a:t>  Deutsch (nur an HAK)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AT" sz="2800" dirty="0"/>
              <a:t>  Englisch (B2 GER)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AT" sz="2800" dirty="0"/>
              <a:t>  Zweite lebende Fremdsprache (B1 GER):</a:t>
            </a:r>
            <a:br>
              <a:rPr lang="de-AT" sz="2800" dirty="0"/>
            </a:br>
            <a:r>
              <a:rPr lang="de-AT" sz="2800" dirty="0"/>
              <a:t>	</a:t>
            </a:r>
            <a:r>
              <a:rPr lang="de-AT" sz="2600" dirty="0"/>
              <a:t>HAK-B: FR, SP bzw. RU, CH (Vorkenntnisse!)</a:t>
            </a:r>
            <a:r>
              <a:rPr lang="de-AT" sz="2800" dirty="0"/>
              <a:t/>
            </a:r>
            <a:br>
              <a:rPr lang="de-AT" sz="2800" dirty="0"/>
            </a:br>
            <a:r>
              <a:rPr lang="de-AT" sz="2800" dirty="0"/>
              <a:t>	</a:t>
            </a:r>
            <a:r>
              <a:rPr lang="de-AT" sz="2600" dirty="0"/>
              <a:t>Koll.-B: SP bzw. RU, CH (Vorkenntnisse!)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de-AT" sz="2800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AF1029-9DDC-4EE4-A29B-78A2F5424F05}" type="slidenum">
              <a:rPr lang="de-AT" smtClean="0"/>
              <a:pPr>
                <a:defRPr/>
              </a:pPr>
              <a:t>7</a:t>
            </a:fld>
            <a:endParaRPr lang="de-AT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9"/>
          <p:cNvSpPr>
            <a:spLocks noChangeArrowheads="1"/>
          </p:cNvSpPr>
          <p:nvPr/>
        </p:nvSpPr>
        <p:spPr bwMode="auto">
          <a:xfrm>
            <a:off x="0" y="1266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5123" name="Rectangle 10"/>
          <p:cNvSpPr>
            <a:spLocks noChangeArrowheads="1"/>
          </p:cNvSpPr>
          <p:nvPr/>
        </p:nvSpPr>
        <p:spPr bwMode="auto">
          <a:xfrm>
            <a:off x="0" y="1266825"/>
            <a:ext cx="14271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                         </a:t>
            </a:r>
            <a:endParaRPr lang="de-DE"/>
          </a:p>
        </p:txBody>
      </p:sp>
      <p:sp>
        <p:nvSpPr>
          <p:cNvPr id="5124" name="Rectangle 11"/>
          <p:cNvSpPr>
            <a:spLocks noChangeArrowheads="1"/>
          </p:cNvSpPr>
          <p:nvPr/>
        </p:nvSpPr>
        <p:spPr bwMode="auto">
          <a:xfrm>
            <a:off x="0" y="2351088"/>
            <a:ext cx="4413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  </a:t>
            </a:r>
            <a:endParaRPr lang="de-DE"/>
          </a:p>
        </p:txBody>
      </p:sp>
      <p:sp>
        <p:nvSpPr>
          <p:cNvPr id="5125" name="Rectangle 12"/>
          <p:cNvSpPr>
            <a:spLocks noChangeArrowheads="1"/>
          </p:cNvSpPr>
          <p:nvPr/>
        </p:nvSpPr>
        <p:spPr bwMode="auto">
          <a:xfrm>
            <a:off x="0" y="3406775"/>
            <a:ext cx="3127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</a:t>
            </a:r>
            <a:endParaRPr lang="de-DE"/>
          </a:p>
        </p:txBody>
      </p:sp>
      <p:sp>
        <p:nvSpPr>
          <p:cNvPr id="5126" name="Rectangle 13"/>
          <p:cNvSpPr>
            <a:spLocks noChangeArrowheads="1"/>
          </p:cNvSpPr>
          <p:nvPr/>
        </p:nvSpPr>
        <p:spPr bwMode="auto">
          <a:xfrm>
            <a:off x="0" y="4500563"/>
            <a:ext cx="355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</a:t>
            </a:r>
            <a:endParaRPr lang="de-DE"/>
          </a:p>
        </p:txBody>
      </p:sp>
      <p:sp>
        <p:nvSpPr>
          <p:cNvPr id="5127" name="Rectangle 14"/>
          <p:cNvSpPr>
            <a:spLocks noChangeArrowheads="1"/>
          </p:cNvSpPr>
          <p:nvPr/>
        </p:nvSpPr>
        <p:spPr bwMode="auto">
          <a:xfrm>
            <a:off x="0" y="5318125"/>
            <a:ext cx="4413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  </a:t>
            </a:r>
            <a:endParaRPr lang="de-DE"/>
          </a:p>
        </p:txBody>
      </p:sp>
      <p:sp>
        <p:nvSpPr>
          <p:cNvPr id="5128" name="Text Box 15"/>
          <p:cNvSpPr txBox="1">
            <a:spLocks noChangeArrowheads="1"/>
          </p:cNvSpPr>
          <p:nvPr/>
        </p:nvSpPr>
        <p:spPr bwMode="auto">
          <a:xfrm>
            <a:off x="611188" y="1916113"/>
            <a:ext cx="6264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/>
          </a:p>
        </p:txBody>
      </p:sp>
      <p:sp>
        <p:nvSpPr>
          <p:cNvPr id="5129" name="Text Box 16"/>
          <p:cNvSpPr txBox="1">
            <a:spLocks noChangeArrowheads="1"/>
          </p:cNvSpPr>
          <p:nvPr/>
        </p:nvSpPr>
        <p:spPr bwMode="auto">
          <a:xfrm>
            <a:off x="539552" y="1412776"/>
            <a:ext cx="72739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AT" sz="3000" b="1" dirty="0"/>
              <a:t>3.1 </a:t>
            </a:r>
            <a:r>
              <a:rPr lang="de-AT" sz="3000" b="1" dirty="0" err="1"/>
              <a:t>Entrepreneurship</a:t>
            </a:r>
            <a:r>
              <a:rPr lang="de-AT" sz="3000" b="1" dirty="0"/>
              <a:t> – Wirtschaft und Management</a:t>
            </a:r>
          </a:p>
        </p:txBody>
      </p:sp>
      <p:sp>
        <p:nvSpPr>
          <p:cNvPr id="5130" name="Text Box 17"/>
          <p:cNvSpPr txBox="1">
            <a:spLocks noChangeArrowheads="1"/>
          </p:cNvSpPr>
          <p:nvPr/>
        </p:nvSpPr>
        <p:spPr bwMode="auto">
          <a:xfrm>
            <a:off x="467544" y="2564904"/>
            <a:ext cx="7991475" cy="2693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0363" indent="-360363">
              <a:spcBef>
                <a:spcPct val="50000"/>
              </a:spcBef>
              <a:buFontTx/>
              <a:buChar char="•"/>
            </a:pPr>
            <a:r>
              <a:rPr lang="de-AT" sz="2600" dirty="0"/>
              <a:t>Betriebswirtschaft</a:t>
            </a:r>
          </a:p>
          <a:p>
            <a:pPr marL="360363" indent="-360363">
              <a:spcBef>
                <a:spcPct val="50000"/>
              </a:spcBef>
              <a:buFontTx/>
              <a:buChar char="•"/>
            </a:pPr>
            <a:r>
              <a:rPr lang="de-AT" sz="2600" dirty="0"/>
              <a:t>Unternehmensrechnung</a:t>
            </a:r>
          </a:p>
          <a:p>
            <a:pPr marL="360363" indent="-360363">
              <a:spcBef>
                <a:spcPct val="50000"/>
              </a:spcBef>
              <a:buFontTx/>
              <a:buChar char="•"/>
              <a:tabLst>
                <a:tab pos="360363" algn="l"/>
              </a:tabLst>
            </a:pPr>
            <a:r>
              <a:rPr lang="de-AT" sz="2600" dirty="0"/>
              <a:t>Business Training, Projektmanagement, Übungsfirma und Case Studies</a:t>
            </a:r>
          </a:p>
          <a:p>
            <a:pPr marL="360363" indent="-360363">
              <a:spcBef>
                <a:spcPct val="50000"/>
              </a:spcBef>
              <a:buFontTx/>
              <a:buChar char="•"/>
            </a:pPr>
            <a:r>
              <a:rPr lang="de-AT" sz="2600" dirty="0"/>
              <a:t>Wirtschaftsinformatik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AF1029-9DDC-4EE4-A29B-78A2F5424F05}" type="slidenum">
              <a:rPr lang="de-AT" smtClean="0"/>
              <a:pPr>
                <a:defRPr/>
              </a:pPr>
              <a:t>8</a:t>
            </a:fld>
            <a:endParaRPr lang="de-A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9"/>
          <p:cNvSpPr>
            <a:spLocks noChangeArrowheads="1"/>
          </p:cNvSpPr>
          <p:nvPr/>
        </p:nvSpPr>
        <p:spPr bwMode="auto">
          <a:xfrm>
            <a:off x="0" y="1266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de-DE"/>
          </a:p>
        </p:txBody>
      </p:sp>
      <p:sp>
        <p:nvSpPr>
          <p:cNvPr id="5123" name="Rectangle 10"/>
          <p:cNvSpPr>
            <a:spLocks noChangeArrowheads="1"/>
          </p:cNvSpPr>
          <p:nvPr/>
        </p:nvSpPr>
        <p:spPr bwMode="auto">
          <a:xfrm>
            <a:off x="0" y="1266825"/>
            <a:ext cx="14271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                         </a:t>
            </a:r>
            <a:endParaRPr lang="de-DE"/>
          </a:p>
        </p:txBody>
      </p:sp>
      <p:sp>
        <p:nvSpPr>
          <p:cNvPr id="5124" name="Rectangle 11"/>
          <p:cNvSpPr>
            <a:spLocks noChangeArrowheads="1"/>
          </p:cNvSpPr>
          <p:nvPr/>
        </p:nvSpPr>
        <p:spPr bwMode="auto">
          <a:xfrm>
            <a:off x="0" y="2351088"/>
            <a:ext cx="4413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  </a:t>
            </a:r>
            <a:endParaRPr lang="de-DE"/>
          </a:p>
        </p:txBody>
      </p:sp>
      <p:sp>
        <p:nvSpPr>
          <p:cNvPr id="5125" name="Rectangle 12"/>
          <p:cNvSpPr>
            <a:spLocks noChangeArrowheads="1"/>
          </p:cNvSpPr>
          <p:nvPr/>
        </p:nvSpPr>
        <p:spPr bwMode="auto">
          <a:xfrm>
            <a:off x="0" y="3406775"/>
            <a:ext cx="3127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</a:t>
            </a:r>
            <a:endParaRPr lang="de-DE"/>
          </a:p>
        </p:txBody>
      </p:sp>
      <p:sp>
        <p:nvSpPr>
          <p:cNvPr id="5126" name="Rectangle 13"/>
          <p:cNvSpPr>
            <a:spLocks noChangeArrowheads="1"/>
          </p:cNvSpPr>
          <p:nvPr/>
        </p:nvSpPr>
        <p:spPr bwMode="auto">
          <a:xfrm>
            <a:off x="0" y="4500563"/>
            <a:ext cx="355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</a:t>
            </a:r>
            <a:endParaRPr lang="de-DE"/>
          </a:p>
        </p:txBody>
      </p:sp>
      <p:sp>
        <p:nvSpPr>
          <p:cNvPr id="5127" name="Rectangle 14"/>
          <p:cNvSpPr>
            <a:spLocks noChangeArrowheads="1"/>
          </p:cNvSpPr>
          <p:nvPr/>
        </p:nvSpPr>
        <p:spPr bwMode="auto">
          <a:xfrm>
            <a:off x="0" y="5318125"/>
            <a:ext cx="4413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de-DE" sz="1200">
                <a:cs typeface="Times New Roman" pitchFamily="18" charset="0"/>
              </a:rPr>
              <a:t>      </a:t>
            </a:r>
            <a:endParaRPr lang="de-DE"/>
          </a:p>
        </p:txBody>
      </p:sp>
      <p:sp>
        <p:nvSpPr>
          <p:cNvPr id="5128" name="Text Box 15"/>
          <p:cNvSpPr txBox="1">
            <a:spLocks noChangeArrowheads="1"/>
          </p:cNvSpPr>
          <p:nvPr/>
        </p:nvSpPr>
        <p:spPr bwMode="auto">
          <a:xfrm>
            <a:off x="611188" y="1916113"/>
            <a:ext cx="62642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de-DE"/>
          </a:p>
        </p:txBody>
      </p:sp>
      <p:sp>
        <p:nvSpPr>
          <p:cNvPr id="5129" name="Text Box 16"/>
          <p:cNvSpPr txBox="1">
            <a:spLocks noChangeArrowheads="1"/>
          </p:cNvSpPr>
          <p:nvPr/>
        </p:nvSpPr>
        <p:spPr bwMode="auto">
          <a:xfrm>
            <a:off x="539552" y="1412776"/>
            <a:ext cx="727392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AT" sz="3000" b="1" dirty="0"/>
              <a:t>3.2 </a:t>
            </a:r>
            <a:r>
              <a:rPr lang="de-AT" sz="3000" b="1" dirty="0" err="1"/>
              <a:t>Entrepreneurship</a:t>
            </a:r>
            <a:r>
              <a:rPr lang="de-AT" sz="3000" b="1" dirty="0"/>
              <a:t> – Wirtschaft und Management</a:t>
            </a:r>
          </a:p>
        </p:txBody>
      </p:sp>
      <p:sp>
        <p:nvSpPr>
          <p:cNvPr id="5130" name="Text Box 17"/>
          <p:cNvSpPr txBox="1">
            <a:spLocks noChangeArrowheads="1"/>
          </p:cNvSpPr>
          <p:nvPr/>
        </p:nvSpPr>
        <p:spPr bwMode="auto">
          <a:xfrm>
            <a:off x="467544" y="2708920"/>
            <a:ext cx="7991475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de-AT" sz="2400" dirty="0"/>
              <a:t>  </a:t>
            </a:r>
            <a:r>
              <a:rPr lang="de-AT" sz="2600" dirty="0" err="1"/>
              <a:t>Officemanagement</a:t>
            </a:r>
            <a:r>
              <a:rPr lang="de-AT" sz="2600" dirty="0"/>
              <a:t> und angewandte Informatik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AT" sz="2600" dirty="0"/>
              <a:t>  Recht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de-AT" sz="2600" dirty="0"/>
              <a:t>  Volkswirtschaft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de-AT" sz="2800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AF1029-9DDC-4EE4-A29B-78A2F5424F05}" type="slidenum">
              <a:rPr lang="de-AT" smtClean="0"/>
              <a:pPr>
                <a:defRPr/>
              </a:pPr>
              <a:t>9</a:t>
            </a:fld>
            <a:endParaRPr lang="de-A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409</Words>
  <Application>Microsoft Office PowerPoint</Application>
  <PresentationFormat>Bildschirmpräsentation (4:3)</PresentationFormat>
  <Paragraphs>165</Paragraphs>
  <Slides>19</Slides>
  <Notes>19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0</vt:i4>
      </vt:variant>
      <vt:variant>
        <vt:lpstr>Folientitel</vt:lpstr>
      </vt:variant>
      <vt:variant>
        <vt:i4>19</vt:i4>
      </vt:variant>
    </vt:vector>
  </HeadingPairs>
  <TitlesOfParts>
    <vt:vector size="23" baseType="lpstr">
      <vt:lpstr>Arial</vt:lpstr>
      <vt:lpstr>Arial Black</vt:lpstr>
      <vt:lpstr>Times New Roman</vt:lpstr>
      <vt:lpstr>Standarddesign</vt:lpstr>
      <vt:lpstr>PowerPoint-Präsentation</vt:lpstr>
      <vt:lpstr>GRÜNDE für HAK-/Kolleg-Wahl:</vt:lpstr>
      <vt:lpstr>Erfolg im Beruf</vt:lpstr>
      <vt:lpstr>PowerPoint-Präsentation</vt:lpstr>
      <vt:lpstr>LP 2015 (1.-4. Sem.)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ibc - :  INHALTE </vt:lpstr>
      <vt:lpstr>SchUG – B</vt:lpstr>
      <vt:lpstr>SchUG – B</vt:lpstr>
      <vt:lpstr>ibc - :  VORTEILE </vt:lpstr>
      <vt:lpstr>ibc - :  VORTEILE </vt:lpstr>
      <vt:lpstr>Anmeldungen</vt:lpstr>
      <vt:lpstr>Beratungsstunden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Evelyn</dc:creator>
  <cp:lastModifiedBy>schule</cp:lastModifiedBy>
  <cp:revision>128</cp:revision>
  <cp:lastPrinted>2017-03-16T08:00:22Z</cp:lastPrinted>
  <dcterms:created xsi:type="dcterms:W3CDTF">2005-07-05T10:02:27Z</dcterms:created>
  <dcterms:modified xsi:type="dcterms:W3CDTF">2019-01-29T16:48:40Z</dcterms:modified>
</cp:coreProperties>
</file>