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57" r:id="rId3"/>
    <p:sldId id="259" r:id="rId4"/>
    <p:sldId id="261" r:id="rId5"/>
    <p:sldId id="262" r:id="rId6"/>
    <p:sldId id="264" r:id="rId7"/>
    <p:sldId id="263" r:id="rId8"/>
    <p:sldId id="265" r:id="rId9"/>
    <p:sldId id="266" r:id="rId10"/>
    <p:sldId id="273" r:id="rId11"/>
    <p:sldId id="268" r:id="rId12"/>
    <p:sldId id="269" r:id="rId13"/>
    <p:sldId id="270" r:id="rId14"/>
    <p:sldId id="274" r:id="rId15"/>
    <p:sldId id="271" r:id="rId1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336"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DA1A84-CCAC-48D5-B5A6-F18C28B5565C}" type="datetimeFigureOut">
              <a:rPr lang="de-AT" smtClean="0"/>
              <a:pPr/>
              <a:t>15.05.2015</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2D071C-F7B2-479A-9E25-750151A9F04F}" type="slidenum">
              <a:rPr lang="de-AT" smtClean="0"/>
              <a:pPr/>
              <a:t>‹Nr.›</a:t>
            </a:fld>
            <a:endParaRPr lang="de-AT"/>
          </a:p>
        </p:txBody>
      </p:sp>
    </p:spTree>
    <p:extLst>
      <p:ext uri="{BB962C8B-B14F-4D97-AF65-F5344CB8AC3E}">
        <p14:creationId xmlns:p14="http://schemas.microsoft.com/office/powerpoint/2010/main" val="3086034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AT" dirty="0" smtClean="0"/>
              <a:t>http://www.gevestor.de/details/interner-zinsfus-berechnen-leicht-gemacht-650975.html</a:t>
            </a:r>
            <a:endParaRPr lang="de-AT" dirty="0"/>
          </a:p>
        </p:txBody>
      </p:sp>
      <p:sp>
        <p:nvSpPr>
          <p:cNvPr id="4" name="Foliennummernplatzhalter 3"/>
          <p:cNvSpPr>
            <a:spLocks noGrp="1"/>
          </p:cNvSpPr>
          <p:nvPr>
            <p:ph type="sldNum" sz="quarter" idx="10"/>
          </p:nvPr>
        </p:nvSpPr>
        <p:spPr/>
        <p:txBody>
          <a:bodyPr/>
          <a:lstStyle/>
          <a:p>
            <a:fld id="{1A2D071C-F7B2-479A-9E25-750151A9F04F}" type="slidenum">
              <a:rPr lang="de-AT" smtClean="0"/>
              <a:pPr/>
              <a:t>1</a:t>
            </a:fld>
            <a:endParaRPr lang="de-A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AT" dirty="0"/>
          </a:p>
        </p:txBody>
      </p:sp>
      <p:sp>
        <p:nvSpPr>
          <p:cNvPr id="4" name="Foliennummernplatzhalter 3"/>
          <p:cNvSpPr>
            <a:spLocks noGrp="1"/>
          </p:cNvSpPr>
          <p:nvPr>
            <p:ph type="sldNum" sz="quarter" idx="10"/>
          </p:nvPr>
        </p:nvSpPr>
        <p:spPr/>
        <p:txBody>
          <a:bodyPr/>
          <a:lstStyle/>
          <a:p>
            <a:fld id="{1A2D071C-F7B2-479A-9E25-750151A9F04F}" type="slidenum">
              <a:rPr lang="de-AT" smtClean="0"/>
              <a:pPr/>
              <a:t>2</a:t>
            </a:fld>
            <a:endParaRPr lang="de-A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Ref idx="1001">
        <a:schemeClr val="bg2"/>
      </p:bgRef>
    </p:bg>
    <p:spTree>
      <p:nvGrpSpPr>
        <p:cNvPr id="1" name=""/>
        <p:cNvGrpSpPr/>
        <p:nvPr/>
      </p:nvGrpSpPr>
      <p:grpSpPr>
        <a:xfrm>
          <a:off x="0" y="0"/>
          <a:ext cx="0" cy="0"/>
          <a:chOff x="0" y="0"/>
          <a:chExt cx="0" cy="0"/>
        </a:xfrm>
      </p:grpSpPr>
      <p:sp>
        <p:nvSpPr>
          <p:cNvPr id="15" name="Rechtec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ec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ec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ec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htec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Untertitel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
        <p:nvSpPr>
          <p:cNvPr id="28" name="Datumsplatzhalter 27"/>
          <p:cNvSpPr>
            <a:spLocks noGrp="1"/>
          </p:cNvSpPr>
          <p:nvPr>
            <p:ph type="dt" sz="half" idx="10"/>
          </p:nvPr>
        </p:nvSpPr>
        <p:spPr/>
        <p:txBody>
          <a:bodyPr/>
          <a:lstStyle/>
          <a:p>
            <a:fld id="{6F9C8F10-2993-426F-80F3-D8DBF3BDEF0B}" type="datetimeFigureOut">
              <a:rPr lang="de-AT" smtClean="0"/>
              <a:pPr/>
              <a:t>15.05.2015</a:t>
            </a:fld>
            <a:endParaRPr lang="de-AT"/>
          </a:p>
        </p:txBody>
      </p:sp>
      <p:sp>
        <p:nvSpPr>
          <p:cNvPr id="17" name="Fußzeilenplatzhalter 16"/>
          <p:cNvSpPr>
            <a:spLocks noGrp="1"/>
          </p:cNvSpPr>
          <p:nvPr>
            <p:ph type="ftr" sz="quarter" idx="11"/>
          </p:nvPr>
        </p:nvSpPr>
        <p:spPr/>
        <p:txBody>
          <a:bodyPr/>
          <a:lstStyle/>
          <a:p>
            <a:endParaRPr lang="de-AT"/>
          </a:p>
        </p:txBody>
      </p:sp>
      <p:sp>
        <p:nvSpPr>
          <p:cNvPr id="7" name="Gerade Verbindung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htec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Foliennummernplatzhalt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CC0A50C-AFFF-4388-BEF7-45B64CCB0C6E}" type="slidenum">
              <a:rPr lang="de-AT" smtClean="0"/>
              <a:pPr/>
              <a:t>‹Nr.›</a:t>
            </a:fld>
            <a:endParaRPr lang="de-AT"/>
          </a:p>
        </p:txBody>
      </p:sp>
      <p:sp>
        <p:nvSpPr>
          <p:cNvPr id="8" name="Titel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de-DE" smtClean="0"/>
              <a:t>Titelmasterformat durch Klicken bearbeiten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6F9C8F10-2993-426F-80F3-D8DBF3BDEF0B}" type="datetimeFigureOut">
              <a:rPr lang="de-AT" smtClean="0"/>
              <a:pPr/>
              <a:t>15.05.2015</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ECC0A50C-AFFF-4388-BEF7-45B64CCB0C6E}" type="slidenum">
              <a:rPr lang="de-AT" smtClean="0"/>
              <a:pPr/>
              <a:t>‹Nr.›</a:t>
            </a:fld>
            <a:endParaRPr lang="de-A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bg>
      <p:bgRef idx="1001">
        <a:schemeClr val="bg2"/>
      </p:bgRef>
    </p:bg>
    <p:spTree>
      <p:nvGrpSpPr>
        <p:cNvPr id="1" name=""/>
        <p:cNvGrpSpPr/>
        <p:nvPr/>
      </p:nvGrpSpPr>
      <p:grpSpPr>
        <a:xfrm>
          <a:off x="0" y="0"/>
          <a:ext cx="0" cy="0"/>
          <a:chOff x="0" y="0"/>
          <a:chExt cx="0" cy="0"/>
        </a:xfrm>
      </p:grpSpPr>
      <p:sp>
        <p:nvSpPr>
          <p:cNvPr id="7" name="Rechtec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htec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htec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htec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htec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htec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Gerade Verbindung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Foliennummernplatzhalter 5"/>
          <p:cNvSpPr>
            <a:spLocks noGrp="1"/>
          </p:cNvSpPr>
          <p:nvPr>
            <p:ph type="sldNum" sz="quarter" idx="12"/>
          </p:nvPr>
        </p:nvSpPr>
        <p:spPr>
          <a:xfrm>
            <a:off x="6915912" y="3009901"/>
            <a:ext cx="457200" cy="441325"/>
          </a:xfrm>
        </p:spPr>
        <p:txBody>
          <a:bodyPr/>
          <a:lstStyle/>
          <a:p>
            <a:fld id="{ECC0A50C-AFFF-4388-BEF7-45B64CCB0C6E}" type="slidenum">
              <a:rPr lang="de-AT" smtClean="0"/>
              <a:pPr/>
              <a:t>‹Nr.›</a:t>
            </a:fld>
            <a:endParaRPr lang="de-AT"/>
          </a:p>
        </p:txBody>
      </p:sp>
      <p:sp>
        <p:nvSpPr>
          <p:cNvPr id="3" name="Vertikaler Textplatzhalter 2"/>
          <p:cNvSpPr>
            <a:spLocks noGrp="1"/>
          </p:cNvSpPr>
          <p:nvPr>
            <p:ph type="body" orient="vert" idx="1"/>
          </p:nvPr>
        </p:nvSpPr>
        <p:spPr>
          <a:xfrm>
            <a:off x="304800" y="304800"/>
            <a:ext cx="6553200" cy="5821366"/>
          </a:xfrm>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6F9C8F10-2993-426F-80F3-D8DBF3BDEF0B}" type="datetimeFigureOut">
              <a:rPr lang="de-AT" smtClean="0"/>
              <a:pPr/>
              <a:t>15.05.2015</a:t>
            </a:fld>
            <a:endParaRPr lang="de-AT"/>
          </a:p>
        </p:txBody>
      </p:sp>
      <p:sp>
        <p:nvSpPr>
          <p:cNvPr id="5" name="Fußzeilenplatzhalter 4"/>
          <p:cNvSpPr>
            <a:spLocks noGrp="1"/>
          </p:cNvSpPr>
          <p:nvPr>
            <p:ph type="ftr" sz="quarter" idx="11"/>
          </p:nvPr>
        </p:nvSpPr>
        <p:spPr/>
        <p:txBody>
          <a:bodyPr/>
          <a:lstStyle/>
          <a:p>
            <a:endParaRPr lang="de-AT"/>
          </a:p>
        </p:txBody>
      </p:sp>
      <p:sp>
        <p:nvSpPr>
          <p:cNvPr id="2" name="Vertikaler Titel 1"/>
          <p:cNvSpPr>
            <a:spLocks noGrp="1"/>
          </p:cNvSpPr>
          <p:nvPr>
            <p:ph type="title" orient="vert"/>
          </p:nvPr>
        </p:nvSpPr>
        <p:spPr>
          <a:xfrm>
            <a:off x="7391400" y="304801"/>
            <a:ext cx="1447800" cy="5851525"/>
          </a:xfrm>
        </p:spPr>
        <p:txBody>
          <a:bodyPr vert="eaVert"/>
          <a:lstStyle/>
          <a:p>
            <a:r>
              <a:rPr kumimoji="0" lang="de-DE" smtClean="0"/>
              <a:t>Titelmasterformat durch Klicken bearbeiten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3">
                    <a:shade val="75000"/>
                  </a:schemeClr>
                </a:solidFill>
              </a:defRPr>
            </a:lvl1pPr>
          </a:lstStyle>
          <a:p>
            <a:r>
              <a:rPr kumimoji="0" lang="de-DE" smtClean="0"/>
              <a:t>Titelmasterformat durch Klicken bearbeiten</a:t>
            </a:r>
            <a:endParaRPr kumimoji="0" lang="en-US"/>
          </a:p>
        </p:txBody>
      </p:sp>
      <p:sp>
        <p:nvSpPr>
          <p:cNvPr id="4" name="Datumsplatzhalter 3"/>
          <p:cNvSpPr>
            <a:spLocks noGrp="1"/>
          </p:cNvSpPr>
          <p:nvPr>
            <p:ph type="dt" sz="half" idx="10"/>
          </p:nvPr>
        </p:nvSpPr>
        <p:spPr/>
        <p:txBody>
          <a:bodyPr/>
          <a:lstStyle/>
          <a:p>
            <a:fld id="{6F9C8F10-2993-426F-80F3-D8DBF3BDEF0B}" type="datetimeFigureOut">
              <a:rPr lang="de-AT" smtClean="0"/>
              <a:pPr/>
              <a:t>15.05.2015</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a:xfrm>
            <a:off x="4361688" y="1026372"/>
            <a:ext cx="457200" cy="441325"/>
          </a:xfrm>
        </p:spPr>
        <p:txBody>
          <a:bodyPr/>
          <a:lstStyle/>
          <a:p>
            <a:fld id="{ECC0A50C-AFFF-4388-BEF7-45B64CCB0C6E}" type="slidenum">
              <a:rPr lang="de-AT" smtClean="0"/>
              <a:pPr/>
              <a:t>‹Nr.›</a:t>
            </a:fld>
            <a:endParaRPr lang="de-AT"/>
          </a:p>
        </p:txBody>
      </p:sp>
      <p:sp>
        <p:nvSpPr>
          <p:cNvPr id="8" name="Inhaltsplatzhalter 7"/>
          <p:cNvSpPr>
            <a:spLocks noGrp="1"/>
          </p:cNvSpPr>
          <p:nvPr>
            <p:ph sz="quarter" idx="1"/>
          </p:nvPr>
        </p:nvSpPr>
        <p:spPr>
          <a:xfrm>
            <a:off x="301752" y="1527048"/>
            <a:ext cx="8503920" cy="45720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bg>
      <p:bgRef idx="1001">
        <a:schemeClr val="bg1"/>
      </p:bgRef>
    </p:bg>
    <p:spTree>
      <p:nvGrpSpPr>
        <p:cNvPr id="1" name=""/>
        <p:cNvGrpSpPr/>
        <p:nvPr/>
      </p:nvGrpSpPr>
      <p:grpSpPr>
        <a:xfrm>
          <a:off x="0" y="0"/>
          <a:ext cx="0" cy="0"/>
          <a:chOff x="0" y="0"/>
          <a:chExt cx="0" cy="0"/>
        </a:xfrm>
      </p:grpSpPr>
      <p:sp>
        <p:nvSpPr>
          <p:cNvPr id="17" name="Rechtec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htec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ec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ec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ec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htec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platzhalt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Textmasterformate durch Klicken bearbeiten</a:t>
            </a:r>
          </a:p>
        </p:txBody>
      </p:sp>
      <p:sp>
        <p:nvSpPr>
          <p:cNvPr id="13" name="Rechtec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htec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ußzeilenplatzhalter 4"/>
          <p:cNvSpPr>
            <a:spLocks noGrp="1"/>
          </p:cNvSpPr>
          <p:nvPr>
            <p:ph type="ftr" sz="quarter" idx="11"/>
          </p:nvPr>
        </p:nvSpPr>
        <p:spPr/>
        <p:txBody>
          <a:bodyPr/>
          <a:lstStyle/>
          <a:p>
            <a:endParaRPr lang="de-AT"/>
          </a:p>
        </p:txBody>
      </p:sp>
      <p:sp>
        <p:nvSpPr>
          <p:cNvPr id="4" name="Datumsplatzhalter 3"/>
          <p:cNvSpPr>
            <a:spLocks noGrp="1"/>
          </p:cNvSpPr>
          <p:nvPr>
            <p:ph type="dt" sz="half" idx="10"/>
          </p:nvPr>
        </p:nvSpPr>
        <p:spPr/>
        <p:txBody>
          <a:bodyPr/>
          <a:lstStyle/>
          <a:p>
            <a:fld id="{6F9C8F10-2993-426F-80F3-D8DBF3BDEF0B}" type="datetimeFigureOut">
              <a:rPr lang="de-AT" smtClean="0"/>
              <a:pPr/>
              <a:t>15.05.2015</a:t>
            </a:fld>
            <a:endParaRPr lang="de-AT"/>
          </a:p>
        </p:txBody>
      </p:sp>
      <p:sp>
        <p:nvSpPr>
          <p:cNvPr id="8" name="Gerade Verbindung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Foliennummernplatzhalt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CC0A50C-AFFF-4388-BEF7-45B64CCB0C6E}" type="slidenum">
              <a:rPr lang="de-AT" smtClean="0"/>
              <a:pPr/>
              <a:t>‹Nr.›</a:t>
            </a:fld>
            <a:endParaRPr lang="de-AT"/>
          </a:p>
        </p:txBody>
      </p:sp>
      <p:sp>
        <p:nvSpPr>
          <p:cNvPr id="2" name="Titel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de-DE" smtClean="0"/>
              <a:t>Titelmasterformat durch Klicken bearbeiten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301752" y="228600"/>
            <a:ext cx="8534400" cy="758952"/>
          </a:xfrm>
        </p:spPr>
        <p:txBody>
          <a:bodyPr/>
          <a:lstStyle/>
          <a:p>
            <a:r>
              <a:rPr kumimoji="0" lang="de-DE" smtClean="0"/>
              <a:t>Titelmasterformat durch Klicken bearbeiten</a:t>
            </a:r>
            <a:endParaRPr kumimoji="0" lang="en-US"/>
          </a:p>
        </p:txBody>
      </p:sp>
      <p:sp>
        <p:nvSpPr>
          <p:cNvPr id="5" name="Datumsplatzhalter 4"/>
          <p:cNvSpPr>
            <a:spLocks noGrp="1"/>
          </p:cNvSpPr>
          <p:nvPr>
            <p:ph type="dt" sz="half" idx="10"/>
          </p:nvPr>
        </p:nvSpPr>
        <p:spPr>
          <a:xfrm>
            <a:off x="5791200" y="6409944"/>
            <a:ext cx="3044952" cy="365760"/>
          </a:xfrm>
        </p:spPr>
        <p:txBody>
          <a:bodyPr/>
          <a:lstStyle/>
          <a:p>
            <a:fld id="{6F9C8F10-2993-426F-80F3-D8DBF3BDEF0B}" type="datetimeFigureOut">
              <a:rPr lang="de-AT" smtClean="0"/>
              <a:pPr/>
              <a:t>15.05.2015</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ECC0A50C-AFFF-4388-BEF7-45B64CCB0C6E}" type="slidenum">
              <a:rPr lang="de-AT" smtClean="0"/>
              <a:pPr/>
              <a:t>‹Nr.›</a:t>
            </a:fld>
            <a:endParaRPr lang="de-AT"/>
          </a:p>
        </p:txBody>
      </p:sp>
      <p:sp>
        <p:nvSpPr>
          <p:cNvPr id="8" name="Gerade Verbindung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Inhaltsplatzhalter 9"/>
          <p:cNvSpPr>
            <a:spLocks noGrp="1"/>
          </p:cNvSpPr>
          <p:nvPr>
            <p:ph sz="half" idx="1"/>
          </p:nvPr>
        </p:nvSpPr>
        <p:spPr>
          <a:xfrm>
            <a:off x="301752" y="1371600"/>
            <a:ext cx="4038600" cy="4681728"/>
          </a:xfrm>
        </p:spPr>
        <p:txBody>
          <a:bodyPr/>
          <a:lstStyle>
            <a:lvl1pPr>
              <a:defRPr sz="2500"/>
            </a:lvl1p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2" name="Inhaltsplatzhalter 11"/>
          <p:cNvSpPr>
            <a:spLocks noGrp="1"/>
          </p:cNvSpPr>
          <p:nvPr>
            <p:ph sz="half" idx="2"/>
          </p:nvPr>
        </p:nvSpPr>
        <p:spPr>
          <a:xfrm>
            <a:off x="4800600" y="1371600"/>
            <a:ext cx="4038600" cy="4681728"/>
          </a:xfrm>
        </p:spPr>
        <p:txBody>
          <a:bodyPr/>
          <a:lstStyle>
            <a:lvl1pPr>
              <a:defRPr sz="2500"/>
            </a:lvl1p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bg>
      <p:bgRef idx="1001">
        <a:schemeClr val="bg2"/>
      </p:bgRef>
    </p:bg>
    <p:spTree>
      <p:nvGrpSpPr>
        <p:cNvPr id="1" name=""/>
        <p:cNvGrpSpPr/>
        <p:nvPr/>
      </p:nvGrpSpPr>
      <p:grpSpPr>
        <a:xfrm>
          <a:off x="0" y="0"/>
          <a:ext cx="0" cy="0"/>
          <a:chOff x="0" y="0"/>
          <a:chExt cx="0" cy="0"/>
        </a:xfrm>
      </p:grpSpPr>
      <p:sp>
        <p:nvSpPr>
          <p:cNvPr id="10" name="Gerade Verbindung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htec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ec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htec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htec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htec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htec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platzhalt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4" name="Textplatzhalt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7" name="Datumsplatzhalter 6"/>
          <p:cNvSpPr>
            <a:spLocks noGrp="1"/>
          </p:cNvSpPr>
          <p:nvPr>
            <p:ph type="dt" sz="half" idx="10"/>
          </p:nvPr>
        </p:nvSpPr>
        <p:spPr/>
        <p:txBody>
          <a:bodyPr/>
          <a:lstStyle/>
          <a:p>
            <a:fld id="{6F9C8F10-2993-426F-80F3-D8DBF3BDEF0B}" type="datetimeFigureOut">
              <a:rPr lang="de-AT" smtClean="0"/>
              <a:pPr/>
              <a:t>15.05.2015</a:t>
            </a:fld>
            <a:endParaRPr lang="de-AT"/>
          </a:p>
        </p:txBody>
      </p:sp>
      <p:sp>
        <p:nvSpPr>
          <p:cNvPr id="8" name="Fußzeilenplatzhalter 7"/>
          <p:cNvSpPr>
            <a:spLocks noGrp="1"/>
          </p:cNvSpPr>
          <p:nvPr>
            <p:ph type="ftr" sz="quarter" idx="11"/>
          </p:nvPr>
        </p:nvSpPr>
        <p:spPr>
          <a:xfrm>
            <a:off x="304800" y="6409944"/>
            <a:ext cx="3581400" cy="365760"/>
          </a:xfrm>
        </p:spPr>
        <p:txBody>
          <a:bodyPr/>
          <a:lstStyle/>
          <a:p>
            <a:endParaRPr lang="de-AT"/>
          </a:p>
        </p:txBody>
      </p:sp>
      <p:sp>
        <p:nvSpPr>
          <p:cNvPr id="15" name="Gerade Verbindung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htec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Inhaltsplatzhalter 23"/>
          <p:cNvSpPr>
            <a:spLocks noGrp="1"/>
          </p:cNvSpPr>
          <p:nvPr>
            <p:ph sz="quarter" idx="2"/>
          </p:nvPr>
        </p:nvSpPr>
        <p:spPr>
          <a:xfrm>
            <a:off x="301752" y="2471383"/>
            <a:ext cx="4041648" cy="3818404"/>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26" name="Inhaltsplatzhalter 25"/>
          <p:cNvSpPr>
            <a:spLocks noGrp="1"/>
          </p:cNvSpPr>
          <p:nvPr>
            <p:ph sz="quarter" idx="4"/>
          </p:nvPr>
        </p:nvSpPr>
        <p:spPr>
          <a:xfrm>
            <a:off x="4800600" y="2471383"/>
            <a:ext cx="4038600" cy="3822192"/>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Foliennummernplatzhalter 8"/>
          <p:cNvSpPr>
            <a:spLocks noGrp="1"/>
          </p:cNvSpPr>
          <p:nvPr>
            <p:ph type="sldNum" sz="quarter" idx="12"/>
          </p:nvPr>
        </p:nvSpPr>
        <p:spPr>
          <a:xfrm>
            <a:off x="4343400" y="1042416"/>
            <a:ext cx="457200" cy="441325"/>
          </a:xfrm>
        </p:spPr>
        <p:txBody>
          <a:bodyPr/>
          <a:lstStyle>
            <a:lvl1pPr algn="ctr">
              <a:defRPr/>
            </a:lvl1pPr>
          </a:lstStyle>
          <a:p>
            <a:fld id="{ECC0A50C-AFFF-4388-BEF7-45B64CCB0C6E}" type="slidenum">
              <a:rPr lang="de-AT" smtClean="0"/>
              <a:pPr/>
              <a:t>‹Nr.›</a:t>
            </a:fld>
            <a:endParaRPr lang="de-AT"/>
          </a:p>
        </p:txBody>
      </p:sp>
      <p:sp>
        <p:nvSpPr>
          <p:cNvPr id="23" name="Titel 22"/>
          <p:cNvSpPr>
            <a:spLocks noGrp="1"/>
          </p:cNvSpPr>
          <p:nvPr>
            <p:ph type="title"/>
          </p:nvPr>
        </p:nvSpPr>
        <p:spPr/>
        <p:txBody>
          <a:bodyPr rtlCol="0" anchor="b" anchorCtr="0"/>
          <a:lstStyle/>
          <a:p>
            <a:r>
              <a:rPr kumimoji="0" lang="de-DE" smtClean="0"/>
              <a:t>Titelmasterformat durch Klicken bearbeiten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6F9C8F10-2993-426F-80F3-D8DBF3BDEF0B}" type="datetimeFigureOut">
              <a:rPr lang="de-AT" smtClean="0"/>
              <a:pPr/>
              <a:t>15.05.2015</a:t>
            </a:fld>
            <a:endParaRPr lang="de-AT"/>
          </a:p>
        </p:txBody>
      </p:sp>
      <p:sp>
        <p:nvSpPr>
          <p:cNvPr id="4" name="Fußzeilenplatzhalter 3"/>
          <p:cNvSpPr>
            <a:spLocks noGrp="1"/>
          </p:cNvSpPr>
          <p:nvPr>
            <p:ph type="ftr" sz="quarter" idx="11"/>
          </p:nvPr>
        </p:nvSpPr>
        <p:spPr/>
        <p:txBody>
          <a:bodyPr/>
          <a:lstStyle/>
          <a:p>
            <a:endParaRPr lang="de-AT"/>
          </a:p>
        </p:txBody>
      </p:sp>
      <p:sp>
        <p:nvSpPr>
          <p:cNvPr id="5" name="Foliennummernplatzhalter 4"/>
          <p:cNvSpPr>
            <a:spLocks noGrp="1"/>
          </p:cNvSpPr>
          <p:nvPr>
            <p:ph type="sldNum" sz="quarter" idx="12"/>
          </p:nvPr>
        </p:nvSpPr>
        <p:spPr>
          <a:xfrm>
            <a:off x="4343400" y="1036020"/>
            <a:ext cx="457200" cy="441325"/>
          </a:xfrm>
        </p:spPr>
        <p:txBody>
          <a:bodyPr/>
          <a:lstStyle/>
          <a:p>
            <a:fld id="{ECC0A50C-AFFF-4388-BEF7-45B64CCB0C6E}" type="slidenum">
              <a:rPr lang="de-AT" smtClean="0"/>
              <a:pPr/>
              <a:t>‹Nr.›</a:t>
            </a:fld>
            <a:endParaRPr lang="de-A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7" name="Rechtec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htec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htec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htec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htec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htec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umsplatzhalter 1"/>
          <p:cNvSpPr>
            <a:spLocks noGrp="1"/>
          </p:cNvSpPr>
          <p:nvPr>
            <p:ph type="dt" sz="half" idx="10"/>
          </p:nvPr>
        </p:nvSpPr>
        <p:spPr/>
        <p:txBody>
          <a:bodyPr/>
          <a:lstStyle/>
          <a:p>
            <a:fld id="{6F9C8F10-2993-426F-80F3-D8DBF3BDEF0B}" type="datetimeFigureOut">
              <a:rPr lang="de-AT" smtClean="0"/>
              <a:pPr/>
              <a:t>15.05.2015</a:t>
            </a:fld>
            <a:endParaRPr lang="de-AT"/>
          </a:p>
        </p:txBody>
      </p:sp>
      <p:sp>
        <p:nvSpPr>
          <p:cNvPr id="3" name="Fußzeilenplatzhalter 2"/>
          <p:cNvSpPr>
            <a:spLocks noGrp="1"/>
          </p:cNvSpPr>
          <p:nvPr>
            <p:ph type="ftr" sz="quarter" idx="11"/>
          </p:nvPr>
        </p:nvSpPr>
        <p:spPr/>
        <p:txBody>
          <a:bodyPr/>
          <a:lstStyle/>
          <a:p>
            <a:endParaRPr lang="de-AT"/>
          </a:p>
        </p:txBody>
      </p:sp>
      <p:sp>
        <p:nvSpPr>
          <p:cNvPr id="4" name="Foliennummernplatzhalt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CC0A50C-AFFF-4388-BEF7-45B64CCB0C6E}" type="slidenum">
              <a:rPr lang="de-AT" smtClean="0"/>
              <a:pPr/>
              <a:t>‹Nr.›</a:t>
            </a:fld>
            <a:endParaRPr lang="de-A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bg>
      <p:bgRef idx="1001">
        <a:schemeClr val="bg1"/>
      </p:bgRef>
    </p:bg>
    <p:spTree>
      <p:nvGrpSpPr>
        <p:cNvPr id="1" name=""/>
        <p:cNvGrpSpPr/>
        <p:nvPr/>
      </p:nvGrpSpPr>
      <p:grpSpPr>
        <a:xfrm>
          <a:off x="0" y="0"/>
          <a:ext cx="0" cy="0"/>
          <a:chOff x="0" y="0"/>
          <a:chExt cx="0" cy="0"/>
        </a:xfrm>
      </p:grpSpPr>
      <p:sp>
        <p:nvSpPr>
          <p:cNvPr id="19" name="Rechtec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htec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ec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ec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htec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htec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el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Textmasterformate durch Klicken bearbeiten</a:t>
            </a:r>
          </a:p>
        </p:txBody>
      </p:sp>
      <p:sp>
        <p:nvSpPr>
          <p:cNvPr id="8" name="Rechtec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Gerade Verbindung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Inhaltsplatzhalter 19"/>
          <p:cNvSpPr>
            <a:spLocks noGrp="1"/>
          </p:cNvSpPr>
          <p:nvPr>
            <p:ph sz="quarter" idx="1"/>
          </p:nvPr>
        </p:nvSpPr>
        <p:spPr>
          <a:xfrm>
            <a:off x="3124200" y="685800"/>
            <a:ext cx="5638800" cy="54102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Foliennummernplatzhalt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CC0A50C-AFFF-4388-BEF7-45B64CCB0C6E}" type="slidenum">
              <a:rPr lang="de-AT" smtClean="0"/>
              <a:pPr/>
              <a:t>‹Nr.›</a:t>
            </a:fld>
            <a:endParaRPr lang="de-AT"/>
          </a:p>
        </p:txBody>
      </p:sp>
      <p:sp>
        <p:nvSpPr>
          <p:cNvPr id="21" name="Rechtec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umsplatzhalter 4"/>
          <p:cNvSpPr>
            <a:spLocks noGrp="1"/>
          </p:cNvSpPr>
          <p:nvPr>
            <p:ph type="dt" sz="half" idx="10"/>
          </p:nvPr>
        </p:nvSpPr>
        <p:spPr/>
        <p:txBody>
          <a:bodyPr/>
          <a:lstStyle/>
          <a:p>
            <a:fld id="{6F9C8F10-2993-426F-80F3-D8DBF3BDEF0B}" type="datetimeFigureOut">
              <a:rPr lang="de-AT" smtClean="0"/>
              <a:pPr/>
              <a:t>15.05.2015</a:t>
            </a:fld>
            <a:endParaRPr lang="de-AT"/>
          </a:p>
        </p:txBody>
      </p:sp>
      <p:sp>
        <p:nvSpPr>
          <p:cNvPr id="6" name="Fußzeilenplatzhalter 5"/>
          <p:cNvSpPr>
            <a:spLocks noGrp="1"/>
          </p:cNvSpPr>
          <p:nvPr>
            <p:ph type="ftr" sz="quarter" idx="11"/>
          </p:nvPr>
        </p:nvSpPr>
        <p:spPr>
          <a:xfrm>
            <a:off x="301752" y="6410848"/>
            <a:ext cx="3383280" cy="365760"/>
          </a:xfrm>
        </p:spPr>
        <p:txBody>
          <a:bodyPr/>
          <a:lstStyle/>
          <a:p>
            <a:endParaRPr lang="de-A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1" name="Gerade Verbindung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htec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ec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htec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ec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htec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htec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htec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Foliennummernplatzhalter 6"/>
          <p:cNvSpPr>
            <a:spLocks noGrp="1"/>
          </p:cNvSpPr>
          <p:nvPr>
            <p:ph type="sldNum" sz="quarter" idx="12"/>
          </p:nvPr>
        </p:nvSpPr>
        <p:spPr>
          <a:xfrm>
            <a:off x="1371600" y="312738"/>
            <a:ext cx="457200" cy="441325"/>
          </a:xfrm>
        </p:spPr>
        <p:txBody>
          <a:bodyPr/>
          <a:lstStyle/>
          <a:p>
            <a:fld id="{ECC0A50C-AFFF-4388-BEF7-45B64CCB0C6E}" type="slidenum">
              <a:rPr lang="de-AT" smtClean="0"/>
              <a:pPr/>
              <a:t>‹Nr.›</a:t>
            </a:fld>
            <a:endParaRPr lang="de-AT"/>
          </a:p>
        </p:txBody>
      </p:sp>
      <p:sp>
        <p:nvSpPr>
          <p:cNvPr id="2" name="Titel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3000375" y="609600"/>
            <a:ext cx="5867400" cy="4267200"/>
          </a:xfrm>
        </p:spPr>
        <p:txBody>
          <a:bodyPr/>
          <a:lstStyle>
            <a:lvl1pPr marL="0" indent="0">
              <a:buNone/>
              <a:defRPr sz="3200"/>
            </a:lvl1pPr>
          </a:lstStyle>
          <a:p>
            <a:r>
              <a:rPr kumimoji="0" lang="de-DE" smtClean="0"/>
              <a:t>Bild durch Klicken auf Symbol hinzufügen</a:t>
            </a:r>
            <a:endParaRPr kumimoji="0" lang="en-US" dirty="0"/>
          </a:p>
        </p:txBody>
      </p:sp>
      <p:sp>
        <p:nvSpPr>
          <p:cNvPr id="4" name="Textplatzhalt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de-DE" smtClean="0"/>
              <a:t>Textmasterformate durch Klicken bearbeiten</a:t>
            </a:r>
          </a:p>
        </p:txBody>
      </p:sp>
      <p:sp>
        <p:nvSpPr>
          <p:cNvPr id="22" name="Rechtec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umsplatzhalter 4"/>
          <p:cNvSpPr>
            <a:spLocks noGrp="1"/>
          </p:cNvSpPr>
          <p:nvPr>
            <p:ph type="dt" sz="half" idx="10"/>
          </p:nvPr>
        </p:nvSpPr>
        <p:spPr>
          <a:xfrm>
            <a:off x="5788152" y="6404984"/>
            <a:ext cx="3044952" cy="365760"/>
          </a:xfrm>
        </p:spPr>
        <p:txBody>
          <a:bodyPr/>
          <a:lstStyle/>
          <a:p>
            <a:fld id="{6F9C8F10-2993-426F-80F3-D8DBF3BDEF0B}" type="datetimeFigureOut">
              <a:rPr lang="de-AT" smtClean="0"/>
              <a:pPr/>
              <a:t>15.05.2015</a:t>
            </a:fld>
            <a:endParaRPr lang="de-AT"/>
          </a:p>
        </p:txBody>
      </p:sp>
      <p:sp>
        <p:nvSpPr>
          <p:cNvPr id="6" name="Fußzeilenplatzhalter 5"/>
          <p:cNvSpPr>
            <a:spLocks noGrp="1"/>
          </p:cNvSpPr>
          <p:nvPr>
            <p:ph type="ftr" sz="quarter" idx="11"/>
          </p:nvPr>
        </p:nvSpPr>
        <p:spPr>
          <a:xfrm>
            <a:off x="301752" y="6410848"/>
            <a:ext cx="3584448" cy="365760"/>
          </a:xfrm>
        </p:spPr>
        <p:txBody>
          <a:bodyPr/>
          <a:lstStyle/>
          <a:p>
            <a:endParaRPr lang="de-A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htec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htec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htec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htec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htec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umsplatzhalt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6F9C8F10-2993-426F-80F3-D8DBF3BDEF0B}" type="datetimeFigureOut">
              <a:rPr lang="de-AT" smtClean="0"/>
              <a:pPr/>
              <a:t>15.05.2015</a:t>
            </a:fld>
            <a:endParaRPr lang="de-AT"/>
          </a:p>
        </p:txBody>
      </p:sp>
      <p:sp>
        <p:nvSpPr>
          <p:cNvPr id="3" name="Fußzeilenplatzhalt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de-AT"/>
          </a:p>
        </p:txBody>
      </p:sp>
      <p:sp>
        <p:nvSpPr>
          <p:cNvPr id="8" name="Rechtec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Gerade Verbindung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Foliennummernplatzhalt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CC0A50C-AFFF-4388-BEF7-45B64CCB0C6E}" type="slidenum">
              <a:rPr lang="de-AT" smtClean="0"/>
              <a:pPr/>
              <a:t>‹Nr.›</a:t>
            </a:fld>
            <a:endParaRPr lang="de-AT"/>
          </a:p>
        </p:txBody>
      </p:sp>
      <p:sp>
        <p:nvSpPr>
          <p:cNvPr id="22" name="Titelplatzhalter 21"/>
          <p:cNvSpPr>
            <a:spLocks noGrp="1"/>
          </p:cNvSpPr>
          <p:nvPr>
            <p:ph type="title"/>
          </p:nvPr>
        </p:nvSpPr>
        <p:spPr>
          <a:xfrm>
            <a:off x="301752" y="228600"/>
            <a:ext cx="8534400" cy="758952"/>
          </a:xfrm>
          <a:prstGeom prst="rect">
            <a:avLst/>
          </a:prstGeom>
        </p:spPr>
        <p:txBody>
          <a:bodyPr vert="horz" anchor="b">
            <a:normAutofit/>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de-DE" smtClean="0"/>
              <a:t>Textmasterformate durch Klicken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p:txBody>
          <a:bodyPr/>
          <a:lstStyle/>
          <a:p>
            <a:endParaRPr lang="de-AT" dirty="0" smtClean="0">
              <a:latin typeface="Arial" pitchFamily="34" charset="0"/>
              <a:cs typeface="Arial" pitchFamily="34" charset="0"/>
            </a:endParaRPr>
          </a:p>
          <a:p>
            <a:endParaRPr lang="de-AT" dirty="0" smtClean="0">
              <a:latin typeface="Arial" pitchFamily="34" charset="0"/>
              <a:cs typeface="Arial" pitchFamily="34" charset="0"/>
            </a:endParaRPr>
          </a:p>
          <a:p>
            <a:r>
              <a:rPr lang="de-AT" dirty="0">
                <a:latin typeface="Arial" pitchFamily="34" charset="0"/>
                <a:cs typeface="Arial" pitchFamily="34" charset="0"/>
              </a:rPr>
              <a:t>v</a:t>
            </a:r>
            <a:r>
              <a:rPr lang="de-AT" smtClean="0">
                <a:latin typeface="Arial" pitchFamily="34" charset="0"/>
                <a:cs typeface="Arial" pitchFamily="34" charset="0"/>
              </a:rPr>
              <a:t>on</a:t>
            </a:r>
            <a:endParaRPr lang="de-AT" dirty="0" smtClean="0">
              <a:latin typeface="Arial" pitchFamily="34" charset="0"/>
              <a:cs typeface="Arial" pitchFamily="34" charset="0"/>
            </a:endParaRPr>
          </a:p>
          <a:p>
            <a:r>
              <a:rPr lang="de-AT" dirty="0" smtClean="0">
                <a:latin typeface="Arial" pitchFamily="34" charset="0"/>
                <a:cs typeface="Arial" pitchFamily="34" charset="0"/>
              </a:rPr>
              <a:t>Matthias Kühn</a:t>
            </a:r>
            <a:endParaRPr lang="de-AT" dirty="0">
              <a:latin typeface="Arial" pitchFamily="34" charset="0"/>
              <a:cs typeface="Arial" pitchFamily="34" charset="0"/>
            </a:endParaRPr>
          </a:p>
        </p:txBody>
      </p:sp>
      <p:sp>
        <p:nvSpPr>
          <p:cNvPr id="2" name="Titel 1"/>
          <p:cNvSpPr>
            <a:spLocks noGrp="1"/>
          </p:cNvSpPr>
          <p:nvPr>
            <p:ph type="ctrTitle"/>
          </p:nvPr>
        </p:nvSpPr>
        <p:spPr/>
        <p:txBody>
          <a:bodyPr/>
          <a:lstStyle/>
          <a:p>
            <a:r>
              <a:rPr lang="de-AT" dirty="0" smtClean="0">
                <a:latin typeface="Arial" pitchFamily="34" charset="0"/>
                <a:cs typeface="Arial" pitchFamily="34" charset="0"/>
              </a:rPr>
              <a:t>Methode des internen Zinsfußes</a:t>
            </a:r>
            <a:endParaRPr lang="de-AT" dirty="0">
              <a:latin typeface="Arial" pitchFamily="34" charset="0"/>
              <a:cs typeface="Arial" pitchFamily="34" charset="0"/>
            </a:endParaRPr>
          </a:p>
        </p:txBody>
      </p:sp>
      <p:pic>
        <p:nvPicPr>
          <p:cNvPr id="5" name="Picture 2" descr="http://www.ibc.ac.at/website/fileadmin/images/RTEmagicC_pi-ahmed_2_blau_ibc_01.jpg.jpg"/>
          <p:cNvPicPr>
            <a:picLocks noChangeAspect="1" noChangeArrowheads="1"/>
          </p:cNvPicPr>
          <p:nvPr/>
        </p:nvPicPr>
        <p:blipFill>
          <a:blip r:embed="rId3" cstate="print"/>
          <a:srcRect/>
          <a:stretch>
            <a:fillRect/>
          </a:stretch>
        </p:blipFill>
        <p:spPr bwMode="auto">
          <a:xfrm>
            <a:off x="7332306" y="5157192"/>
            <a:ext cx="1609361" cy="120702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 Verbindung mit Pfeil 4"/>
          <p:cNvCxnSpPr/>
          <p:nvPr/>
        </p:nvCxnSpPr>
        <p:spPr>
          <a:xfrm flipV="1">
            <a:off x="1835696" y="635835"/>
            <a:ext cx="0" cy="4824536"/>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8" name="Gerade Verbindung mit Pfeil 7"/>
          <p:cNvCxnSpPr/>
          <p:nvPr/>
        </p:nvCxnSpPr>
        <p:spPr>
          <a:xfrm>
            <a:off x="1259632" y="4020211"/>
            <a:ext cx="5616624"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a:off x="2303748" y="1849364"/>
            <a:ext cx="3924436" cy="38164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Gerade Verbindung 18"/>
          <p:cNvCxnSpPr/>
          <p:nvPr/>
        </p:nvCxnSpPr>
        <p:spPr>
          <a:xfrm>
            <a:off x="1835696" y="2796075"/>
            <a:ext cx="14401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Gerade Verbindung 20"/>
          <p:cNvCxnSpPr/>
          <p:nvPr/>
        </p:nvCxnSpPr>
        <p:spPr>
          <a:xfrm>
            <a:off x="3275856" y="2796075"/>
            <a:ext cx="0" cy="122413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1835696" y="5100331"/>
            <a:ext cx="14401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a:off x="3275856" y="3876195"/>
            <a:ext cx="0" cy="122413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Gerade Verbindung 27"/>
          <p:cNvCxnSpPr/>
          <p:nvPr/>
        </p:nvCxnSpPr>
        <p:spPr>
          <a:xfrm>
            <a:off x="3275856" y="5100331"/>
            <a:ext cx="23762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a:xfrm flipV="1">
            <a:off x="5652120" y="4020211"/>
            <a:ext cx="0" cy="1080120"/>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feld 31"/>
          <p:cNvSpPr txBox="1"/>
          <p:nvPr/>
        </p:nvSpPr>
        <p:spPr>
          <a:xfrm>
            <a:off x="802150" y="2170662"/>
            <a:ext cx="720080" cy="369332"/>
          </a:xfrm>
          <a:prstGeom prst="rect">
            <a:avLst/>
          </a:prstGeom>
          <a:noFill/>
        </p:spPr>
        <p:txBody>
          <a:bodyPr wrap="square" rtlCol="0">
            <a:spAutoFit/>
          </a:bodyPr>
          <a:lstStyle/>
          <a:p>
            <a:r>
              <a:rPr lang="de-DE" dirty="0" smtClean="0">
                <a:latin typeface="Arial" pitchFamily="34" charset="0"/>
                <a:cs typeface="Arial" pitchFamily="34" charset="0"/>
              </a:rPr>
              <a:t>KW</a:t>
            </a:r>
            <a:r>
              <a:rPr lang="de-DE" baseline="-25000" dirty="0" smtClean="0">
                <a:latin typeface="Arial" pitchFamily="34" charset="0"/>
                <a:cs typeface="Arial" pitchFamily="34" charset="0"/>
              </a:rPr>
              <a:t>1</a:t>
            </a:r>
            <a:endParaRPr lang="de-AT" dirty="0">
              <a:latin typeface="Arial" pitchFamily="34" charset="0"/>
              <a:cs typeface="Arial" pitchFamily="34" charset="0"/>
            </a:endParaRPr>
          </a:p>
        </p:txBody>
      </p:sp>
      <p:sp>
        <p:nvSpPr>
          <p:cNvPr id="33" name="Textfeld 32"/>
          <p:cNvSpPr txBox="1"/>
          <p:nvPr/>
        </p:nvSpPr>
        <p:spPr>
          <a:xfrm>
            <a:off x="817709" y="4484402"/>
            <a:ext cx="720080" cy="369332"/>
          </a:xfrm>
          <a:prstGeom prst="rect">
            <a:avLst/>
          </a:prstGeom>
          <a:noFill/>
        </p:spPr>
        <p:txBody>
          <a:bodyPr wrap="square" rtlCol="0">
            <a:spAutoFit/>
          </a:bodyPr>
          <a:lstStyle/>
          <a:p>
            <a:r>
              <a:rPr lang="de-DE" dirty="0" smtClean="0">
                <a:latin typeface="Arial" pitchFamily="34" charset="0"/>
                <a:cs typeface="Arial" pitchFamily="34" charset="0"/>
              </a:rPr>
              <a:t>KW</a:t>
            </a:r>
            <a:r>
              <a:rPr lang="de-DE" baseline="-25000" dirty="0" smtClean="0">
                <a:latin typeface="Arial" pitchFamily="34" charset="0"/>
                <a:cs typeface="Arial" pitchFamily="34" charset="0"/>
              </a:rPr>
              <a:t>2</a:t>
            </a:r>
            <a:endParaRPr lang="de-AT" dirty="0">
              <a:latin typeface="Arial" pitchFamily="34" charset="0"/>
              <a:cs typeface="Arial" pitchFamily="34" charset="0"/>
            </a:endParaRPr>
          </a:p>
        </p:txBody>
      </p:sp>
      <p:sp>
        <p:nvSpPr>
          <p:cNvPr id="34" name="Textfeld 33"/>
          <p:cNvSpPr txBox="1"/>
          <p:nvPr/>
        </p:nvSpPr>
        <p:spPr>
          <a:xfrm>
            <a:off x="304292" y="3329514"/>
            <a:ext cx="1503784" cy="369332"/>
          </a:xfrm>
          <a:prstGeom prst="rect">
            <a:avLst/>
          </a:prstGeom>
          <a:noFill/>
        </p:spPr>
        <p:txBody>
          <a:bodyPr wrap="square" rtlCol="0">
            <a:spAutoFit/>
          </a:bodyPr>
          <a:lstStyle/>
          <a:p>
            <a:r>
              <a:rPr lang="de-DE" dirty="0" smtClean="0">
                <a:latin typeface="Arial" pitchFamily="34" charset="0"/>
                <a:cs typeface="Arial" pitchFamily="34" charset="0"/>
              </a:rPr>
              <a:t>KW</a:t>
            </a:r>
            <a:r>
              <a:rPr lang="de-DE" baseline="-25000" dirty="0" smtClean="0">
                <a:latin typeface="Arial" pitchFamily="34" charset="0"/>
                <a:cs typeface="Arial" pitchFamily="34" charset="0"/>
              </a:rPr>
              <a:t>1</a:t>
            </a:r>
            <a:r>
              <a:rPr lang="de-DE" dirty="0" smtClean="0">
                <a:latin typeface="Arial" pitchFamily="34" charset="0"/>
                <a:cs typeface="Arial" pitchFamily="34" charset="0"/>
              </a:rPr>
              <a:t> </a:t>
            </a:r>
            <a:r>
              <a:rPr lang="de-DE" dirty="0">
                <a:latin typeface="Arial" pitchFamily="34" charset="0"/>
                <a:cs typeface="Arial" pitchFamily="34" charset="0"/>
              </a:rPr>
              <a:t>– </a:t>
            </a:r>
            <a:r>
              <a:rPr lang="de-DE" dirty="0" smtClean="0">
                <a:latin typeface="Arial" pitchFamily="34" charset="0"/>
                <a:cs typeface="Arial" pitchFamily="34" charset="0"/>
              </a:rPr>
              <a:t>KW</a:t>
            </a:r>
            <a:r>
              <a:rPr lang="de-DE" baseline="-25000" dirty="0" smtClean="0">
                <a:latin typeface="Arial" pitchFamily="34" charset="0"/>
                <a:cs typeface="Arial" pitchFamily="34" charset="0"/>
              </a:rPr>
              <a:t>2</a:t>
            </a:r>
            <a:endParaRPr lang="de-AT" dirty="0">
              <a:latin typeface="Arial" pitchFamily="34" charset="0"/>
              <a:cs typeface="Arial" pitchFamily="34" charset="0"/>
            </a:endParaRPr>
          </a:p>
        </p:txBody>
      </p:sp>
      <p:sp>
        <p:nvSpPr>
          <p:cNvPr id="35" name="Ellipse 34"/>
          <p:cNvSpPr/>
          <p:nvPr/>
        </p:nvSpPr>
        <p:spPr>
          <a:xfrm>
            <a:off x="3203848" y="2760071"/>
            <a:ext cx="144016"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7" name="Ellipse 36"/>
          <p:cNvSpPr/>
          <p:nvPr/>
        </p:nvSpPr>
        <p:spPr>
          <a:xfrm>
            <a:off x="4465463" y="3984207"/>
            <a:ext cx="144016"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8" name="Ellipse 37"/>
          <p:cNvSpPr/>
          <p:nvPr/>
        </p:nvSpPr>
        <p:spPr>
          <a:xfrm>
            <a:off x="5580112" y="5085781"/>
            <a:ext cx="144016"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0" name="Textfeld 39"/>
          <p:cNvSpPr txBox="1"/>
          <p:nvPr/>
        </p:nvSpPr>
        <p:spPr>
          <a:xfrm>
            <a:off x="5358172" y="4056215"/>
            <a:ext cx="1152128" cy="307777"/>
          </a:xfrm>
          <a:prstGeom prst="rect">
            <a:avLst/>
          </a:prstGeom>
          <a:noFill/>
        </p:spPr>
        <p:txBody>
          <a:bodyPr wrap="square" rtlCol="0">
            <a:spAutoFit/>
          </a:bodyPr>
          <a:lstStyle/>
          <a:p>
            <a:r>
              <a:rPr lang="de-DE" sz="1400" dirty="0" smtClean="0">
                <a:latin typeface="Arial" pitchFamily="34" charset="0"/>
                <a:cs typeface="Arial" pitchFamily="34" charset="0"/>
              </a:rPr>
              <a:t>i</a:t>
            </a:r>
            <a:r>
              <a:rPr lang="de-DE" sz="1400" baseline="-25000" dirty="0" smtClean="0">
                <a:latin typeface="Arial" pitchFamily="34" charset="0"/>
                <a:cs typeface="Arial" pitchFamily="34" charset="0"/>
              </a:rPr>
              <a:t>2</a:t>
            </a:r>
            <a:r>
              <a:rPr lang="de-DE" sz="1400" dirty="0" smtClean="0">
                <a:latin typeface="Arial" pitchFamily="34" charset="0"/>
                <a:cs typeface="Arial" pitchFamily="34" charset="0"/>
              </a:rPr>
              <a:t>= 27% </a:t>
            </a:r>
            <a:endParaRPr lang="de-AT" sz="1400" dirty="0">
              <a:latin typeface="Arial" pitchFamily="34" charset="0"/>
              <a:cs typeface="Arial" pitchFamily="34" charset="0"/>
            </a:endParaRPr>
          </a:p>
        </p:txBody>
      </p:sp>
      <p:sp>
        <p:nvSpPr>
          <p:cNvPr id="41" name="Textfeld 40"/>
          <p:cNvSpPr txBox="1"/>
          <p:nvPr/>
        </p:nvSpPr>
        <p:spPr>
          <a:xfrm>
            <a:off x="2985049" y="4225509"/>
            <a:ext cx="1152128" cy="307777"/>
          </a:xfrm>
          <a:prstGeom prst="rect">
            <a:avLst/>
          </a:prstGeom>
          <a:noFill/>
        </p:spPr>
        <p:txBody>
          <a:bodyPr wrap="square" rtlCol="0">
            <a:spAutoFit/>
          </a:bodyPr>
          <a:lstStyle/>
          <a:p>
            <a:r>
              <a:rPr lang="de-DE" sz="1400" dirty="0" smtClean="0">
                <a:latin typeface="Arial" pitchFamily="34" charset="0"/>
                <a:cs typeface="Arial" pitchFamily="34" charset="0"/>
              </a:rPr>
              <a:t>i</a:t>
            </a:r>
            <a:r>
              <a:rPr lang="de-DE" sz="1400" baseline="-25000" dirty="0">
                <a:latin typeface="Arial" pitchFamily="34" charset="0"/>
                <a:cs typeface="Arial" pitchFamily="34" charset="0"/>
              </a:rPr>
              <a:t>1</a:t>
            </a:r>
            <a:r>
              <a:rPr lang="de-DE" sz="1400" dirty="0" smtClean="0">
                <a:latin typeface="Arial" pitchFamily="34" charset="0"/>
                <a:cs typeface="Arial" pitchFamily="34" charset="0"/>
              </a:rPr>
              <a:t>= 26% </a:t>
            </a:r>
            <a:endParaRPr lang="de-AT" sz="1400" dirty="0">
              <a:latin typeface="Arial" pitchFamily="34" charset="0"/>
              <a:cs typeface="Arial" pitchFamily="34" charset="0"/>
            </a:endParaRPr>
          </a:p>
        </p:txBody>
      </p:sp>
      <p:cxnSp>
        <p:nvCxnSpPr>
          <p:cNvPr id="43" name="Gerade Verbindung mit Pfeil 42"/>
          <p:cNvCxnSpPr/>
          <p:nvPr/>
        </p:nvCxnSpPr>
        <p:spPr>
          <a:xfrm>
            <a:off x="1691680" y="3561850"/>
            <a:ext cx="1189607" cy="3152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9" name="Textfeld 48"/>
          <p:cNvSpPr txBox="1"/>
          <p:nvPr/>
        </p:nvSpPr>
        <p:spPr>
          <a:xfrm>
            <a:off x="5076056" y="3329514"/>
            <a:ext cx="3168352" cy="369332"/>
          </a:xfrm>
          <a:prstGeom prst="rect">
            <a:avLst/>
          </a:prstGeom>
          <a:noFill/>
        </p:spPr>
        <p:txBody>
          <a:bodyPr wrap="square" rtlCol="0">
            <a:spAutoFit/>
          </a:bodyPr>
          <a:lstStyle/>
          <a:p>
            <a:r>
              <a:rPr lang="de-DE" dirty="0" smtClean="0">
                <a:latin typeface="Arial" pitchFamily="34" charset="0"/>
                <a:cs typeface="Arial" pitchFamily="34" charset="0"/>
              </a:rPr>
              <a:t>i= interner Zinssatz </a:t>
            </a:r>
            <a:endParaRPr lang="de-AT" dirty="0">
              <a:latin typeface="Arial" pitchFamily="34" charset="0"/>
              <a:cs typeface="Arial" pitchFamily="34" charset="0"/>
            </a:endParaRPr>
          </a:p>
        </p:txBody>
      </p:sp>
      <p:cxnSp>
        <p:nvCxnSpPr>
          <p:cNvPr id="50" name="Gerade Verbindung mit Pfeil 49"/>
          <p:cNvCxnSpPr/>
          <p:nvPr/>
        </p:nvCxnSpPr>
        <p:spPr>
          <a:xfrm flipH="1">
            <a:off x="4624273" y="3698846"/>
            <a:ext cx="379770" cy="2433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Geschweifte Klammer rechts 53"/>
          <p:cNvSpPr/>
          <p:nvPr/>
        </p:nvSpPr>
        <p:spPr>
          <a:xfrm rot="5400000">
            <a:off x="4294694" y="4102948"/>
            <a:ext cx="338588" cy="2376264"/>
          </a:xfrm>
          <a:prstGeom prst="rightBrace">
            <a:avLst>
              <a:gd name="adj1" fmla="val 8333"/>
              <a:gd name="adj2" fmla="val 5040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57" name="Textfeld 56"/>
          <p:cNvSpPr txBox="1"/>
          <p:nvPr/>
        </p:nvSpPr>
        <p:spPr>
          <a:xfrm>
            <a:off x="2881287" y="5330748"/>
            <a:ext cx="3168352" cy="369332"/>
          </a:xfrm>
          <a:prstGeom prst="rect">
            <a:avLst/>
          </a:prstGeom>
          <a:noFill/>
        </p:spPr>
        <p:txBody>
          <a:bodyPr wrap="square" rtlCol="0">
            <a:spAutoFit/>
          </a:bodyPr>
          <a:lstStyle/>
          <a:p>
            <a:pPr algn="ctr"/>
            <a:r>
              <a:rPr lang="de-DE" dirty="0">
                <a:latin typeface="Arial" pitchFamily="34" charset="0"/>
                <a:cs typeface="Arial" pitchFamily="34" charset="0"/>
              </a:rPr>
              <a:t>i</a:t>
            </a:r>
            <a:r>
              <a:rPr lang="de-DE" baseline="-25000" dirty="0" smtClean="0">
                <a:latin typeface="Arial" pitchFamily="34" charset="0"/>
                <a:cs typeface="Arial" pitchFamily="34" charset="0"/>
              </a:rPr>
              <a:t>2</a:t>
            </a:r>
            <a:r>
              <a:rPr lang="de-DE" dirty="0" smtClean="0">
                <a:latin typeface="Arial" pitchFamily="34" charset="0"/>
                <a:cs typeface="Arial" pitchFamily="34" charset="0"/>
              </a:rPr>
              <a:t> – i</a:t>
            </a:r>
            <a:r>
              <a:rPr lang="de-DE" baseline="-25000" dirty="0" smtClean="0">
                <a:latin typeface="Arial" pitchFamily="34" charset="0"/>
                <a:cs typeface="Arial" pitchFamily="34" charset="0"/>
              </a:rPr>
              <a:t>1</a:t>
            </a:r>
            <a:endParaRPr lang="de-AT" dirty="0">
              <a:latin typeface="Arial" pitchFamily="34" charset="0"/>
              <a:cs typeface="Arial" pitchFamily="34" charset="0"/>
            </a:endParaRPr>
          </a:p>
        </p:txBody>
      </p:sp>
      <p:cxnSp>
        <p:nvCxnSpPr>
          <p:cNvPr id="59" name="Gerade Verbindung mit Pfeil 58"/>
          <p:cNvCxnSpPr/>
          <p:nvPr/>
        </p:nvCxnSpPr>
        <p:spPr>
          <a:xfrm>
            <a:off x="1575284" y="4860904"/>
            <a:ext cx="232792" cy="2241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Gerade Verbindung mit Pfeil 59"/>
          <p:cNvCxnSpPr/>
          <p:nvPr/>
        </p:nvCxnSpPr>
        <p:spPr>
          <a:xfrm>
            <a:off x="1547664" y="2599844"/>
            <a:ext cx="232792" cy="1370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5" name="Picture 2" descr="http://www.ibc.ac.at/website/fileadmin/images/RTEmagicC_pi-ahmed_2_blau_ibc_01.jpg.jpg"/>
          <p:cNvPicPr>
            <a:picLocks noChangeAspect="1" noChangeArrowheads="1"/>
          </p:cNvPicPr>
          <p:nvPr/>
        </p:nvPicPr>
        <p:blipFill>
          <a:blip r:embed="rId2" cstate="print"/>
          <a:srcRect/>
          <a:stretch>
            <a:fillRect/>
          </a:stretch>
        </p:blipFill>
        <p:spPr bwMode="auto">
          <a:xfrm>
            <a:off x="7332306" y="5157192"/>
            <a:ext cx="1609361" cy="1207021"/>
          </a:xfrm>
          <a:prstGeom prst="rect">
            <a:avLst/>
          </a:prstGeom>
          <a:ln>
            <a:noFill/>
          </a:ln>
          <a:effectLst>
            <a:softEdge rad="112500"/>
          </a:effectLst>
        </p:spPr>
      </p:pic>
      <p:sp>
        <p:nvSpPr>
          <p:cNvPr id="66" name="Ovale Legende 65"/>
          <p:cNvSpPr/>
          <p:nvPr/>
        </p:nvSpPr>
        <p:spPr>
          <a:xfrm>
            <a:off x="4745571" y="332656"/>
            <a:ext cx="4261370" cy="2808312"/>
          </a:xfrm>
          <a:prstGeom prst="wedgeEllipseCallout">
            <a:avLst>
              <a:gd name="adj1" fmla="val 32232"/>
              <a:gd name="adj2" fmla="val 117092"/>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AT" dirty="0" smtClean="0">
                <a:latin typeface="Arial" pitchFamily="34" charset="0"/>
                <a:cs typeface="Arial" pitchFamily="34" charset="0"/>
              </a:rPr>
              <a:t>Ähnliche Dreiecke: </a:t>
            </a:r>
          </a:p>
          <a:p>
            <a:pPr algn="ctr"/>
            <a:endParaRPr lang="de-DE" dirty="0">
              <a:latin typeface="Arial" pitchFamily="34" charset="0"/>
              <a:cs typeface="Arial" pitchFamily="34" charset="0"/>
            </a:endParaRPr>
          </a:p>
          <a:p>
            <a:pPr algn="ctr"/>
            <a:r>
              <a:rPr lang="de-DE" dirty="0" smtClean="0">
                <a:latin typeface="Arial" pitchFamily="34" charset="0"/>
                <a:cs typeface="Arial" pitchFamily="34" charset="0"/>
              </a:rPr>
              <a:t>Es verhalten sich </a:t>
            </a:r>
            <a:r>
              <a:rPr lang="de-DE" b="1" dirty="0" smtClean="0">
                <a:latin typeface="Arial" pitchFamily="34" charset="0"/>
                <a:cs typeface="Arial" pitchFamily="34" charset="0"/>
              </a:rPr>
              <a:t>KW</a:t>
            </a:r>
            <a:r>
              <a:rPr lang="de-DE" b="1" baseline="-25000" dirty="0" smtClean="0">
                <a:latin typeface="Arial" pitchFamily="34" charset="0"/>
                <a:cs typeface="Arial" pitchFamily="34" charset="0"/>
              </a:rPr>
              <a:t>1</a:t>
            </a:r>
            <a:r>
              <a:rPr lang="de-DE" b="1" dirty="0" smtClean="0">
                <a:latin typeface="Arial" pitchFamily="34" charset="0"/>
                <a:cs typeface="Arial" pitchFamily="34" charset="0"/>
              </a:rPr>
              <a:t> : x  </a:t>
            </a:r>
            <a:r>
              <a:rPr lang="de-DE" dirty="0" smtClean="0">
                <a:latin typeface="Arial" pitchFamily="34" charset="0"/>
                <a:cs typeface="Arial" pitchFamily="34" charset="0"/>
              </a:rPr>
              <a:t>wie </a:t>
            </a:r>
            <a:r>
              <a:rPr lang="de-DE" b="1" dirty="0" smtClean="0">
                <a:latin typeface="Arial" pitchFamily="34" charset="0"/>
                <a:cs typeface="Arial" pitchFamily="34" charset="0"/>
              </a:rPr>
              <a:t>(KW</a:t>
            </a:r>
            <a:r>
              <a:rPr lang="de-DE" b="1" baseline="-25000" dirty="0" smtClean="0">
                <a:latin typeface="Arial" pitchFamily="34" charset="0"/>
                <a:cs typeface="Arial" pitchFamily="34" charset="0"/>
              </a:rPr>
              <a:t>1 </a:t>
            </a:r>
            <a:r>
              <a:rPr lang="de-DE" b="1" dirty="0" smtClean="0">
                <a:latin typeface="Arial" pitchFamily="34" charset="0"/>
                <a:cs typeface="Arial" pitchFamily="34" charset="0"/>
              </a:rPr>
              <a:t>– KW</a:t>
            </a:r>
            <a:r>
              <a:rPr lang="de-DE" b="1" baseline="-25000" dirty="0" smtClean="0">
                <a:latin typeface="Arial" pitchFamily="34" charset="0"/>
                <a:cs typeface="Arial" pitchFamily="34" charset="0"/>
              </a:rPr>
              <a:t>2</a:t>
            </a:r>
            <a:r>
              <a:rPr lang="de-DE" b="1" dirty="0" smtClean="0">
                <a:latin typeface="Arial" pitchFamily="34" charset="0"/>
                <a:cs typeface="Arial" pitchFamily="34" charset="0"/>
              </a:rPr>
              <a:t>)</a:t>
            </a:r>
            <a:r>
              <a:rPr lang="de-DE" b="1" dirty="0">
                <a:latin typeface="Arial" pitchFamily="34" charset="0"/>
                <a:cs typeface="Arial" pitchFamily="34" charset="0"/>
                <a:sym typeface="Wingdings" pitchFamily="2" charset="2"/>
              </a:rPr>
              <a:t> </a:t>
            </a:r>
            <a:r>
              <a:rPr lang="de-DE" b="1" dirty="0" smtClean="0">
                <a:latin typeface="Arial" pitchFamily="34" charset="0"/>
                <a:cs typeface="Arial" pitchFamily="34" charset="0"/>
                <a:sym typeface="Wingdings" pitchFamily="2" charset="2"/>
              </a:rPr>
              <a:t>: (i</a:t>
            </a:r>
            <a:r>
              <a:rPr lang="de-DE" b="1" baseline="-25000" dirty="0" smtClean="0">
                <a:latin typeface="Arial" pitchFamily="34" charset="0"/>
                <a:cs typeface="Arial" pitchFamily="34" charset="0"/>
                <a:sym typeface="Wingdings" pitchFamily="2" charset="2"/>
              </a:rPr>
              <a:t>2</a:t>
            </a:r>
            <a:r>
              <a:rPr lang="de-DE" b="1" dirty="0" smtClean="0">
                <a:latin typeface="Arial" pitchFamily="34" charset="0"/>
                <a:cs typeface="Arial" pitchFamily="34" charset="0"/>
                <a:sym typeface="Wingdings" pitchFamily="2" charset="2"/>
              </a:rPr>
              <a:t>-i</a:t>
            </a:r>
            <a:r>
              <a:rPr lang="de-DE" b="1" baseline="-25000" dirty="0" smtClean="0">
                <a:latin typeface="Arial" pitchFamily="34" charset="0"/>
                <a:cs typeface="Arial" pitchFamily="34" charset="0"/>
                <a:sym typeface="Wingdings" pitchFamily="2" charset="2"/>
              </a:rPr>
              <a:t>1</a:t>
            </a:r>
            <a:r>
              <a:rPr lang="de-DE" b="1" dirty="0" smtClean="0">
                <a:latin typeface="Arial" pitchFamily="34" charset="0"/>
                <a:cs typeface="Arial" pitchFamily="34" charset="0"/>
                <a:sym typeface="Wingdings" pitchFamily="2" charset="2"/>
              </a:rPr>
              <a:t>) </a:t>
            </a:r>
            <a:r>
              <a:rPr lang="de-DE" dirty="0" smtClean="0">
                <a:latin typeface="Arial" pitchFamily="34" charset="0"/>
                <a:cs typeface="Arial" pitchFamily="34" charset="0"/>
                <a:sym typeface="Wingdings" pitchFamily="2" charset="2"/>
              </a:rPr>
              <a:t>!</a:t>
            </a:r>
          </a:p>
          <a:p>
            <a:pPr algn="ctr"/>
            <a:endParaRPr lang="de-DE" dirty="0">
              <a:latin typeface="Arial" pitchFamily="34" charset="0"/>
              <a:cs typeface="Arial" pitchFamily="34" charset="0"/>
              <a:sym typeface="Wingdings" pitchFamily="2" charset="2"/>
            </a:endParaRPr>
          </a:p>
          <a:p>
            <a:pPr algn="ctr"/>
            <a:r>
              <a:rPr lang="de-DE" dirty="0" smtClean="0">
                <a:latin typeface="Arial" pitchFamily="34" charset="0"/>
                <a:cs typeface="Arial" pitchFamily="34" charset="0"/>
                <a:sym typeface="Wingdings" pitchFamily="2" charset="2"/>
              </a:rPr>
              <a:t>Daraus ergibt sich die Formel für den internen Zinssatz.  </a:t>
            </a:r>
          </a:p>
          <a:p>
            <a:pPr algn="ctr"/>
            <a:r>
              <a:rPr lang="de-DE" dirty="0" smtClean="0">
                <a:latin typeface="Arial" pitchFamily="34" charset="0"/>
                <a:cs typeface="Arial" pitchFamily="34" charset="0"/>
              </a:rPr>
              <a:t> </a:t>
            </a:r>
            <a:endParaRPr lang="de-AT" dirty="0" smtClean="0">
              <a:latin typeface="Arial" pitchFamily="34" charset="0"/>
              <a:cs typeface="Arial" pitchFamily="34" charset="0"/>
            </a:endParaRPr>
          </a:p>
          <a:p>
            <a:pPr algn="ctr"/>
            <a:endParaRPr lang="de-DE" dirty="0" smtClean="0">
              <a:latin typeface="Arial" pitchFamily="34" charset="0"/>
              <a:cs typeface="Arial" pitchFamily="34" charset="0"/>
            </a:endParaRPr>
          </a:p>
          <a:p>
            <a:pPr algn="ctr"/>
            <a:endParaRPr lang="de-DE" dirty="0">
              <a:latin typeface="Arial" pitchFamily="34" charset="0"/>
              <a:cs typeface="Arial" pitchFamily="34" charset="0"/>
            </a:endParaRPr>
          </a:p>
          <a:p>
            <a:pPr algn="ctr"/>
            <a:endParaRPr lang="de-AT" dirty="0" smtClean="0">
              <a:latin typeface="Arial" pitchFamily="34" charset="0"/>
              <a:cs typeface="Arial" pitchFamily="34" charset="0"/>
            </a:endParaRPr>
          </a:p>
          <a:p>
            <a:pPr algn="ctr"/>
            <a:endParaRPr lang="de-AT" dirty="0"/>
          </a:p>
          <a:p>
            <a:pPr algn="ctr"/>
            <a:r>
              <a:rPr lang="de-AT" dirty="0" smtClean="0"/>
              <a:t> </a:t>
            </a:r>
            <a:endParaRPr lang="de-AT" dirty="0"/>
          </a:p>
        </p:txBody>
      </p:sp>
      <p:sp>
        <p:nvSpPr>
          <p:cNvPr id="67" name="Textfeld 66"/>
          <p:cNvSpPr txBox="1"/>
          <p:nvPr/>
        </p:nvSpPr>
        <p:spPr>
          <a:xfrm>
            <a:off x="6917364" y="3820544"/>
            <a:ext cx="456050" cy="369332"/>
          </a:xfrm>
          <a:prstGeom prst="rect">
            <a:avLst/>
          </a:prstGeom>
          <a:noFill/>
        </p:spPr>
        <p:txBody>
          <a:bodyPr wrap="square" rtlCol="0">
            <a:spAutoFit/>
          </a:bodyPr>
          <a:lstStyle/>
          <a:p>
            <a:r>
              <a:rPr lang="de-DE" dirty="0">
                <a:latin typeface="Arial" pitchFamily="34" charset="0"/>
                <a:cs typeface="Arial" pitchFamily="34" charset="0"/>
              </a:rPr>
              <a:t>i</a:t>
            </a:r>
            <a:endParaRPr lang="de-AT" dirty="0">
              <a:latin typeface="Arial" pitchFamily="34" charset="0"/>
              <a:cs typeface="Arial" pitchFamily="34" charset="0"/>
            </a:endParaRPr>
          </a:p>
        </p:txBody>
      </p:sp>
      <p:sp>
        <p:nvSpPr>
          <p:cNvPr id="68" name="Textfeld 67"/>
          <p:cNvSpPr txBox="1"/>
          <p:nvPr/>
        </p:nvSpPr>
        <p:spPr>
          <a:xfrm>
            <a:off x="1259632" y="451169"/>
            <a:ext cx="720080" cy="369332"/>
          </a:xfrm>
          <a:prstGeom prst="rect">
            <a:avLst/>
          </a:prstGeom>
          <a:noFill/>
        </p:spPr>
        <p:txBody>
          <a:bodyPr wrap="square" rtlCol="0">
            <a:spAutoFit/>
          </a:bodyPr>
          <a:lstStyle/>
          <a:p>
            <a:r>
              <a:rPr lang="de-DE" dirty="0" smtClean="0">
                <a:latin typeface="Arial" pitchFamily="34" charset="0"/>
                <a:cs typeface="Arial" pitchFamily="34" charset="0"/>
              </a:rPr>
              <a:t>KW</a:t>
            </a:r>
            <a:endParaRPr lang="de-AT" dirty="0">
              <a:latin typeface="Arial" pitchFamily="34" charset="0"/>
              <a:cs typeface="Arial" pitchFamily="34" charset="0"/>
            </a:endParaRPr>
          </a:p>
        </p:txBody>
      </p:sp>
      <p:sp>
        <p:nvSpPr>
          <p:cNvPr id="73" name="Geschweifte Klammer rechts 72"/>
          <p:cNvSpPr/>
          <p:nvPr/>
        </p:nvSpPr>
        <p:spPr>
          <a:xfrm rot="10800000">
            <a:off x="2892493" y="2800783"/>
            <a:ext cx="383362" cy="2284281"/>
          </a:xfrm>
          <a:prstGeom prst="rightBrace">
            <a:avLst>
              <a:gd name="adj1" fmla="val 174036"/>
              <a:gd name="adj2" fmla="val 5040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77" name="Geschweifte Klammer rechts 76"/>
          <p:cNvSpPr/>
          <p:nvPr/>
        </p:nvSpPr>
        <p:spPr>
          <a:xfrm rot="5400000">
            <a:off x="3737368" y="3594701"/>
            <a:ext cx="338589" cy="1261616"/>
          </a:xfrm>
          <a:prstGeom prst="rightBrace">
            <a:avLst>
              <a:gd name="adj1" fmla="val 8333"/>
              <a:gd name="adj2" fmla="val 5040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2056" name="Textfeld 2055"/>
          <p:cNvSpPr txBox="1"/>
          <p:nvPr/>
        </p:nvSpPr>
        <p:spPr>
          <a:xfrm>
            <a:off x="3817634" y="4327920"/>
            <a:ext cx="308010" cy="307777"/>
          </a:xfrm>
          <a:prstGeom prst="rect">
            <a:avLst/>
          </a:prstGeom>
          <a:noFill/>
        </p:spPr>
        <p:txBody>
          <a:bodyPr wrap="square" rtlCol="0">
            <a:spAutoFit/>
          </a:bodyPr>
          <a:lstStyle/>
          <a:p>
            <a:r>
              <a:rPr lang="de-DE" sz="1400" dirty="0" smtClean="0">
                <a:latin typeface="Arial" pitchFamily="34" charset="0"/>
                <a:cs typeface="Arial" pitchFamily="34" charset="0"/>
              </a:rPr>
              <a:t>x</a:t>
            </a:r>
            <a:endParaRPr lang="de-AT" sz="1400" dirty="0">
              <a:latin typeface="Arial" pitchFamily="34" charset="0"/>
              <a:cs typeface="Arial" pitchFamily="34" charset="0"/>
            </a:endParaRPr>
          </a:p>
        </p:txBody>
      </p:sp>
      <p:sp>
        <p:nvSpPr>
          <p:cNvPr id="79" name="Geschweifte Klammer rechts 78"/>
          <p:cNvSpPr/>
          <p:nvPr/>
        </p:nvSpPr>
        <p:spPr>
          <a:xfrm>
            <a:off x="3266027" y="2816256"/>
            <a:ext cx="287960" cy="1183773"/>
          </a:xfrm>
          <a:prstGeom prst="rightBrace">
            <a:avLst>
              <a:gd name="adj1" fmla="val 174036"/>
              <a:gd name="adj2" fmla="val 5040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80" name="Textfeld 79"/>
          <p:cNvSpPr txBox="1"/>
          <p:nvPr/>
        </p:nvSpPr>
        <p:spPr>
          <a:xfrm>
            <a:off x="3459451" y="3245481"/>
            <a:ext cx="608493" cy="369332"/>
          </a:xfrm>
          <a:prstGeom prst="rect">
            <a:avLst/>
          </a:prstGeom>
          <a:noFill/>
        </p:spPr>
        <p:txBody>
          <a:bodyPr wrap="square" rtlCol="0">
            <a:spAutoFit/>
          </a:bodyPr>
          <a:lstStyle/>
          <a:p>
            <a:r>
              <a:rPr lang="de-DE" sz="1400" dirty="0" smtClean="0">
                <a:latin typeface="Arial" pitchFamily="34" charset="0"/>
                <a:cs typeface="Arial" pitchFamily="34" charset="0"/>
              </a:rPr>
              <a:t>KW</a:t>
            </a:r>
            <a:r>
              <a:rPr lang="de-DE" baseline="-25000" dirty="0" smtClean="0">
                <a:latin typeface="Arial" pitchFamily="34" charset="0"/>
                <a:cs typeface="Arial" pitchFamily="34" charset="0"/>
              </a:rPr>
              <a:t>1</a:t>
            </a:r>
            <a:endParaRPr lang="de-AT" dirty="0">
              <a:latin typeface="Arial" pitchFamily="34" charset="0"/>
              <a:cs typeface="Arial" pitchFamily="34" charset="0"/>
            </a:endParaRPr>
          </a:p>
        </p:txBody>
      </p:sp>
    </p:spTree>
    <p:extLst>
      <p:ext uri="{BB962C8B-B14F-4D97-AF65-F5344CB8AC3E}">
        <p14:creationId xmlns:p14="http://schemas.microsoft.com/office/powerpoint/2010/main" val="3019488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a:xfrm>
            <a:off x="1368426" y="2743200"/>
            <a:ext cx="7019998" cy="1673225"/>
          </a:xfrm>
        </p:spPr>
        <p:txBody>
          <a:bodyPr>
            <a:normAutofit/>
          </a:bodyPr>
          <a:lstStyle/>
          <a:p>
            <a:r>
              <a:rPr lang="de-AT" sz="2400" dirty="0" smtClean="0">
                <a:latin typeface="Arial" pitchFamily="34" charset="0"/>
                <a:cs typeface="Arial" pitchFamily="34" charset="0"/>
              </a:rPr>
              <a:t>Methode des internen Zinsfußes</a:t>
            </a:r>
          </a:p>
          <a:p>
            <a:r>
              <a:rPr lang="de-AT" sz="2400" dirty="0" smtClean="0">
                <a:latin typeface="Arial" pitchFamily="34" charset="0"/>
                <a:cs typeface="Arial" pitchFamily="34" charset="0"/>
              </a:rPr>
              <a:t>Am PC</a:t>
            </a:r>
            <a:endParaRPr lang="de-AT" sz="2400" dirty="0">
              <a:latin typeface="Arial" pitchFamily="34" charset="0"/>
              <a:cs typeface="Arial" pitchFamily="34" charset="0"/>
            </a:endParaRPr>
          </a:p>
        </p:txBody>
      </p:sp>
      <p:pic>
        <p:nvPicPr>
          <p:cNvPr id="1030" name="Picture 6" descr="http://sr.photos3.fotosearch.com/bthumb/FSA/FSA466/x167527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4005064"/>
            <a:ext cx="2736304" cy="21085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Grp="1" noChangeAspect="1" noChangeArrowheads="1"/>
          </p:cNvPicPr>
          <p:nvPr>
            <p:ph sz="quarter" idx="1"/>
          </p:nvPr>
        </p:nvPicPr>
        <p:blipFill>
          <a:blip r:embed="rId2" cstate="print"/>
          <a:srcRect t="14823" r="51547" b="31628"/>
          <a:stretch>
            <a:fillRect/>
          </a:stretch>
        </p:blipFill>
        <p:spPr bwMode="auto">
          <a:xfrm>
            <a:off x="827584" y="1772816"/>
            <a:ext cx="7466632" cy="4608511"/>
          </a:xfrm>
          <a:prstGeom prst="rect">
            <a:avLst/>
          </a:prstGeom>
          <a:noFill/>
          <a:ln w="9525">
            <a:noFill/>
            <a:miter lim="800000"/>
            <a:headEnd/>
            <a:tailEnd/>
          </a:ln>
        </p:spPr>
      </p:pic>
      <p:sp>
        <p:nvSpPr>
          <p:cNvPr id="2" name="Titel 1"/>
          <p:cNvSpPr>
            <a:spLocks noGrp="1"/>
          </p:cNvSpPr>
          <p:nvPr>
            <p:ph type="title"/>
          </p:nvPr>
        </p:nvSpPr>
        <p:spPr>
          <a:xfrm>
            <a:off x="323528" y="260648"/>
            <a:ext cx="8534400" cy="864096"/>
          </a:xfrm>
        </p:spPr>
        <p:txBody>
          <a:bodyPr>
            <a:normAutofit fontScale="90000"/>
          </a:bodyPr>
          <a:lstStyle/>
          <a:p>
            <a:r>
              <a:rPr lang="de-AT" sz="3200" dirty="0" smtClean="0">
                <a:latin typeface="Arial" pitchFamily="34" charset="0"/>
                <a:cs typeface="Arial" pitchFamily="34" charset="0"/>
              </a:rPr>
              <a:t/>
            </a:r>
            <a:br>
              <a:rPr lang="de-AT" sz="3200" dirty="0" smtClean="0">
                <a:latin typeface="Arial" pitchFamily="34" charset="0"/>
                <a:cs typeface="Arial" pitchFamily="34" charset="0"/>
              </a:rPr>
            </a:br>
            <a:r>
              <a:rPr lang="de-AT" sz="3200" dirty="0" smtClean="0">
                <a:latin typeface="Arial" pitchFamily="34" charset="0"/>
                <a:cs typeface="Arial" pitchFamily="34" charset="0"/>
              </a:rPr>
              <a:t>Schritt 1- Wertetabelle anlegen und IKV ausrechnen</a:t>
            </a:r>
            <a:endParaRPr lang="de-AT" dirty="0" smtClean="0">
              <a:latin typeface="Arial" pitchFamily="34" charset="0"/>
              <a:cs typeface="Arial" pitchFamily="34" charset="0"/>
            </a:endParaRPr>
          </a:p>
        </p:txBody>
      </p:sp>
      <p:sp>
        <p:nvSpPr>
          <p:cNvPr id="9" name="Textfeld 8"/>
          <p:cNvSpPr txBox="1"/>
          <p:nvPr/>
        </p:nvSpPr>
        <p:spPr>
          <a:xfrm>
            <a:off x="3275856" y="1772816"/>
            <a:ext cx="504056" cy="369332"/>
          </a:xfrm>
          <a:prstGeom prst="rect">
            <a:avLst/>
          </a:prstGeom>
          <a:noFill/>
        </p:spPr>
        <p:txBody>
          <a:bodyPr wrap="square" rtlCol="0">
            <a:spAutoFit/>
          </a:bodyPr>
          <a:lstStyle/>
          <a:p>
            <a:r>
              <a:rPr lang="de-AT" b="1" dirty="0" smtClean="0">
                <a:solidFill>
                  <a:srgbClr val="FF0000"/>
                </a:solidFill>
                <a:latin typeface="Arial" pitchFamily="34" charset="0"/>
                <a:cs typeface="Arial" pitchFamily="34" charset="0"/>
              </a:rPr>
              <a:t>1.</a:t>
            </a:r>
            <a:endParaRPr lang="de-AT" b="1" dirty="0">
              <a:solidFill>
                <a:srgbClr val="FF0000"/>
              </a:solidFill>
              <a:latin typeface="Arial" pitchFamily="34" charset="0"/>
              <a:cs typeface="Arial" pitchFamily="34" charset="0"/>
            </a:endParaRPr>
          </a:p>
        </p:txBody>
      </p:sp>
      <p:sp>
        <p:nvSpPr>
          <p:cNvPr id="10" name="Rechteck 9"/>
          <p:cNvSpPr/>
          <p:nvPr/>
        </p:nvSpPr>
        <p:spPr>
          <a:xfrm>
            <a:off x="6516216" y="2780928"/>
            <a:ext cx="377026" cy="369332"/>
          </a:xfrm>
          <a:prstGeom prst="rect">
            <a:avLst/>
          </a:prstGeom>
        </p:spPr>
        <p:txBody>
          <a:bodyPr wrap="none">
            <a:spAutoFit/>
          </a:bodyPr>
          <a:lstStyle/>
          <a:p>
            <a:r>
              <a:rPr lang="de-AT" b="1" dirty="0" smtClean="0">
                <a:solidFill>
                  <a:srgbClr val="FF0000"/>
                </a:solidFill>
                <a:latin typeface="Arial" pitchFamily="34" charset="0"/>
                <a:cs typeface="Arial" pitchFamily="34" charset="0"/>
              </a:rPr>
              <a:t>3.</a:t>
            </a:r>
            <a:endParaRPr lang="de-AT" b="1" dirty="0">
              <a:solidFill>
                <a:srgbClr val="FF0000"/>
              </a:solidFill>
              <a:latin typeface="Arial" pitchFamily="34" charset="0"/>
              <a:cs typeface="Arial" pitchFamily="34" charset="0"/>
            </a:endParaRPr>
          </a:p>
        </p:txBody>
      </p:sp>
      <p:sp>
        <p:nvSpPr>
          <p:cNvPr id="11" name="Rechteck 10"/>
          <p:cNvSpPr/>
          <p:nvPr/>
        </p:nvSpPr>
        <p:spPr>
          <a:xfrm>
            <a:off x="5652120" y="5373216"/>
            <a:ext cx="377026" cy="369332"/>
          </a:xfrm>
          <a:prstGeom prst="rect">
            <a:avLst/>
          </a:prstGeom>
        </p:spPr>
        <p:txBody>
          <a:bodyPr wrap="none">
            <a:spAutoFit/>
          </a:bodyPr>
          <a:lstStyle/>
          <a:p>
            <a:r>
              <a:rPr lang="de-AT" b="1" dirty="0" smtClean="0">
                <a:solidFill>
                  <a:srgbClr val="FF0000"/>
                </a:solidFill>
                <a:latin typeface="Arial" pitchFamily="34" charset="0"/>
                <a:cs typeface="Arial" pitchFamily="34" charset="0"/>
              </a:rPr>
              <a:t>4.</a:t>
            </a:r>
            <a:endParaRPr lang="de-AT" b="1" dirty="0">
              <a:solidFill>
                <a:srgbClr val="FF0000"/>
              </a:solidFill>
              <a:latin typeface="Arial" pitchFamily="34" charset="0"/>
              <a:cs typeface="Arial" pitchFamily="34" charset="0"/>
            </a:endParaRPr>
          </a:p>
        </p:txBody>
      </p:sp>
      <p:sp>
        <p:nvSpPr>
          <p:cNvPr id="12" name="Rechteck 11"/>
          <p:cNvSpPr/>
          <p:nvPr/>
        </p:nvSpPr>
        <p:spPr>
          <a:xfrm>
            <a:off x="3995936" y="2852936"/>
            <a:ext cx="377026" cy="369332"/>
          </a:xfrm>
          <a:prstGeom prst="rect">
            <a:avLst/>
          </a:prstGeom>
        </p:spPr>
        <p:txBody>
          <a:bodyPr wrap="none">
            <a:spAutoFit/>
          </a:bodyPr>
          <a:lstStyle/>
          <a:p>
            <a:r>
              <a:rPr lang="de-AT" b="1" dirty="0" smtClean="0">
                <a:solidFill>
                  <a:srgbClr val="FF0000"/>
                </a:solidFill>
                <a:latin typeface="Arial" pitchFamily="34" charset="0"/>
                <a:cs typeface="Arial" pitchFamily="34" charset="0"/>
              </a:rPr>
              <a:t>2.</a:t>
            </a:r>
            <a:endParaRPr lang="de-AT" b="1" dirty="0">
              <a:solidFill>
                <a:srgbClr val="FF0000"/>
              </a:solidFill>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smtClean="0">
                <a:latin typeface="Arial" pitchFamily="34" charset="0"/>
                <a:cs typeface="Arial" pitchFamily="34" charset="0"/>
              </a:rPr>
              <a:t>Schritt 2 – Ermittlung des internen Zinsfußes</a:t>
            </a:r>
            <a:endParaRPr lang="de-AT" dirty="0">
              <a:latin typeface="Arial" pitchFamily="34" charset="0"/>
              <a:cs typeface="Arial" pitchFamily="34" charset="0"/>
            </a:endParaRPr>
          </a:p>
        </p:txBody>
      </p:sp>
      <p:pic>
        <p:nvPicPr>
          <p:cNvPr id="2050" name="Picture 2"/>
          <p:cNvPicPr>
            <a:picLocks noGrp="1" noChangeAspect="1" noChangeArrowheads="1"/>
          </p:cNvPicPr>
          <p:nvPr>
            <p:ph sz="quarter" idx="1"/>
          </p:nvPr>
        </p:nvPicPr>
        <p:blipFill>
          <a:blip r:embed="rId2" cstate="print"/>
          <a:srcRect t="15331" r="43574" b="39503"/>
          <a:stretch>
            <a:fillRect/>
          </a:stretch>
        </p:blipFill>
        <p:spPr bwMode="auto">
          <a:xfrm>
            <a:off x="539552" y="1844824"/>
            <a:ext cx="8136904" cy="4368875"/>
          </a:xfrm>
          <a:prstGeom prst="rect">
            <a:avLst/>
          </a:prstGeom>
          <a:noFill/>
          <a:ln w="9525">
            <a:noFill/>
            <a:miter lim="800000"/>
            <a:headEnd/>
            <a:tailEnd/>
          </a:ln>
        </p:spPr>
      </p:pic>
      <p:sp>
        <p:nvSpPr>
          <p:cNvPr id="5" name="Textfeld 4"/>
          <p:cNvSpPr txBox="1"/>
          <p:nvPr/>
        </p:nvSpPr>
        <p:spPr>
          <a:xfrm>
            <a:off x="7812360" y="3356992"/>
            <a:ext cx="504056" cy="369332"/>
          </a:xfrm>
          <a:prstGeom prst="rect">
            <a:avLst/>
          </a:prstGeom>
          <a:noFill/>
        </p:spPr>
        <p:txBody>
          <a:bodyPr wrap="square" rtlCol="0">
            <a:spAutoFit/>
          </a:bodyPr>
          <a:lstStyle/>
          <a:p>
            <a:r>
              <a:rPr lang="de-AT" b="1" dirty="0">
                <a:solidFill>
                  <a:srgbClr val="FF0000"/>
                </a:solidFill>
                <a:latin typeface="Arial" pitchFamily="34" charset="0"/>
                <a:cs typeface="Arial" pitchFamily="34" charset="0"/>
              </a:rPr>
              <a:t>5</a:t>
            </a:r>
            <a:r>
              <a:rPr lang="de-AT" b="1" dirty="0" smtClean="0">
                <a:solidFill>
                  <a:srgbClr val="FF0000"/>
                </a:solidFill>
                <a:latin typeface="Arial" pitchFamily="34" charset="0"/>
                <a:cs typeface="Arial" pitchFamily="34" charset="0"/>
              </a:rPr>
              <a:t>.</a:t>
            </a:r>
            <a:endParaRPr lang="de-AT" b="1" dirty="0">
              <a:solidFill>
                <a:srgbClr val="FF0000"/>
              </a:solidFill>
              <a:latin typeface="Arial" pitchFamily="34" charset="0"/>
              <a:cs typeface="Arial" pitchFamily="34" charset="0"/>
            </a:endParaRPr>
          </a:p>
        </p:txBody>
      </p:sp>
      <p:sp>
        <p:nvSpPr>
          <p:cNvPr id="6" name="Textfeld 5"/>
          <p:cNvSpPr txBox="1"/>
          <p:nvPr/>
        </p:nvSpPr>
        <p:spPr>
          <a:xfrm>
            <a:off x="6372200" y="5301208"/>
            <a:ext cx="504056" cy="369332"/>
          </a:xfrm>
          <a:prstGeom prst="rect">
            <a:avLst/>
          </a:prstGeom>
          <a:noFill/>
        </p:spPr>
        <p:txBody>
          <a:bodyPr wrap="square" rtlCol="0">
            <a:spAutoFit/>
          </a:bodyPr>
          <a:lstStyle/>
          <a:p>
            <a:r>
              <a:rPr lang="de-AT" b="1" dirty="0">
                <a:solidFill>
                  <a:srgbClr val="FF0000"/>
                </a:solidFill>
                <a:latin typeface="Arial" pitchFamily="34" charset="0"/>
                <a:cs typeface="Arial" pitchFamily="34" charset="0"/>
              </a:rPr>
              <a:t>6</a:t>
            </a:r>
            <a:r>
              <a:rPr lang="de-AT" b="1" dirty="0" smtClean="0">
                <a:solidFill>
                  <a:srgbClr val="FF0000"/>
                </a:solidFill>
                <a:latin typeface="Arial" pitchFamily="34" charset="0"/>
                <a:cs typeface="Arial" pitchFamily="34" charset="0"/>
              </a:rPr>
              <a:t>.</a:t>
            </a:r>
            <a:endParaRPr lang="de-AT" b="1" dirty="0">
              <a:solidFill>
                <a:srgbClr val="FF0000"/>
              </a:solidFill>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latin typeface="Arial" pitchFamily="34" charset="0"/>
                <a:cs typeface="Arial" pitchFamily="34" charset="0"/>
              </a:rPr>
              <a:t>Schritt 3 – </a:t>
            </a:r>
            <a:r>
              <a:rPr lang="de-DE" dirty="0" smtClean="0">
                <a:latin typeface="Arial" pitchFamily="34" charset="0"/>
                <a:cs typeface="Arial" pitchFamily="34" charset="0"/>
              </a:rPr>
              <a:t>Ergebnis</a:t>
            </a:r>
            <a:endParaRPr lang="de-AT" dirty="0">
              <a:latin typeface="Arial" pitchFamily="34" charset="0"/>
              <a:cs typeface="Arial" pitchFamily="34" charset="0"/>
            </a:endParaRPr>
          </a:p>
        </p:txBody>
      </p:sp>
      <p:pic>
        <p:nvPicPr>
          <p:cNvPr id="3079" name="Picture 7"/>
          <p:cNvPicPr>
            <a:picLocks noChangeAspect="1" noChangeArrowheads="1"/>
          </p:cNvPicPr>
          <p:nvPr/>
        </p:nvPicPr>
        <p:blipFill rotWithShape="1">
          <a:blip r:embed="rId2">
            <a:extLst>
              <a:ext uri="{28A0092B-C50C-407E-A947-70E740481C1C}">
                <a14:useLocalDpi xmlns:a14="http://schemas.microsoft.com/office/drawing/2010/main" val="0"/>
              </a:ext>
            </a:extLst>
          </a:blip>
          <a:srcRect l="1444" t="34033" r="73148" b="31806"/>
          <a:stretch/>
        </p:blipFill>
        <p:spPr bwMode="auto">
          <a:xfrm>
            <a:off x="1259632" y="2073916"/>
            <a:ext cx="6408712"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descr="http://bilder.hifi-forum.de/max/526435/daumen-hoch_1600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4725144"/>
            <a:ext cx="720080" cy="9841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2" descr="http://www.ibc.ac.at/website/fileadmin/images/RTEmagicC_pi-ahmed_2_blau_ibc_01.jpg.jpg"/>
          <p:cNvPicPr>
            <a:picLocks noChangeAspect="1" noChangeArrowheads="1"/>
          </p:cNvPicPr>
          <p:nvPr/>
        </p:nvPicPr>
        <p:blipFill>
          <a:blip r:embed="rId4" cstate="print"/>
          <a:srcRect/>
          <a:stretch>
            <a:fillRect/>
          </a:stretch>
        </p:blipFill>
        <p:spPr bwMode="auto">
          <a:xfrm>
            <a:off x="7332306" y="5157192"/>
            <a:ext cx="1609361" cy="1207021"/>
          </a:xfrm>
          <a:prstGeom prst="rect">
            <a:avLst/>
          </a:prstGeom>
          <a:ln>
            <a:noFill/>
          </a:ln>
          <a:effectLst>
            <a:softEdge rad="112500"/>
          </a:effectLst>
        </p:spPr>
      </p:pic>
      <p:sp>
        <p:nvSpPr>
          <p:cNvPr id="10" name="Ovale Legende 9"/>
          <p:cNvSpPr/>
          <p:nvPr/>
        </p:nvSpPr>
        <p:spPr>
          <a:xfrm>
            <a:off x="6300192" y="1054727"/>
            <a:ext cx="2376264" cy="2160240"/>
          </a:xfrm>
          <a:prstGeom prst="wedgeEllipseCallout">
            <a:avLst>
              <a:gd name="adj1" fmla="val 24934"/>
              <a:gd name="adj2" fmla="val 1413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latin typeface="Arial" pitchFamily="34" charset="0"/>
                <a:cs typeface="Arial" pitchFamily="34" charset="0"/>
              </a:rPr>
              <a:t>Das Ergebnis stimmt mit der Handrechnung überein.</a:t>
            </a:r>
            <a:endParaRPr lang="de-AT" sz="1400" dirty="0">
              <a:latin typeface="Arial" pitchFamily="34" charset="0"/>
              <a:cs typeface="Arial" pitchFamily="34" charset="0"/>
            </a:endParaRPr>
          </a:p>
        </p:txBody>
      </p:sp>
    </p:spTree>
    <p:extLst>
      <p:ext uri="{BB962C8B-B14F-4D97-AF65-F5344CB8AC3E}">
        <p14:creationId xmlns:p14="http://schemas.microsoft.com/office/powerpoint/2010/main" val="394333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latin typeface="Arial" pitchFamily="34" charset="0"/>
                <a:cs typeface="Arial" pitchFamily="34" charset="0"/>
              </a:rPr>
              <a:t>Viel Erfolg beim Lernen</a:t>
            </a:r>
            <a:endParaRPr lang="de-AT" dirty="0">
              <a:latin typeface="Arial" pitchFamily="34" charset="0"/>
              <a:cs typeface="Arial" pitchFamily="34" charset="0"/>
            </a:endParaRPr>
          </a:p>
        </p:txBody>
      </p:sp>
      <p:pic>
        <p:nvPicPr>
          <p:cNvPr id="4" name="Grafik 3" descr="Bildergebnis für Mathematik"/>
          <p:cNvPicPr/>
          <p:nvPr/>
        </p:nvPicPr>
        <p:blipFill>
          <a:blip r:embed="rId2" cstate="print"/>
          <a:srcRect/>
          <a:stretch>
            <a:fillRect/>
          </a:stretch>
        </p:blipFill>
        <p:spPr bwMode="auto">
          <a:xfrm>
            <a:off x="1115616" y="2348880"/>
            <a:ext cx="6624736" cy="324036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Allgemein</a:t>
            </a:r>
            <a:endParaRPr lang="de-AT" dirty="0"/>
          </a:p>
        </p:txBody>
      </p:sp>
      <p:sp>
        <p:nvSpPr>
          <p:cNvPr id="3" name="Inhaltsplatzhalter 2"/>
          <p:cNvSpPr>
            <a:spLocks noGrp="1"/>
          </p:cNvSpPr>
          <p:nvPr>
            <p:ph sz="quarter" idx="1"/>
          </p:nvPr>
        </p:nvSpPr>
        <p:spPr/>
        <p:txBody>
          <a:bodyPr>
            <a:normAutofit/>
          </a:bodyPr>
          <a:lstStyle/>
          <a:p>
            <a:pPr>
              <a:buNone/>
            </a:pPr>
            <a:endParaRPr lang="de-AT" dirty="0" smtClean="0">
              <a:latin typeface="Arial" pitchFamily="34" charset="0"/>
              <a:cs typeface="Arial" pitchFamily="34" charset="0"/>
            </a:endParaRPr>
          </a:p>
          <a:p>
            <a:r>
              <a:rPr lang="de-AT" dirty="0" smtClean="0">
                <a:latin typeface="Arial" pitchFamily="34" charset="0"/>
                <a:cs typeface="Arial" pitchFamily="34" charset="0"/>
              </a:rPr>
              <a:t>Der interne Zinsfuß ist ein Zinssatz und demzufolge ein Prozentwert. Er gibt den Zinssatz an, bei dem der Kapitalwert der Investition gleich null ist. Je höher der interne Zinsfuß ist, desto vorteilhafter ist die Investition.</a:t>
            </a:r>
            <a:endParaRPr lang="de-AT" dirty="0">
              <a:latin typeface="Arial" pitchFamily="34" charset="0"/>
              <a:cs typeface="Arial" pitchFamily="34" charset="0"/>
            </a:endParaRPr>
          </a:p>
        </p:txBody>
      </p:sp>
      <p:pic>
        <p:nvPicPr>
          <p:cNvPr id="5" name="Picture 2" descr="http://www.ibc.ac.at/website/fileadmin/images/RTEmagicC_pi-ahmed_2_blau_ibc_01.jpg.jpg"/>
          <p:cNvPicPr>
            <a:picLocks noChangeAspect="1" noChangeArrowheads="1"/>
          </p:cNvPicPr>
          <p:nvPr/>
        </p:nvPicPr>
        <p:blipFill>
          <a:blip r:embed="rId3" cstate="print"/>
          <a:srcRect/>
          <a:stretch>
            <a:fillRect/>
          </a:stretch>
        </p:blipFill>
        <p:spPr bwMode="auto">
          <a:xfrm>
            <a:off x="7332306" y="5157192"/>
            <a:ext cx="1609361" cy="120702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a:t>
            </a:r>
            <a:endParaRPr lang="de-AT" dirty="0"/>
          </a:p>
        </p:txBody>
      </p:sp>
      <p:sp>
        <p:nvSpPr>
          <p:cNvPr id="3" name="Inhaltsplatzhalter 2"/>
          <p:cNvSpPr>
            <a:spLocks noGrp="1"/>
          </p:cNvSpPr>
          <p:nvPr>
            <p:ph sz="quarter" idx="1"/>
          </p:nvPr>
        </p:nvSpPr>
        <p:spPr/>
        <p:txBody>
          <a:bodyPr>
            <a:normAutofit lnSpcReduction="10000"/>
          </a:bodyPr>
          <a:lstStyle/>
          <a:p>
            <a:endParaRPr lang="de-AT" dirty="0" smtClean="0"/>
          </a:p>
          <a:p>
            <a:r>
              <a:rPr lang="de-AT" dirty="0" smtClean="0">
                <a:latin typeface="Arial" pitchFamily="34" charset="0"/>
                <a:cs typeface="Arial" pitchFamily="34" charset="0"/>
              </a:rPr>
              <a:t>AW: 10.000</a:t>
            </a:r>
          </a:p>
          <a:p>
            <a:r>
              <a:rPr lang="de-AT" dirty="0" smtClean="0">
                <a:latin typeface="Arial" pitchFamily="34" charset="0"/>
                <a:cs typeface="Arial" pitchFamily="34" charset="0"/>
              </a:rPr>
              <a:t>ND: 4 Jahre</a:t>
            </a:r>
          </a:p>
          <a:p>
            <a:pPr>
              <a:tabLst>
                <a:tab pos="3497263" algn="l"/>
              </a:tabLst>
            </a:pPr>
            <a:r>
              <a:rPr lang="de-AT" dirty="0" smtClean="0">
                <a:latin typeface="Arial" pitchFamily="34" charset="0"/>
                <a:cs typeface="Arial" pitchFamily="34" charset="0"/>
              </a:rPr>
              <a:t>Jahresüberschüsse: 	1. Jahr: 8000 </a:t>
            </a:r>
          </a:p>
          <a:p>
            <a:pPr marL="0" indent="0">
              <a:buNone/>
              <a:tabLst>
                <a:tab pos="3497263" algn="l"/>
                <a:tab pos="3586163" algn="l"/>
              </a:tabLst>
            </a:pPr>
            <a:r>
              <a:rPr lang="de-AT" dirty="0" smtClean="0">
                <a:latin typeface="Arial" pitchFamily="34" charset="0"/>
                <a:cs typeface="Arial" pitchFamily="34" charset="0"/>
              </a:rPr>
              <a:t>	2. Jahr: 3000</a:t>
            </a:r>
            <a:endParaRPr lang="de-AT" dirty="0">
              <a:latin typeface="Arial" pitchFamily="34" charset="0"/>
              <a:cs typeface="Arial" pitchFamily="34" charset="0"/>
            </a:endParaRPr>
          </a:p>
          <a:p>
            <a:pPr marL="0" indent="0">
              <a:buNone/>
              <a:tabLst>
                <a:tab pos="3497263" algn="l"/>
                <a:tab pos="3586163" algn="l"/>
              </a:tabLst>
            </a:pPr>
            <a:r>
              <a:rPr lang="de-AT" dirty="0" smtClean="0">
                <a:latin typeface="Arial" pitchFamily="34" charset="0"/>
                <a:cs typeface="Arial" pitchFamily="34" charset="0"/>
              </a:rPr>
              <a:t>	3. Jahr: 2000</a:t>
            </a:r>
          </a:p>
          <a:p>
            <a:pPr marL="0" indent="0">
              <a:buNone/>
              <a:tabLst>
                <a:tab pos="3497263" algn="l"/>
                <a:tab pos="3586163" algn="l"/>
              </a:tabLst>
            </a:pPr>
            <a:r>
              <a:rPr lang="de-AT" dirty="0">
                <a:latin typeface="Arial" pitchFamily="34" charset="0"/>
                <a:cs typeface="Arial" pitchFamily="34" charset="0"/>
              </a:rPr>
              <a:t>	</a:t>
            </a:r>
            <a:r>
              <a:rPr lang="de-AT" dirty="0" smtClean="0">
                <a:latin typeface="Arial" pitchFamily="34" charset="0"/>
                <a:cs typeface="Arial" pitchFamily="34" charset="0"/>
              </a:rPr>
              <a:t>4. Jahr: 2000</a:t>
            </a:r>
          </a:p>
          <a:p>
            <a:pPr>
              <a:buNone/>
            </a:pPr>
            <a:endParaRPr lang="de-AT" dirty="0" smtClean="0">
              <a:latin typeface="Arial" pitchFamily="34" charset="0"/>
              <a:cs typeface="Arial" pitchFamily="34" charset="0"/>
            </a:endParaRPr>
          </a:p>
          <a:p>
            <a:pPr>
              <a:buNone/>
            </a:pPr>
            <a:endParaRPr lang="de-AT" dirty="0" smtClean="0">
              <a:latin typeface="Arial" pitchFamily="34" charset="0"/>
              <a:cs typeface="Arial" pitchFamily="34" charset="0"/>
            </a:endParaRPr>
          </a:p>
          <a:p>
            <a:r>
              <a:rPr lang="de-AT" dirty="0" smtClean="0">
                <a:latin typeface="Arial" pitchFamily="34" charset="0"/>
                <a:cs typeface="Arial" pitchFamily="34" charset="0"/>
              </a:rPr>
              <a:t>Gesucht wird der interne Zinssatz</a:t>
            </a:r>
            <a:endParaRPr lang="de-AT" dirty="0">
              <a:latin typeface="Arial" pitchFamily="34" charset="0"/>
              <a:cs typeface="Arial" pitchFamily="34" charset="0"/>
            </a:endParaRPr>
          </a:p>
        </p:txBody>
      </p:sp>
      <p:pic>
        <p:nvPicPr>
          <p:cNvPr id="6" name="Picture 2" descr="http://www.ibc.ac.at/website/fileadmin/images/RTEmagicC_pi-ahmed_2_blau_ibc_01.jpg.jpg"/>
          <p:cNvPicPr>
            <a:picLocks noChangeAspect="1" noChangeArrowheads="1"/>
          </p:cNvPicPr>
          <p:nvPr/>
        </p:nvPicPr>
        <p:blipFill>
          <a:blip r:embed="rId2" cstate="print"/>
          <a:srcRect/>
          <a:stretch>
            <a:fillRect/>
          </a:stretch>
        </p:blipFill>
        <p:spPr bwMode="auto">
          <a:xfrm>
            <a:off x="7332306" y="5157192"/>
            <a:ext cx="1609361" cy="120702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extLst>
              <p:ext uri="{D42A27DB-BD31-4B8C-83A1-F6EECF244321}">
                <p14:modId xmlns:p14="http://schemas.microsoft.com/office/powerpoint/2010/main" val="3052713403"/>
              </p:ext>
            </p:extLst>
          </p:nvPr>
        </p:nvGraphicFramePr>
        <p:xfrm>
          <a:off x="1403648" y="1484784"/>
          <a:ext cx="5832648" cy="4608510"/>
        </p:xfrm>
        <a:graphic>
          <a:graphicData uri="http://schemas.openxmlformats.org/drawingml/2006/table">
            <a:tbl>
              <a:tblPr firstRow="1" bandRow="1">
                <a:tableStyleId>{5C22544A-7EE6-4342-B048-85BDC9FD1C3A}</a:tableStyleId>
              </a:tblPr>
              <a:tblGrid>
                <a:gridCol w="2916324"/>
                <a:gridCol w="2916324"/>
              </a:tblGrid>
              <a:tr h="768085">
                <a:tc>
                  <a:txBody>
                    <a:bodyPr/>
                    <a:lstStyle/>
                    <a:p>
                      <a:pPr algn="ctr"/>
                      <a:r>
                        <a:rPr lang="de-AT" sz="2000" dirty="0" smtClean="0">
                          <a:latin typeface="Arial" pitchFamily="34" charset="0"/>
                          <a:cs typeface="Arial" pitchFamily="34" charset="0"/>
                        </a:rPr>
                        <a:t>Jahre</a:t>
                      </a:r>
                    </a:p>
                  </a:txBody>
                  <a:tcPr anchor="ctr"/>
                </a:tc>
                <a:tc>
                  <a:txBody>
                    <a:bodyPr/>
                    <a:lstStyle/>
                    <a:p>
                      <a:pPr algn="ctr"/>
                      <a:r>
                        <a:rPr lang="de-AT" sz="2000" dirty="0" smtClean="0">
                          <a:latin typeface="Arial" pitchFamily="34" charset="0"/>
                          <a:cs typeface="Arial" pitchFamily="34" charset="0"/>
                        </a:rPr>
                        <a:t>Einnahmeüberschuss</a:t>
                      </a:r>
                      <a:endParaRPr lang="de-AT" sz="2000" dirty="0">
                        <a:latin typeface="Arial" pitchFamily="34" charset="0"/>
                        <a:cs typeface="Arial" pitchFamily="34" charset="0"/>
                      </a:endParaRPr>
                    </a:p>
                  </a:txBody>
                  <a:tcPr anchor="ctr"/>
                </a:tc>
              </a:tr>
              <a:tr h="768085">
                <a:tc>
                  <a:txBody>
                    <a:bodyPr/>
                    <a:lstStyle/>
                    <a:p>
                      <a:pPr algn="ctr"/>
                      <a:r>
                        <a:rPr lang="de-AT" sz="2000" dirty="0" smtClean="0">
                          <a:latin typeface="Arial" pitchFamily="34" charset="0"/>
                          <a:cs typeface="Arial" pitchFamily="34" charset="0"/>
                        </a:rPr>
                        <a:t>0</a:t>
                      </a:r>
                      <a:endParaRPr lang="de-AT" sz="2000" dirty="0">
                        <a:latin typeface="Arial" pitchFamily="34" charset="0"/>
                        <a:cs typeface="Arial" pitchFamily="34" charset="0"/>
                      </a:endParaRPr>
                    </a:p>
                  </a:txBody>
                  <a:tcPr anchor="ctr"/>
                </a:tc>
                <a:tc>
                  <a:txBody>
                    <a:bodyPr/>
                    <a:lstStyle/>
                    <a:p>
                      <a:pPr algn="ctr"/>
                      <a:r>
                        <a:rPr lang="de-AT" sz="2000" dirty="0" smtClean="0">
                          <a:latin typeface="Arial" pitchFamily="34" charset="0"/>
                          <a:cs typeface="Arial" pitchFamily="34" charset="0"/>
                        </a:rPr>
                        <a:t>-10.000</a:t>
                      </a:r>
                      <a:endParaRPr lang="de-AT" sz="2000" dirty="0">
                        <a:latin typeface="Arial" pitchFamily="34" charset="0"/>
                        <a:cs typeface="Arial" pitchFamily="34" charset="0"/>
                      </a:endParaRPr>
                    </a:p>
                  </a:txBody>
                  <a:tcPr anchor="ctr"/>
                </a:tc>
              </a:tr>
              <a:tr h="768085">
                <a:tc>
                  <a:txBody>
                    <a:bodyPr/>
                    <a:lstStyle/>
                    <a:p>
                      <a:pPr algn="ctr"/>
                      <a:r>
                        <a:rPr lang="de-AT" sz="2000" dirty="0" smtClean="0">
                          <a:latin typeface="Arial" pitchFamily="34" charset="0"/>
                          <a:cs typeface="Arial" pitchFamily="34" charset="0"/>
                        </a:rPr>
                        <a:t>1</a:t>
                      </a:r>
                      <a:endParaRPr lang="de-AT" sz="2000" dirty="0">
                        <a:latin typeface="Arial" pitchFamily="34" charset="0"/>
                        <a:cs typeface="Arial" pitchFamily="34" charset="0"/>
                      </a:endParaRPr>
                    </a:p>
                  </a:txBody>
                  <a:tcPr anchor="ctr"/>
                </a:tc>
                <a:tc>
                  <a:txBody>
                    <a:bodyPr/>
                    <a:lstStyle/>
                    <a:p>
                      <a:pPr algn="ctr"/>
                      <a:r>
                        <a:rPr lang="de-AT" sz="2000" dirty="0" smtClean="0">
                          <a:latin typeface="Arial" pitchFamily="34" charset="0"/>
                          <a:cs typeface="Arial" pitchFamily="34" charset="0"/>
                        </a:rPr>
                        <a:t>8000</a:t>
                      </a:r>
                      <a:endParaRPr lang="de-AT" sz="2000" dirty="0">
                        <a:latin typeface="Arial" pitchFamily="34" charset="0"/>
                        <a:cs typeface="Arial" pitchFamily="34" charset="0"/>
                      </a:endParaRPr>
                    </a:p>
                  </a:txBody>
                  <a:tcPr anchor="ctr"/>
                </a:tc>
              </a:tr>
              <a:tr h="768085">
                <a:tc>
                  <a:txBody>
                    <a:bodyPr/>
                    <a:lstStyle/>
                    <a:p>
                      <a:pPr algn="ctr"/>
                      <a:r>
                        <a:rPr lang="de-AT" sz="2000" dirty="0" smtClean="0">
                          <a:latin typeface="Arial" pitchFamily="34" charset="0"/>
                          <a:cs typeface="Arial" pitchFamily="34" charset="0"/>
                        </a:rPr>
                        <a:t>2</a:t>
                      </a:r>
                      <a:endParaRPr lang="de-AT" sz="2000" dirty="0">
                        <a:latin typeface="Arial" pitchFamily="34" charset="0"/>
                        <a:cs typeface="Arial" pitchFamily="34" charset="0"/>
                      </a:endParaRPr>
                    </a:p>
                  </a:txBody>
                  <a:tcPr anchor="ctr"/>
                </a:tc>
                <a:tc>
                  <a:txBody>
                    <a:bodyPr/>
                    <a:lstStyle/>
                    <a:p>
                      <a:pPr algn="ctr"/>
                      <a:r>
                        <a:rPr lang="de-AT" sz="2000" dirty="0" smtClean="0">
                          <a:latin typeface="Arial" pitchFamily="34" charset="0"/>
                          <a:cs typeface="Arial" pitchFamily="34" charset="0"/>
                        </a:rPr>
                        <a:t>3000</a:t>
                      </a:r>
                      <a:endParaRPr lang="de-AT" sz="2000" dirty="0">
                        <a:latin typeface="Arial" pitchFamily="34" charset="0"/>
                        <a:cs typeface="Arial" pitchFamily="34" charset="0"/>
                      </a:endParaRPr>
                    </a:p>
                  </a:txBody>
                  <a:tcPr anchor="ctr"/>
                </a:tc>
              </a:tr>
              <a:tr h="768085">
                <a:tc>
                  <a:txBody>
                    <a:bodyPr/>
                    <a:lstStyle/>
                    <a:p>
                      <a:pPr algn="ctr"/>
                      <a:r>
                        <a:rPr lang="de-AT" sz="2000" dirty="0" smtClean="0">
                          <a:latin typeface="Arial" pitchFamily="34" charset="0"/>
                          <a:cs typeface="Arial" pitchFamily="34" charset="0"/>
                        </a:rPr>
                        <a:t>3</a:t>
                      </a:r>
                      <a:endParaRPr lang="de-AT" sz="2000" dirty="0">
                        <a:latin typeface="Arial" pitchFamily="34" charset="0"/>
                        <a:cs typeface="Arial" pitchFamily="34" charset="0"/>
                      </a:endParaRPr>
                    </a:p>
                  </a:txBody>
                  <a:tcPr anchor="ctr"/>
                </a:tc>
                <a:tc>
                  <a:txBody>
                    <a:bodyPr/>
                    <a:lstStyle/>
                    <a:p>
                      <a:pPr algn="ctr"/>
                      <a:r>
                        <a:rPr lang="de-AT" sz="2000" dirty="0" smtClean="0">
                          <a:latin typeface="Arial" pitchFamily="34" charset="0"/>
                          <a:cs typeface="Arial" pitchFamily="34" charset="0"/>
                        </a:rPr>
                        <a:t>2000</a:t>
                      </a:r>
                      <a:endParaRPr lang="de-AT" sz="2000" dirty="0">
                        <a:latin typeface="Arial" pitchFamily="34" charset="0"/>
                        <a:cs typeface="Arial" pitchFamily="34" charset="0"/>
                      </a:endParaRPr>
                    </a:p>
                  </a:txBody>
                  <a:tcPr anchor="ctr"/>
                </a:tc>
              </a:tr>
              <a:tr h="768085">
                <a:tc>
                  <a:txBody>
                    <a:bodyPr/>
                    <a:lstStyle/>
                    <a:p>
                      <a:pPr algn="ctr"/>
                      <a:r>
                        <a:rPr lang="de-AT" sz="2000" dirty="0" smtClean="0">
                          <a:latin typeface="Arial" pitchFamily="34" charset="0"/>
                          <a:cs typeface="Arial" pitchFamily="34" charset="0"/>
                        </a:rPr>
                        <a:t>4</a:t>
                      </a:r>
                      <a:endParaRPr lang="de-AT" sz="2000" dirty="0">
                        <a:latin typeface="Arial" pitchFamily="34" charset="0"/>
                        <a:cs typeface="Arial" pitchFamily="34" charset="0"/>
                      </a:endParaRPr>
                    </a:p>
                  </a:txBody>
                  <a:tcPr anchor="ctr"/>
                </a:tc>
                <a:tc>
                  <a:txBody>
                    <a:bodyPr/>
                    <a:lstStyle/>
                    <a:p>
                      <a:pPr algn="ctr"/>
                      <a:r>
                        <a:rPr lang="de-AT" sz="2000" dirty="0" smtClean="0">
                          <a:latin typeface="Arial" pitchFamily="34" charset="0"/>
                          <a:cs typeface="Arial" pitchFamily="34" charset="0"/>
                        </a:rPr>
                        <a:t>2000</a:t>
                      </a:r>
                      <a:endParaRPr lang="de-AT" sz="2000" dirty="0">
                        <a:latin typeface="Arial" pitchFamily="34" charset="0"/>
                        <a:cs typeface="Arial" pitchFamily="34" charset="0"/>
                      </a:endParaRPr>
                    </a:p>
                  </a:txBody>
                  <a:tcPr anchor="ctr"/>
                </a:tc>
              </a:tr>
            </a:tbl>
          </a:graphicData>
        </a:graphic>
      </p:graphicFrame>
      <p:sp>
        <p:nvSpPr>
          <p:cNvPr id="3" name="Textfeld 2"/>
          <p:cNvSpPr txBox="1"/>
          <p:nvPr/>
        </p:nvSpPr>
        <p:spPr>
          <a:xfrm>
            <a:off x="1115616" y="764704"/>
            <a:ext cx="6480720" cy="646331"/>
          </a:xfrm>
          <a:prstGeom prst="rect">
            <a:avLst/>
          </a:prstGeom>
          <a:noFill/>
        </p:spPr>
        <p:txBody>
          <a:bodyPr wrap="square" rtlCol="0">
            <a:spAutoFit/>
          </a:bodyPr>
          <a:lstStyle/>
          <a:p>
            <a:pPr algn="ctr"/>
            <a:r>
              <a:rPr lang="de-AT" sz="3600" dirty="0" smtClean="0">
                <a:latin typeface="Arial" pitchFamily="34" charset="0"/>
                <a:cs typeface="Arial" pitchFamily="34" charset="0"/>
              </a:rPr>
              <a:t>Wertetabelle</a:t>
            </a:r>
            <a:endParaRPr lang="de-AT" sz="3600" dirty="0">
              <a:latin typeface="Arial" pitchFamily="34" charset="0"/>
              <a:cs typeface="Arial" pitchFamily="34" charset="0"/>
            </a:endParaRPr>
          </a:p>
        </p:txBody>
      </p:sp>
      <p:pic>
        <p:nvPicPr>
          <p:cNvPr id="5" name="Picture 2" descr="http://www.ibc.ac.at/website/fileadmin/images/RTEmagicC_pi-ahmed_2_blau_ibc_01.jpg.jpg"/>
          <p:cNvPicPr>
            <a:picLocks noChangeAspect="1" noChangeArrowheads="1"/>
          </p:cNvPicPr>
          <p:nvPr/>
        </p:nvPicPr>
        <p:blipFill>
          <a:blip r:embed="rId2" cstate="print"/>
          <a:srcRect/>
          <a:stretch>
            <a:fillRect/>
          </a:stretch>
        </p:blipFill>
        <p:spPr bwMode="auto">
          <a:xfrm>
            <a:off x="7332306" y="5157192"/>
            <a:ext cx="1609361" cy="1207021"/>
          </a:xfrm>
          <a:prstGeom prst="rect">
            <a:avLst/>
          </a:prstGeom>
          <a:ln>
            <a:noFill/>
          </a:ln>
          <a:effectLst>
            <a:softEdge rad="112500"/>
          </a:effectLst>
        </p:spPr>
      </p:pic>
      <p:sp>
        <p:nvSpPr>
          <p:cNvPr id="6" name="Ovale Legende 5"/>
          <p:cNvSpPr/>
          <p:nvPr/>
        </p:nvSpPr>
        <p:spPr>
          <a:xfrm>
            <a:off x="6551712" y="2060848"/>
            <a:ext cx="2592288" cy="2520280"/>
          </a:xfrm>
          <a:prstGeom prst="wedgeEllipseCallout">
            <a:avLst>
              <a:gd name="adj1" fmla="val 8703"/>
              <a:gd name="adj2" fmla="val 795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smtClean="0">
                <a:latin typeface="Arial" pitchFamily="34" charset="0"/>
                <a:cs typeface="Arial" pitchFamily="34" charset="0"/>
              </a:rPr>
              <a:t>Es wird eine übersichtliche Tabelle erstellt.</a:t>
            </a:r>
          </a:p>
          <a:p>
            <a:pPr algn="ctr"/>
            <a:endParaRPr lang="de-A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AT" dirty="0" smtClean="0"/>
          </a:p>
          <a:p>
            <a:endParaRPr lang="de-AT" dirty="0" smtClean="0"/>
          </a:p>
          <a:p>
            <a:r>
              <a:rPr lang="de-AT" sz="2400" dirty="0" err="1" smtClean="0">
                <a:latin typeface="Arial" pitchFamily="34" charset="0"/>
                <a:cs typeface="Arial" pitchFamily="34" charset="0"/>
              </a:rPr>
              <a:t>Händische</a:t>
            </a:r>
            <a:r>
              <a:rPr lang="de-AT" sz="2400" dirty="0" smtClean="0">
                <a:latin typeface="Arial" pitchFamily="34" charset="0"/>
                <a:cs typeface="Arial" pitchFamily="34" charset="0"/>
              </a:rPr>
              <a:t> Berechnung des Internen Zinssatzes</a:t>
            </a:r>
            <a:endParaRPr lang="de-AT"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latin typeface="Arial" pitchFamily="34" charset="0"/>
                <a:cs typeface="Arial" pitchFamily="34" charset="0"/>
              </a:rPr>
              <a:t>Schritt 1 – Kapitalwert Null setzen</a:t>
            </a:r>
            <a:endParaRPr lang="de-AT" dirty="0">
              <a:latin typeface="Arial" pitchFamily="34" charset="0"/>
              <a:cs typeface="Arial" pitchFamily="34" charset="0"/>
            </a:endParaRPr>
          </a:p>
        </p:txBody>
      </p:sp>
      <p:sp>
        <p:nvSpPr>
          <p:cNvPr id="3" name="Inhaltsplatzhalter 2"/>
          <p:cNvSpPr>
            <a:spLocks noGrp="1"/>
          </p:cNvSpPr>
          <p:nvPr>
            <p:ph sz="quarter" idx="1"/>
          </p:nvPr>
        </p:nvSpPr>
        <p:spPr/>
        <p:txBody>
          <a:bodyPr/>
          <a:lstStyle/>
          <a:p>
            <a:pPr>
              <a:buNone/>
              <a:tabLst>
                <a:tab pos="2686050" algn="l"/>
              </a:tabLst>
            </a:pPr>
            <a:endParaRPr lang="de-AT" dirty="0" smtClean="0">
              <a:latin typeface="Arial" pitchFamily="34" charset="0"/>
              <a:cs typeface="Arial" pitchFamily="34" charset="0"/>
            </a:endParaRPr>
          </a:p>
          <a:p>
            <a:pPr>
              <a:buNone/>
              <a:tabLst>
                <a:tab pos="2686050" algn="l"/>
              </a:tabLst>
            </a:pPr>
            <a:endParaRPr lang="de-AT" dirty="0" smtClean="0">
              <a:latin typeface="Arial" pitchFamily="34" charset="0"/>
              <a:cs typeface="Arial" pitchFamily="34" charset="0"/>
            </a:endParaRPr>
          </a:p>
          <a:p>
            <a:pPr>
              <a:tabLst>
                <a:tab pos="2867025" algn="l"/>
              </a:tabLst>
            </a:pPr>
            <a:r>
              <a:rPr lang="de-AT" dirty="0" smtClean="0">
                <a:latin typeface="Arial" pitchFamily="34" charset="0"/>
                <a:cs typeface="Arial" pitchFamily="34" charset="0"/>
              </a:rPr>
              <a:t>KW= -100.000 + 8000/(1+i) + 3000/(1+i)</a:t>
            </a:r>
            <a:r>
              <a:rPr lang="de-AT" baseline="40000" dirty="0" smtClean="0">
                <a:latin typeface="Arial" pitchFamily="34" charset="0"/>
                <a:cs typeface="Arial" pitchFamily="34" charset="0"/>
              </a:rPr>
              <a:t>2</a:t>
            </a:r>
            <a:r>
              <a:rPr lang="de-AT" dirty="0" smtClean="0">
                <a:latin typeface="Arial" pitchFamily="34" charset="0"/>
                <a:cs typeface="Arial" pitchFamily="34" charset="0"/>
              </a:rPr>
              <a:t> + 	2000/(1+i)</a:t>
            </a:r>
            <a:r>
              <a:rPr lang="de-AT" baseline="40000" dirty="0" smtClean="0">
                <a:latin typeface="Arial" pitchFamily="34" charset="0"/>
                <a:cs typeface="Arial" pitchFamily="34" charset="0"/>
              </a:rPr>
              <a:t>3</a:t>
            </a:r>
            <a:r>
              <a:rPr lang="de-AT" dirty="0" smtClean="0">
                <a:latin typeface="Arial" pitchFamily="34" charset="0"/>
                <a:cs typeface="Arial" pitchFamily="34" charset="0"/>
              </a:rPr>
              <a:t> + 2000/(1+i)</a:t>
            </a:r>
            <a:r>
              <a:rPr lang="de-AT" baseline="40000" dirty="0" smtClean="0">
                <a:latin typeface="Arial" pitchFamily="34" charset="0"/>
                <a:cs typeface="Arial" pitchFamily="34" charset="0"/>
              </a:rPr>
              <a:t>4</a:t>
            </a:r>
            <a:r>
              <a:rPr lang="de-AT" dirty="0" smtClean="0">
                <a:latin typeface="Arial" pitchFamily="34" charset="0"/>
                <a:cs typeface="Arial" pitchFamily="34" charset="0"/>
              </a:rPr>
              <a:t> = 0</a:t>
            </a:r>
            <a:endParaRPr lang="de-AT" dirty="0">
              <a:latin typeface="Arial" pitchFamily="34" charset="0"/>
              <a:cs typeface="Arial" pitchFamily="34" charset="0"/>
            </a:endParaRPr>
          </a:p>
        </p:txBody>
      </p:sp>
      <p:pic>
        <p:nvPicPr>
          <p:cNvPr id="7" name="Picture 2" descr="http://www.ibc.ac.at/website/fileadmin/images/RTEmagicC_pi-ahmed_2_blau_ibc_01.jpg.jpg"/>
          <p:cNvPicPr>
            <a:picLocks noChangeAspect="1" noChangeArrowheads="1"/>
          </p:cNvPicPr>
          <p:nvPr/>
        </p:nvPicPr>
        <p:blipFill>
          <a:blip r:embed="rId2" cstate="print"/>
          <a:srcRect/>
          <a:stretch>
            <a:fillRect/>
          </a:stretch>
        </p:blipFill>
        <p:spPr bwMode="auto">
          <a:xfrm>
            <a:off x="7332306" y="5157192"/>
            <a:ext cx="1609361" cy="1207021"/>
          </a:xfrm>
          <a:prstGeom prst="rect">
            <a:avLst/>
          </a:prstGeom>
          <a:ln>
            <a:noFill/>
          </a:ln>
          <a:effectLst>
            <a:softEdge rad="112500"/>
          </a:effectLst>
        </p:spPr>
      </p:pic>
      <p:sp>
        <p:nvSpPr>
          <p:cNvPr id="5" name="Ovale Legende 4"/>
          <p:cNvSpPr/>
          <p:nvPr/>
        </p:nvSpPr>
        <p:spPr>
          <a:xfrm>
            <a:off x="4644008" y="3789040"/>
            <a:ext cx="2520280" cy="1872208"/>
          </a:xfrm>
          <a:prstGeom prst="wedgeEllipseCallout">
            <a:avLst>
              <a:gd name="adj1" fmla="val 59074"/>
              <a:gd name="adj2" fmla="val 320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smtClean="0">
                <a:latin typeface="Arial" pitchFamily="34" charset="0"/>
                <a:cs typeface="Arial" pitchFamily="34" charset="0"/>
              </a:rPr>
              <a:t>Man setzt den Kapitalwert 0</a:t>
            </a:r>
          </a:p>
          <a:p>
            <a:pPr algn="ctr"/>
            <a:endParaRPr lang="de-A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latin typeface="Arial" pitchFamily="34" charset="0"/>
                <a:cs typeface="Arial" pitchFamily="34" charset="0"/>
              </a:rPr>
              <a:t>Schritt 2 - Schätzwerte aussuchen</a:t>
            </a:r>
            <a:endParaRPr lang="de-AT" dirty="0">
              <a:latin typeface="Arial" pitchFamily="34" charset="0"/>
              <a:cs typeface="Arial" pitchFamily="34" charset="0"/>
            </a:endParaRPr>
          </a:p>
        </p:txBody>
      </p:sp>
      <p:sp>
        <p:nvSpPr>
          <p:cNvPr id="3" name="Inhaltsplatzhalter 2"/>
          <p:cNvSpPr>
            <a:spLocks noGrp="1"/>
          </p:cNvSpPr>
          <p:nvPr>
            <p:ph sz="quarter" idx="1"/>
          </p:nvPr>
        </p:nvSpPr>
        <p:spPr/>
        <p:txBody>
          <a:bodyPr/>
          <a:lstStyle/>
          <a:p>
            <a:endParaRPr lang="de-AT" dirty="0" smtClean="0">
              <a:latin typeface="Arial" pitchFamily="34" charset="0"/>
              <a:cs typeface="Arial" pitchFamily="34" charset="0"/>
            </a:endParaRPr>
          </a:p>
          <a:p>
            <a:endParaRPr lang="de-AT" dirty="0" smtClean="0">
              <a:latin typeface="Arial" pitchFamily="34" charset="0"/>
              <a:cs typeface="Arial" pitchFamily="34" charset="0"/>
            </a:endParaRPr>
          </a:p>
          <a:p>
            <a:r>
              <a:rPr lang="de-AT" dirty="0" smtClean="0">
                <a:latin typeface="Arial" pitchFamily="34" charset="0"/>
                <a:cs typeface="Arial" pitchFamily="34" charset="0"/>
              </a:rPr>
              <a:t>i</a:t>
            </a:r>
            <a:r>
              <a:rPr lang="de-AT" baseline="-25000" dirty="0" smtClean="0">
                <a:latin typeface="Arial" pitchFamily="34" charset="0"/>
                <a:cs typeface="Arial" pitchFamily="34" charset="0"/>
              </a:rPr>
              <a:t>1=</a:t>
            </a:r>
            <a:r>
              <a:rPr lang="de-AT" dirty="0" smtClean="0">
                <a:latin typeface="Arial" pitchFamily="34" charset="0"/>
                <a:cs typeface="Arial" pitchFamily="34" charset="0"/>
              </a:rPr>
              <a:t> 26%</a:t>
            </a:r>
          </a:p>
          <a:p>
            <a:endParaRPr lang="de-AT" baseline="-25000" dirty="0" smtClean="0">
              <a:latin typeface="Arial" pitchFamily="34" charset="0"/>
              <a:cs typeface="Arial" pitchFamily="34" charset="0"/>
            </a:endParaRPr>
          </a:p>
          <a:p>
            <a:r>
              <a:rPr lang="de-AT" dirty="0" smtClean="0">
                <a:latin typeface="Arial" pitchFamily="34" charset="0"/>
                <a:cs typeface="Arial" pitchFamily="34" charset="0"/>
              </a:rPr>
              <a:t>i</a:t>
            </a:r>
            <a:r>
              <a:rPr lang="de-AT" baseline="-25000" dirty="0" smtClean="0">
                <a:latin typeface="Arial" pitchFamily="34" charset="0"/>
                <a:cs typeface="Arial" pitchFamily="34" charset="0"/>
              </a:rPr>
              <a:t>2=</a:t>
            </a:r>
            <a:r>
              <a:rPr lang="de-AT" dirty="0" smtClean="0">
                <a:latin typeface="Arial" pitchFamily="34" charset="0"/>
                <a:cs typeface="Arial" pitchFamily="34" charset="0"/>
              </a:rPr>
              <a:t> 27%</a:t>
            </a:r>
          </a:p>
        </p:txBody>
      </p:sp>
      <p:pic>
        <p:nvPicPr>
          <p:cNvPr id="5" name="Picture 2" descr="http://www.ibc.ac.at/website/fileadmin/images/RTEmagicC_pi-ahmed_2_blau_ibc_01.jpg.jpg"/>
          <p:cNvPicPr>
            <a:picLocks noChangeAspect="1" noChangeArrowheads="1"/>
          </p:cNvPicPr>
          <p:nvPr/>
        </p:nvPicPr>
        <p:blipFill>
          <a:blip r:embed="rId2" cstate="print"/>
          <a:srcRect/>
          <a:stretch>
            <a:fillRect/>
          </a:stretch>
        </p:blipFill>
        <p:spPr bwMode="auto">
          <a:xfrm>
            <a:off x="7332306" y="5157192"/>
            <a:ext cx="1609361" cy="1207021"/>
          </a:xfrm>
          <a:prstGeom prst="rect">
            <a:avLst/>
          </a:prstGeom>
          <a:ln>
            <a:noFill/>
          </a:ln>
          <a:effectLst>
            <a:softEdge rad="112500"/>
          </a:effectLst>
        </p:spPr>
      </p:pic>
      <p:sp>
        <p:nvSpPr>
          <p:cNvPr id="7" name="Ovale Legende 6"/>
          <p:cNvSpPr/>
          <p:nvPr/>
        </p:nvSpPr>
        <p:spPr>
          <a:xfrm>
            <a:off x="4355976" y="2204864"/>
            <a:ext cx="3384376" cy="2520280"/>
          </a:xfrm>
          <a:prstGeom prst="wedgeEllipseCallout">
            <a:avLst>
              <a:gd name="adj1" fmla="val 45689"/>
              <a:gd name="adj2" fmla="val 756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smtClean="0">
                <a:latin typeface="Arial" pitchFamily="34" charset="0"/>
                <a:cs typeface="Arial" pitchFamily="34" charset="0"/>
              </a:rPr>
              <a:t>Es werden zwei Schätzwerte für den internen Zinsfuß bestimmt </a:t>
            </a:r>
          </a:p>
          <a:p>
            <a:pPr algn="ctr"/>
            <a:endParaRPr lang="de-A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latin typeface="Arial" pitchFamily="34" charset="0"/>
                <a:cs typeface="Arial" pitchFamily="34" charset="0"/>
              </a:rPr>
              <a:t>Schritt 3 - ausrechnen der Kapitalwerte</a:t>
            </a:r>
            <a:endParaRPr lang="de-AT" dirty="0">
              <a:latin typeface="Arial" pitchFamily="34" charset="0"/>
              <a:cs typeface="Arial" pitchFamily="34" charset="0"/>
            </a:endParaRPr>
          </a:p>
        </p:txBody>
      </p:sp>
      <p:sp>
        <p:nvSpPr>
          <p:cNvPr id="3" name="Inhaltsplatzhalter 2"/>
          <p:cNvSpPr>
            <a:spLocks noGrp="1"/>
          </p:cNvSpPr>
          <p:nvPr>
            <p:ph sz="quarter" idx="1"/>
          </p:nvPr>
        </p:nvSpPr>
        <p:spPr/>
        <p:txBody>
          <a:bodyPr>
            <a:normAutofit/>
          </a:bodyPr>
          <a:lstStyle/>
          <a:p>
            <a:endParaRPr lang="de-AT" dirty="0" smtClean="0"/>
          </a:p>
          <a:p>
            <a:pPr>
              <a:tabLst>
                <a:tab pos="3054350" algn="l"/>
              </a:tabLst>
            </a:pPr>
            <a:r>
              <a:rPr lang="de-AT" dirty="0" smtClean="0">
                <a:latin typeface="Arial" pitchFamily="34" charset="0"/>
                <a:cs typeface="Arial" pitchFamily="34" charset="0"/>
              </a:rPr>
              <a:t>KW1= -100.000 + 8000/1,26 + 3000/1,26</a:t>
            </a:r>
            <a:r>
              <a:rPr lang="de-AT" baseline="40000" dirty="0" smtClean="0">
                <a:latin typeface="Arial" pitchFamily="34" charset="0"/>
                <a:cs typeface="Arial" pitchFamily="34" charset="0"/>
              </a:rPr>
              <a:t>2</a:t>
            </a:r>
            <a:r>
              <a:rPr lang="de-AT" dirty="0" smtClean="0">
                <a:latin typeface="Arial" pitchFamily="34" charset="0"/>
                <a:cs typeface="Arial" pitchFamily="34" charset="0"/>
              </a:rPr>
              <a:t> + 			2000/1,26</a:t>
            </a:r>
            <a:r>
              <a:rPr lang="de-AT" baseline="40000" dirty="0" smtClean="0">
                <a:latin typeface="Arial" pitchFamily="34" charset="0"/>
                <a:cs typeface="Arial" pitchFamily="34" charset="0"/>
              </a:rPr>
              <a:t>3</a:t>
            </a:r>
            <a:r>
              <a:rPr lang="de-AT" dirty="0" smtClean="0">
                <a:latin typeface="Arial" pitchFamily="34" charset="0"/>
                <a:cs typeface="Arial" pitchFamily="34" charset="0"/>
              </a:rPr>
              <a:t> + 2000/1,26</a:t>
            </a:r>
            <a:r>
              <a:rPr lang="de-AT" baseline="40000" dirty="0" smtClean="0">
                <a:latin typeface="Arial" pitchFamily="34" charset="0"/>
                <a:cs typeface="Arial" pitchFamily="34" charset="0"/>
              </a:rPr>
              <a:t>4</a:t>
            </a:r>
            <a:r>
              <a:rPr lang="de-AT" dirty="0" smtClean="0">
                <a:latin typeface="Arial" pitchFamily="34" charset="0"/>
                <a:cs typeface="Arial" pitchFamily="34" charset="0"/>
              </a:rPr>
              <a:t> = 32,16</a:t>
            </a:r>
          </a:p>
          <a:p>
            <a:pPr>
              <a:buNone/>
              <a:tabLst>
                <a:tab pos="2686050" algn="l"/>
              </a:tabLst>
            </a:pPr>
            <a:r>
              <a:rPr lang="de-AT" dirty="0" smtClean="0"/>
              <a:t>		</a:t>
            </a:r>
          </a:p>
          <a:p>
            <a:pPr>
              <a:tabLst>
                <a:tab pos="2867025" algn="l"/>
              </a:tabLst>
            </a:pPr>
            <a:endParaRPr lang="de-AT" dirty="0" smtClean="0"/>
          </a:p>
          <a:p>
            <a:pPr>
              <a:tabLst>
                <a:tab pos="2776538" algn="l"/>
              </a:tabLst>
            </a:pPr>
            <a:r>
              <a:rPr lang="de-AT" dirty="0" smtClean="0">
                <a:latin typeface="Arial" pitchFamily="34" charset="0"/>
                <a:cs typeface="Arial" pitchFamily="34" charset="0"/>
              </a:rPr>
              <a:t>KW2= - 100.000 + 8000/1,27 + 3000/1,27</a:t>
            </a:r>
            <a:r>
              <a:rPr lang="de-AT" baseline="40000" dirty="0" smtClean="0">
                <a:latin typeface="Arial" pitchFamily="34" charset="0"/>
                <a:cs typeface="Arial" pitchFamily="34" charset="0"/>
              </a:rPr>
              <a:t>2</a:t>
            </a:r>
            <a:r>
              <a:rPr lang="de-AT" dirty="0" smtClean="0">
                <a:latin typeface="Arial" pitchFamily="34" charset="0"/>
                <a:cs typeface="Arial" pitchFamily="34" charset="0"/>
              </a:rPr>
              <a:t> + </a:t>
            </a:r>
          </a:p>
          <a:p>
            <a:pPr>
              <a:buNone/>
              <a:tabLst>
                <a:tab pos="3143250" algn="l"/>
              </a:tabLst>
            </a:pPr>
            <a:r>
              <a:rPr lang="de-AT" dirty="0" smtClean="0">
                <a:latin typeface="Arial" pitchFamily="34" charset="0"/>
                <a:cs typeface="Arial" pitchFamily="34" charset="0"/>
              </a:rPr>
              <a:t>		2000/1,27</a:t>
            </a:r>
            <a:r>
              <a:rPr lang="de-AT" baseline="40000" dirty="0" smtClean="0">
                <a:latin typeface="Arial" pitchFamily="34" charset="0"/>
                <a:cs typeface="Arial" pitchFamily="34" charset="0"/>
              </a:rPr>
              <a:t>3</a:t>
            </a:r>
            <a:r>
              <a:rPr lang="de-AT" dirty="0" smtClean="0">
                <a:latin typeface="Arial" pitchFamily="34" charset="0"/>
                <a:cs typeface="Arial" pitchFamily="34" charset="0"/>
              </a:rPr>
              <a:t> + 2000/1,27</a:t>
            </a:r>
            <a:r>
              <a:rPr lang="de-AT" baseline="40000" dirty="0" smtClean="0">
                <a:latin typeface="Arial" pitchFamily="34" charset="0"/>
                <a:cs typeface="Arial" pitchFamily="34" charset="0"/>
              </a:rPr>
              <a:t>4</a:t>
            </a:r>
            <a:r>
              <a:rPr lang="de-AT" dirty="0" smtClean="0">
                <a:latin typeface="Arial" pitchFamily="34" charset="0"/>
                <a:cs typeface="Arial" pitchFamily="34" charset="0"/>
              </a:rPr>
              <a:t> = -95,60</a:t>
            </a:r>
          </a:p>
          <a:p>
            <a:pPr>
              <a:tabLst>
                <a:tab pos="2867025" algn="l"/>
              </a:tabLst>
            </a:pPr>
            <a:endParaRPr lang="de-AT" dirty="0" smtClean="0"/>
          </a:p>
          <a:p>
            <a:pPr>
              <a:tabLst>
                <a:tab pos="2867025" algn="l"/>
              </a:tabLst>
            </a:pPr>
            <a:endParaRPr lang="de-AT" dirty="0" smtClean="0"/>
          </a:p>
          <a:p>
            <a:pPr>
              <a:tabLst>
                <a:tab pos="2867025" algn="l"/>
              </a:tabLst>
            </a:pPr>
            <a:endParaRPr lang="de-AT" baseline="40000" dirty="0"/>
          </a:p>
        </p:txBody>
      </p:sp>
      <p:pic>
        <p:nvPicPr>
          <p:cNvPr id="4" name="Picture 2" descr="http://www.ibc.ac.at/website/fileadmin/images/RTEmagicC_pi-ahmed_2_blau_ibc_01.jpg.jpg"/>
          <p:cNvPicPr>
            <a:picLocks noChangeAspect="1" noChangeArrowheads="1"/>
          </p:cNvPicPr>
          <p:nvPr/>
        </p:nvPicPr>
        <p:blipFill>
          <a:blip r:embed="rId2" cstate="print"/>
          <a:srcRect/>
          <a:stretch>
            <a:fillRect/>
          </a:stretch>
        </p:blipFill>
        <p:spPr bwMode="auto">
          <a:xfrm>
            <a:off x="7332306" y="5157192"/>
            <a:ext cx="1609361" cy="1207021"/>
          </a:xfrm>
          <a:prstGeom prst="rect">
            <a:avLst/>
          </a:prstGeom>
          <a:ln>
            <a:noFill/>
          </a:ln>
          <a:effectLst>
            <a:softEdge rad="112500"/>
          </a:effectLst>
        </p:spPr>
      </p:pic>
      <p:sp>
        <p:nvSpPr>
          <p:cNvPr id="5" name="Ovale Legende 4"/>
          <p:cNvSpPr/>
          <p:nvPr/>
        </p:nvSpPr>
        <p:spPr>
          <a:xfrm>
            <a:off x="179512" y="4365104"/>
            <a:ext cx="3312368" cy="2232248"/>
          </a:xfrm>
          <a:prstGeom prst="wedgeEllipseCallout">
            <a:avLst>
              <a:gd name="adj1" fmla="val 104926"/>
              <a:gd name="adj2" fmla="val 60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867025" algn="l"/>
              </a:tabLst>
            </a:pPr>
            <a:r>
              <a:rPr lang="de-AT" dirty="0" smtClean="0">
                <a:latin typeface="Arial" pitchFamily="34" charset="0"/>
                <a:cs typeface="Arial" pitchFamily="34" charset="0"/>
              </a:rPr>
              <a:t>In diesem Fall ist ein Kapitalwert positiv und ein Kapitalwert negativ, weil der interne Zinsfuß dazwischen liegt.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latin typeface="Arial" pitchFamily="34" charset="0"/>
                <a:cs typeface="Arial" pitchFamily="34" charset="0"/>
              </a:rPr>
              <a:t>Schritt 4 – interner Zinssatz ausrechnen</a:t>
            </a:r>
            <a:endParaRPr lang="de-AT" dirty="0">
              <a:latin typeface="Arial" pitchFamily="34" charset="0"/>
              <a:cs typeface="Arial" pitchFamily="34" charset="0"/>
            </a:endParaRPr>
          </a:p>
        </p:txBody>
      </p:sp>
      <p:sp>
        <p:nvSpPr>
          <p:cNvPr id="3" name="Inhaltsplatzhalter 2"/>
          <p:cNvSpPr>
            <a:spLocks noGrp="1"/>
          </p:cNvSpPr>
          <p:nvPr>
            <p:ph sz="quarter" idx="1"/>
          </p:nvPr>
        </p:nvSpPr>
        <p:spPr/>
        <p:txBody>
          <a:bodyPr/>
          <a:lstStyle/>
          <a:p>
            <a:endParaRPr lang="de-AT" dirty="0" smtClean="0"/>
          </a:p>
          <a:p>
            <a:pPr>
              <a:buNone/>
              <a:tabLst>
                <a:tab pos="4481513" algn="l"/>
              </a:tabLst>
            </a:pPr>
            <a:r>
              <a:rPr lang="de-AT" dirty="0" smtClean="0">
                <a:latin typeface="Arial" pitchFamily="34" charset="0"/>
                <a:cs typeface="Arial" pitchFamily="34" charset="0"/>
              </a:rPr>
              <a:t>Formel: x </a:t>
            </a:r>
            <a:r>
              <a:rPr lang="de-AT" dirty="0" smtClean="0"/>
              <a:t>= 	</a:t>
            </a:r>
            <a:r>
              <a:rPr lang="de-AT" dirty="0" smtClean="0">
                <a:latin typeface="Arial" pitchFamily="34" charset="0"/>
                <a:cs typeface="Arial" pitchFamily="34" charset="0"/>
              </a:rPr>
              <a:t>i= i</a:t>
            </a:r>
            <a:r>
              <a:rPr lang="de-AT" baseline="-25000" dirty="0" smtClean="0">
                <a:latin typeface="Arial" pitchFamily="34" charset="0"/>
                <a:cs typeface="Arial" pitchFamily="34" charset="0"/>
              </a:rPr>
              <a:t>1 </a:t>
            </a:r>
            <a:r>
              <a:rPr lang="de-AT" dirty="0" smtClean="0">
                <a:latin typeface="Arial" pitchFamily="34" charset="0"/>
                <a:cs typeface="Arial" pitchFamily="34" charset="0"/>
              </a:rPr>
              <a:t> + x</a:t>
            </a:r>
          </a:p>
          <a:p>
            <a:pPr>
              <a:buNone/>
            </a:pPr>
            <a:endParaRPr lang="de-AT" dirty="0" smtClean="0"/>
          </a:p>
          <a:p>
            <a:endParaRPr lang="de-AT" dirty="0" smtClean="0"/>
          </a:p>
          <a:p>
            <a:pPr defTabSz="892175">
              <a:buNone/>
              <a:tabLst>
                <a:tab pos="361950" algn="l"/>
                <a:tab pos="722313" algn="l"/>
                <a:tab pos="4481513" algn="l"/>
              </a:tabLst>
            </a:pPr>
            <a:r>
              <a:rPr lang="de-AT" dirty="0" smtClean="0">
                <a:latin typeface="Arial" pitchFamily="34" charset="0"/>
                <a:cs typeface="Arial" pitchFamily="34" charset="0"/>
              </a:rPr>
              <a:t>x =  	32,16 * (27 – 26)	i= 26% + 0,25%</a:t>
            </a:r>
          </a:p>
          <a:p>
            <a:pPr defTabSz="892175">
              <a:buNone/>
              <a:tabLst>
                <a:tab pos="631825" algn="l"/>
              </a:tabLst>
            </a:pPr>
            <a:r>
              <a:rPr lang="de-AT" dirty="0" smtClean="0">
                <a:latin typeface="Arial" pitchFamily="34" charset="0"/>
                <a:cs typeface="Arial" pitchFamily="34" charset="0"/>
              </a:rPr>
              <a:t>		[32,16 – (-95,60)]</a:t>
            </a:r>
          </a:p>
          <a:p>
            <a:pPr defTabSz="892175">
              <a:spcBef>
                <a:spcPts val="0"/>
              </a:spcBef>
              <a:buNone/>
              <a:tabLst>
                <a:tab pos="631825" algn="l"/>
              </a:tabLst>
            </a:pPr>
            <a:endParaRPr lang="de-AT" dirty="0" smtClean="0"/>
          </a:p>
          <a:p>
            <a:pPr defTabSz="892175">
              <a:spcBef>
                <a:spcPts val="0"/>
              </a:spcBef>
              <a:buNone/>
              <a:tabLst>
                <a:tab pos="271463" algn="l"/>
                <a:tab pos="631825" algn="l"/>
                <a:tab pos="4481513" algn="l"/>
              </a:tabLst>
            </a:pPr>
            <a:r>
              <a:rPr lang="de-AT" dirty="0" smtClean="0"/>
              <a:t>		 </a:t>
            </a:r>
            <a:r>
              <a:rPr lang="de-AT" dirty="0" smtClean="0">
                <a:latin typeface="Arial" pitchFamily="34" charset="0"/>
                <a:cs typeface="Arial" pitchFamily="34" charset="0"/>
              </a:rPr>
              <a:t>= 0,25%</a:t>
            </a:r>
            <a:r>
              <a:rPr lang="de-AT" dirty="0" smtClean="0"/>
              <a:t>	</a:t>
            </a:r>
            <a:r>
              <a:rPr lang="de-AT" dirty="0" smtClean="0">
                <a:latin typeface="Arial" pitchFamily="34" charset="0"/>
                <a:cs typeface="Arial" pitchFamily="34" charset="0"/>
              </a:rPr>
              <a:t>= 26,25%</a:t>
            </a:r>
          </a:p>
          <a:p>
            <a:endParaRPr lang="de-AT" dirty="0" smtClean="0"/>
          </a:p>
        </p:txBody>
      </p:sp>
      <p:cxnSp>
        <p:nvCxnSpPr>
          <p:cNvPr id="5" name="Gerade Verbindung 4"/>
          <p:cNvCxnSpPr/>
          <p:nvPr/>
        </p:nvCxnSpPr>
        <p:spPr>
          <a:xfrm>
            <a:off x="2267744" y="2276872"/>
            <a:ext cx="144016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feld 5"/>
          <p:cNvSpPr txBox="1"/>
          <p:nvPr/>
        </p:nvSpPr>
        <p:spPr>
          <a:xfrm>
            <a:off x="2195736" y="1844824"/>
            <a:ext cx="2160240" cy="400110"/>
          </a:xfrm>
          <a:prstGeom prst="rect">
            <a:avLst/>
          </a:prstGeom>
          <a:noFill/>
        </p:spPr>
        <p:txBody>
          <a:bodyPr wrap="square" rtlCol="0">
            <a:spAutoFit/>
          </a:bodyPr>
          <a:lstStyle/>
          <a:p>
            <a:r>
              <a:rPr lang="de-AT" sz="2000" dirty="0" smtClean="0">
                <a:latin typeface="Arial" pitchFamily="34" charset="0"/>
                <a:cs typeface="Arial" pitchFamily="34" charset="0"/>
              </a:rPr>
              <a:t>KW</a:t>
            </a:r>
            <a:r>
              <a:rPr lang="de-AT" sz="2800" baseline="-25000" dirty="0" smtClean="0">
                <a:latin typeface="Arial" pitchFamily="34" charset="0"/>
                <a:cs typeface="Arial" pitchFamily="34" charset="0"/>
              </a:rPr>
              <a:t>1</a:t>
            </a:r>
            <a:r>
              <a:rPr lang="de-AT" sz="2000" dirty="0" smtClean="0">
                <a:latin typeface="Arial" pitchFamily="34" charset="0"/>
                <a:cs typeface="Arial" pitchFamily="34" charset="0"/>
              </a:rPr>
              <a:t> </a:t>
            </a:r>
            <a:r>
              <a:rPr lang="de-AT" sz="2000" dirty="0" smtClean="0">
                <a:latin typeface="Arial" pitchFamily="34" charset="0"/>
                <a:cs typeface="Arial" pitchFamily="34" charset="0"/>
              </a:rPr>
              <a:t>* (i</a:t>
            </a:r>
            <a:r>
              <a:rPr lang="de-AT" sz="2800" baseline="-25000" dirty="0" smtClean="0">
                <a:latin typeface="Arial" pitchFamily="34" charset="0"/>
                <a:cs typeface="Arial" pitchFamily="34" charset="0"/>
              </a:rPr>
              <a:t>2</a:t>
            </a:r>
            <a:r>
              <a:rPr lang="de-AT" sz="2000" dirty="0" smtClean="0">
                <a:latin typeface="Arial" pitchFamily="34" charset="0"/>
                <a:cs typeface="Arial" pitchFamily="34" charset="0"/>
              </a:rPr>
              <a:t> – i</a:t>
            </a:r>
            <a:r>
              <a:rPr lang="de-AT" sz="2800" baseline="-25000" dirty="0" smtClean="0">
                <a:latin typeface="Arial" pitchFamily="34" charset="0"/>
                <a:cs typeface="Arial" pitchFamily="34" charset="0"/>
              </a:rPr>
              <a:t>1</a:t>
            </a:r>
            <a:r>
              <a:rPr lang="de-AT" sz="2000" dirty="0" smtClean="0">
                <a:latin typeface="Arial" pitchFamily="34" charset="0"/>
                <a:cs typeface="Arial" pitchFamily="34" charset="0"/>
              </a:rPr>
              <a:t>)</a:t>
            </a:r>
            <a:endParaRPr lang="de-AT" sz="2000" dirty="0">
              <a:latin typeface="Arial" pitchFamily="34" charset="0"/>
              <a:cs typeface="Arial" pitchFamily="34" charset="0"/>
            </a:endParaRPr>
          </a:p>
        </p:txBody>
      </p:sp>
      <p:sp>
        <p:nvSpPr>
          <p:cNvPr id="9" name="Textfeld 8"/>
          <p:cNvSpPr txBox="1"/>
          <p:nvPr/>
        </p:nvSpPr>
        <p:spPr>
          <a:xfrm>
            <a:off x="2195736" y="2204864"/>
            <a:ext cx="1728192" cy="523220"/>
          </a:xfrm>
          <a:prstGeom prst="rect">
            <a:avLst/>
          </a:prstGeom>
          <a:noFill/>
        </p:spPr>
        <p:txBody>
          <a:bodyPr wrap="square" rtlCol="0">
            <a:spAutoFit/>
          </a:bodyPr>
          <a:lstStyle/>
          <a:p>
            <a:r>
              <a:rPr lang="de-AT" sz="2000" dirty="0" smtClean="0">
                <a:latin typeface="Arial" pitchFamily="34" charset="0"/>
                <a:cs typeface="Arial" pitchFamily="34" charset="0"/>
              </a:rPr>
              <a:t>KW</a:t>
            </a:r>
            <a:r>
              <a:rPr lang="de-AT" sz="2800" baseline="-25000" dirty="0" smtClean="0">
                <a:latin typeface="Arial" pitchFamily="34" charset="0"/>
                <a:cs typeface="Arial" pitchFamily="34" charset="0"/>
              </a:rPr>
              <a:t>1</a:t>
            </a:r>
            <a:r>
              <a:rPr lang="de-AT" sz="2000" dirty="0" smtClean="0">
                <a:latin typeface="Arial" pitchFamily="34" charset="0"/>
                <a:cs typeface="Arial" pitchFamily="34" charset="0"/>
              </a:rPr>
              <a:t> </a:t>
            </a:r>
            <a:r>
              <a:rPr lang="de-AT" sz="2000" dirty="0" smtClean="0">
                <a:latin typeface="Arial" pitchFamily="34" charset="0"/>
                <a:cs typeface="Arial" pitchFamily="34" charset="0"/>
              </a:rPr>
              <a:t>– </a:t>
            </a:r>
            <a:r>
              <a:rPr lang="de-AT" sz="2000" dirty="0" smtClean="0">
                <a:latin typeface="Arial" pitchFamily="34" charset="0"/>
                <a:cs typeface="Arial" pitchFamily="34" charset="0"/>
              </a:rPr>
              <a:t>KW</a:t>
            </a:r>
            <a:r>
              <a:rPr lang="de-AT" sz="2800" baseline="-25000" dirty="0" smtClean="0">
                <a:latin typeface="Arial" pitchFamily="34" charset="0"/>
                <a:cs typeface="Arial" pitchFamily="34" charset="0"/>
              </a:rPr>
              <a:t>2</a:t>
            </a:r>
            <a:endParaRPr lang="de-AT" sz="2000" dirty="0">
              <a:latin typeface="Arial" pitchFamily="34" charset="0"/>
              <a:cs typeface="Arial" pitchFamily="34" charset="0"/>
            </a:endParaRPr>
          </a:p>
        </p:txBody>
      </p:sp>
      <p:cxnSp>
        <p:nvCxnSpPr>
          <p:cNvPr id="11" name="Gerade Verbindung 10"/>
          <p:cNvCxnSpPr/>
          <p:nvPr/>
        </p:nvCxnSpPr>
        <p:spPr>
          <a:xfrm>
            <a:off x="971600" y="4005064"/>
            <a:ext cx="280831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a:off x="4572000" y="1556792"/>
            <a:ext cx="0" cy="4572000"/>
          </a:xfrm>
          <a:prstGeom prst="line">
            <a:avLst/>
          </a:prstGeom>
        </p:spPr>
        <p:style>
          <a:lnRef idx="3">
            <a:schemeClr val="accent3"/>
          </a:lnRef>
          <a:fillRef idx="0">
            <a:schemeClr val="accent3"/>
          </a:fillRef>
          <a:effectRef idx="2">
            <a:schemeClr val="accent3"/>
          </a:effectRef>
          <a:fontRef idx="minor">
            <a:schemeClr val="tx1"/>
          </a:fontRef>
        </p:style>
      </p:cxnSp>
      <p:pic>
        <p:nvPicPr>
          <p:cNvPr id="14" name="Picture 2" descr="http://www.ibc.ac.at/website/fileadmin/images/RTEmagicC_pi-ahmed_2_blau_ibc_01.jpg.jpg"/>
          <p:cNvPicPr>
            <a:picLocks noChangeAspect="1" noChangeArrowheads="1"/>
          </p:cNvPicPr>
          <p:nvPr/>
        </p:nvPicPr>
        <p:blipFill>
          <a:blip r:embed="rId2" cstate="print"/>
          <a:srcRect/>
          <a:stretch>
            <a:fillRect/>
          </a:stretch>
        </p:blipFill>
        <p:spPr bwMode="auto">
          <a:xfrm>
            <a:off x="7332306" y="5157192"/>
            <a:ext cx="1609361" cy="1207021"/>
          </a:xfrm>
          <a:prstGeom prst="rect">
            <a:avLst/>
          </a:prstGeom>
          <a:ln>
            <a:noFill/>
          </a:ln>
          <a:effectLst>
            <a:softEdge rad="112500"/>
          </a:effectLst>
        </p:spPr>
      </p:pic>
      <p:sp>
        <p:nvSpPr>
          <p:cNvPr id="12" name="Ovale Legende 11"/>
          <p:cNvSpPr/>
          <p:nvPr/>
        </p:nvSpPr>
        <p:spPr>
          <a:xfrm>
            <a:off x="6300192" y="1054727"/>
            <a:ext cx="2376264" cy="2160240"/>
          </a:xfrm>
          <a:prstGeom prst="wedgeEllipseCallout">
            <a:avLst>
              <a:gd name="adj1" fmla="val 24934"/>
              <a:gd name="adj2" fmla="val 1413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dirty="0" smtClean="0">
                <a:latin typeface="Arial" pitchFamily="34" charset="0"/>
                <a:cs typeface="Arial" pitchFamily="34" charset="0"/>
              </a:rPr>
              <a:t>Nicht vergessen</a:t>
            </a:r>
            <a:r>
              <a:rPr lang="de-AT" dirty="0" smtClean="0">
                <a:latin typeface="Arial" pitchFamily="34" charset="0"/>
                <a:cs typeface="Arial" pitchFamily="34" charset="0"/>
              </a:rPr>
              <a:t>, </a:t>
            </a:r>
            <a:r>
              <a:rPr lang="de-AT" sz="1400" dirty="0" smtClean="0">
                <a:latin typeface="Arial" pitchFamily="34" charset="0"/>
                <a:cs typeface="Arial" pitchFamily="34" charset="0"/>
              </a:rPr>
              <a:t>Klammern richtig setzen !</a:t>
            </a:r>
          </a:p>
          <a:p>
            <a:pPr algn="ctr"/>
            <a:r>
              <a:rPr lang="de-DE" sz="1400" dirty="0" smtClean="0">
                <a:latin typeface="Arial" pitchFamily="34" charset="0"/>
                <a:cs typeface="Arial" pitchFamily="34" charset="0"/>
              </a:rPr>
              <a:t>Die Herleitung der Formel steht auf der nächsten Folie</a:t>
            </a:r>
            <a:endParaRPr lang="de-AT" sz="1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ronus">
  <a:themeElements>
    <a:clrScheme name="Cronus">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ronus">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ronus">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0</TotalTime>
  <Words>303</Words>
  <Application>Microsoft Office PowerPoint</Application>
  <PresentationFormat>Bildschirmpräsentation (4:3)</PresentationFormat>
  <Paragraphs>108</Paragraphs>
  <Slides>15</Slides>
  <Notes>2</Notes>
  <HiddenSlides>0</HiddenSlides>
  <MMClips>0</MMClips>
  <ScaleCrop>false</ScaleCrop>
  <HeadingPairs>
    <vt:vector size="4" baseType="variant">
      <vt:variant>
        <vt:lpstr>Design</vt:lpstr>
      </vt:variant>
      <vt:variant>
        <vt:i4>1</vt:i4>
      </vt:variant>
      <vt:variant>
        <vt:lpstr>Folientitel</vt:lpstr>
      </vt:variant>
      <vt:variant>
        <vt:i4>15</vt:i4>
      </vt:variant>
    </vt:vector>
  </HeadingPairs>
  <TitlesOfParts>
    <vt:vector size="16" baseType="lpstr">
      <vt:lpstr>Cronus</vt:lpstr>
      <vt:lpstr>Methode des internen Zinsfußes</vt:lpstr>
      <vt:lpstr>Allgemein</vt:lpstr>
      <vt:lpstr>Beispiel</vt:lpstr>
      <vt:lpstr>PowerPoint-Präsentation</vt:lpstr>
      <vt:lpstr>PowerPoint-Präsentation</vt:lpstr>
      <vt:lpstr>Schritt 1 – Kapitalwert Null setzen</vt:lpstr>
      <vt:lpstr>Schritt 2 - Schätzwerte aussuchen</vt:lpstr>
      <vt:lpstr>Schritt 3 - ausrechnen der Kapitalwerte</vt:lpstr>
      <vt:lpstr>Schritt 4 – interner Zinssatz ausrechnen</vt:lpstr>
      <vt:lpstr>PowerPoint-Präsentation</vt:lpstr>
      <vt:lpstr>PowerPoint-Präsentation</vt:lpstr>
      <vt:lpstr> Schritt 1- Wertetabelle anlegen und IKV ausrechnen</vt:lpstr>
      <vt:lpstr>Schritt 2 – Ermittlung des internen Zinsfußes</vt:lpstr>
      <vt:lpstr>Schritt 3 – Ergebnis</vt:lpstr>
      <vt:lpstr>Viel Erfolg beim Lernen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Methode des internen Zinsfußes</dc:title>
  <dc:creator>Lilly</dc:creator>
  <cp:lastModifiedBy>Administrator</cp:lastModifiedBy>
  <cp:revision>61</cp:revision>
  <dcterms:created xsi:type="dcterms:W3CDTF">2015-04-15T15:07:55Z</dcterms:created>
  <dcterms:modified xsi:type="dcterms:W3CDTF">2015-05-15T17:18:12Z</dcterms:modified>
</cp:coreProperties>
</file>