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notesMasterIdLst>
    <p:notesMasterId r:id="rId18"/>
  </p:notesMasterIdLst>
  <p:sldIdLst>
    <p:sldId id="256" r:id="rId2"/>
    <p:sldId id="273" r:id="rId3"/>
    <p:sldId id="257" r:id="rId4"/>
    <p:sldId id="258" r:id="rId5"/>
    <p:sldId id="261" r:id="rId6"/>
    <p:sldId id="260" r:id="rId7"/>
    <p:sldId id="264" r:id="rId8"/>
    <p:sldId id="265" r:id="rId9"/>
    <p:sldId id="262" r:id="rId10"/>
    <p:sldId id="267" r:id="rId11"/>
    <p:sldId id="266" r:id="rId12"/>
    <p:sldId id="269" r:id="rId13"/>
    <p:sldId id="271" r:id="rId14"/>
    <p:sldId id="270" r:id="rId15"/>
    <p:sldId id="272" r:id="rId16"/>
    <p:sldId id="268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32" autoAdjust="0"/>
  </p:normalViewPr>
  <p:slideViewPr>
    <p:cSldViewPr>
      <p:cViewPr>
        <p:scale>
          <a:sx n="68" d="100"/>
          <a:sy n="68" d="100"/>
        </p:scale>
        <p:origin x="-14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61545-31EC-46F3-9AFD-ECF3809A1B39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AB2FD-1251-4985-86A2-66D01237E11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02224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AB2FD-1251-4985-86A2-66D01237E111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70497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AB2FD-1251-4985-86A2-66D01237E111}" type="slidenum">
              <a:rPr lang="de-AT" smtClean="0"/>
              <a:t>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46784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4764FF1-5420-4978-B21C-3D4882F44AD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8D4222-9BCA-44B0-A8E2-A4DEF4F19898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6591" cy="6858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91" y="4725144"/>
            <a:ext cx="9144000" cy="1112759"/>
          </a:xfrm>
        </p:spPr>
        <p:txBody>
          <a:bodyPr anchor="ctr">
            <a:noAutofit/>
          </a:bodyPr>
          <a:lstStyle/>
          <a:p>
            <a:pPr algn="ctr"/>
            <a:r>
              <a:rPr lang="de-AT" sz="2800" dirty="0" smtClean="0"/>
              <a:t>Divya Gaba &amp;</a:t>
            </a:r>
          </a:p>
          <a:p>
            <a:pPr algn="ctr"/>
            <a:r>
              <a:rPr lang="de-AT" sz="2800" dirty="0" smtClean="0"/>
              <a:t>Pali Singh</a:t>
            </a:r>
            <a:endParaRPr lang="de-AT" sz="2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564904"/>
            <a:ext cx="9143999" cy="1793167"/>
          </a:xfrm>
        </p:spPr>
        <p:txBody>
          <a:bodyPr anchor="ctr"/>
          <a:lstStyle/>
          <a:p>
            <a:pPr marL="182880" indent="0" algn="ctr">
              <a:buNone/>
            </a:pPr>
            <a:r>
              <a:rPr lang="de-AT" dirty="0" smtClean="0">
                <a:effectLst/>
              </a:rPr>
              <a:t>Finanzmathematik</a:t>
            </a:r>
            <a:endParaRPr lang="de-A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358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Beispiel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sz="2400" dirty="0"/>
              <a:t>Eine Rentenzahlung von jährlich € </a:t>
            </a:r>
            <a:r>
              <a:rPr lang="de-AT" sz="2400" dirty="0" smtClean="0"/>
              <a:t>7.000</a:t>
            </a:r>
            <a:r>
              <a:rPr lang="de-AT" sz="2400" dirty="0"/>
              <a:t>,- </a:t>
            </a:r>
            <a:r>
              <a:rPr lang="de-AT" sz="2400" dirty="0" smtClean="0"/>
              <a:t>wird 8 </a:t>
            </a:r>
            <a:r>
              <a:rPr lang="de-AT" sz="2400" dirty="0"/>
              <a:t>Jahre lang geleistet. Der Zinssatz beträgt </a:t>
            </a:r>
            <a:r>
              <a:rPr lang="de-AT" sz="2400" dirty="0" smtClean="0"/>
              <a:t>5%. </a:t>
            </a:r>
            <a:r>
              <a:rPr lang="de-AT" sz="2400" dirty="0"/>
              <a:t>Wie hoch ist der Rentenendwert, wenn die Zahlungen am Ende eines </a:t>
            </a:r>
            <a:r>
              <a:rPr lang="de-AT" sz="2400" dirty="0" smtClean="0"/>
              <a:t>jeden </a:t>
            </a:r>
            <a:r>
              <a:rPr lang="de-AT" sz="2400" dirty="0"/>
              <a:t>Jahres erfolgen? </a:t>
            </a:r>
          </a:p>
          <a:p>
            <a:pPr marL="45720" indent="0">
              <a:buNone/>
            </a:pPr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40930717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Lösung</a:t>
            </a:r>
            <a:endParaRPr lang="de-AT" dirty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115616" y="764704"/>
                <a:ext cx="6768752" cy="3528392"/>
              </a:xfrm>
            </p:spPr>
            <p:txBody>
              <a:bodyPr>
                <a:normAutofit fontScale="55000" lnSpcReduction="20000"/>
              </a:bodyPr>
              <a:lstStyle/>
              <a:p>
                <a:pPr marL="365125" indent="-365125">
                  <a:lnSpc>
                    <a:spcPct val="170000"/>
                  </a:lnSpc>
                  <a:buFont typeface="Wingdings" pitchFamily="2" charset="2"/>
                  <a:buChar char="Ø"/>
                </a:pPr>
                <a:r>
                  <a:rPr lang="de-AT" sz="4400" b="1" dirty="0" smtClean="0"/>
                  <a:t>Formel:</a:t>
                </a:r>
                <a:r>
                  <a:rPr lang="de-AT" sz="3100" b="1" dirty="0" smtClean="0"/>
                  <a:t/>
                </a:r>
                <a:br>
                  <a:rPr lang="de-AT" sz="3100" b="1" dirty="0" smtClean="0"/>
                </a:br>
                <a:r>
                  <a:rPr lang="de-AT" sz="2600" dirty="0"/>
                  <a:t/>
                </a:r>
                <a:br>
                  <a:rPr lang="de-AT" sz="2600" dirty="0"/>
                </a:br>
                <a:r>
                  <a:rPr lang="de-AT" sz="2600" dirty="0" smtClean="0"/>
                  <a:t/>
                </a:r>
                <a:br>
                  <a:rPr lang="de-AT" sz="2600" dirty="0" smtClean="0"/>
                </a:br>
                <a:r>
                  <a:rPr lang="de-AT" sz="2600" dirty="0" smtClean="0"/>
                  <a:t/>
                </a:r>
                <a:br>
                  <a:rPr lang="de-AT" sz="2600" dirty="0" smtClean="0"/>
                </a:br>
                <a:endParaRPr lang="de-AT" sz="1300" dirty="0" smtClean="0"/>
              </a:p>
              <a:p>
                <a:pPr marL="365125" indent="-365125">
                  <a:lnSpc>
                    <a:spcPct val="170000"/>
                  </a:lnSpc>
                  <a:buFont typeface="Wingdings" pitchFamily="2" charset="2"/>
                  <a:buChar char="Ø"/>
                </a:pPr>
                <a:r>
                  <a:rPr lang="de-AT" sz="4400" b="1" dirty="0" smtClean="0"/>
                  <a:t>Rechnen/Einsetzen:</a:t>
                </a:r>
                <a:r>
                  <a:rPr lang="de-AT" sz="2600" dirty="0"/>
                  <a:t/>
                </a:r>
                <a:br>
                  <a:rPr lang="de-AT" sz="2600" dirty="0"/>
                </a:br>
                <a14:m>
                  <m:oMath xmlns:m="http://schemas.openxmlformats.org/officeDocument/2006/math">
                    <m:r>
                      <a:rPr lang="de-AT" sz="4400" b="0" i="0" smtClean="0">
                        <a:latin typeface="Cambria Math"/>
                      </a:rPr>
                      <m:t>7.000∗</m:t>
                    </m:r>
                    <m:d>
                      <m:dPr>
                        <m:ctrlPr>
                          <a:rPr lang="de-AT" sz="4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de-AT" sz="4400" b="0" i="0" smtClean="0">
                            <a:latin typeface="Cambria Math"/>
                          </a:rPr>
                          <m:t>1+0, 05</m:t>
                        </m:r>
                      </m:e>
                    </m:d>
                    <m:r>
                      <a:rPr lang="de-AT" sz="4400" b="0" i="0" smtClean="0">
                        <a:latin typeface="Cambria Math"/>
                      </a:rPr>
                      <m:t>∗</m:t>
                    </m:r>
                    <m:box>
                      <m:boxPr>
                        <m:ctrlPr>
                          <a:rPr lang="de-AT" sz="4400" b="0" i="1" smtClean="0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de-AT" sz="4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de-AT" sz="4400" b="0" i="0" smtClean="0">
                                <a:latin typeface="Cambria Math"/>
                              </a:rPr>
                              <m:t>(1+ </m:t>
                            </m:r>
                            <m:sSup>
                              <m:sSupPr>
                                <m:ctrlPr>
                                  <a:rPr lang="de-AT" sz="4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de-AT" sz="4400" b="0" i="0" smtClean="0">
                                    <a:latin typeface="Cambria Math"/>
                                  </a:rPr>
                                  <m:t>0,05)</m:t>
                                </m:r>
                              </m:e>
                              <m:sup>
                                <m:r>
                                  <a:rPr lang="de-AT" sz="4400" b="0" i="0" smtClean="0">
                                    <a:latin typeface="Cambria Math"/>
                                  </a:rPr>
                                  <m:t>8</m:t>
                                </m:r>
                              </m:sup>
                            </m:sSup>
                            <m:r>
                              <a:rPr lang="de-AT" sz="4400" b="0" i="0" smtClean="0">
                                <a:latin typeface="Cambria Math"/>
                              </a:rPr>
                              <m:t> −1 </m:t>
                            </m:r>
                          </m:num>
                          <m:den>
                            <m:r>
                              <a:rPr lang="de-AT" sz="4400" b="0" i="0" smtClean="0">
                                <a:latin typeface="Cambria Math"/>
                              </a:rPr>
                              <m:t>0,05</m:t>
                            </m:r>
                          </m:den>
                        </m:f>
                      </m:e>
                    </m:box>
                    <m:r>
                      <a:rPr lang="de-AT" sz="4400" b="0" i="0" smtClean="0">
                        <a:latin typeface="Cambria Math"/>
                        <a:ea typeface="Cambria Math"/>
                      </a:rPr>
                      <m:t>≈70.185,95</m:t>
                    </m:r>
                  </m:oMath>
                </a14:m>
                <a:r>
                  <a:rPr lang="de-AT" dirty="0" smtClean="0"/>
                  <a:t/>
                </a:r>
                <a:br>
                  <a:rPr lang="de-AT" dirty="0" smtClean="0"/>
                </a:br>
                <a:endParaRPr lang="de-AT" sz="2400" dirty="0"/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115616" y="764704"/>
                <a:ext cx="6768752" cy="3528392"/>
              </a:xfrm>
              <a:blipFill rotWithShape="1">
                <a:blip r:embed="rId2"/>
                <a:stretch>
                  <a:fillRect l="-1892" t="-173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204" y="1628088"/>
            <a:ext cx="3663409" cy="677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1081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platzhalt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98" b="11998"/>
          <a:stretch>
            <a:fillRect/>
          </a:stretch>
        </p:blipFill>
        <p:spPr>
          <a:effectLst/>
          <a:scene3d>
            <a:camera prst="perspectiveContrastingLeftFacing" fov="1800000">
              <a:rot lat="300000" lon="2100000" rev="0"/>
            </a:camera>
            <a:lightRig rig="balanced" dir="t"/>
          </a:scene3d>
          <a:sp3d/>
        </p:spPr>
      </p:pic>
      <p:sp>
        <p:nvSpPr>
          <p:cNvPr id="3" name="Textplatzhalt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0" y="4464421"/>
            <a:ext cx="9144000" cy="114300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Excel</a:t>
            </a:r>
            <a:endParaRPr lang="de-A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87643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Funktionsargumente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dirty="0" smtClean="0"/>
              <a:t>Zins </a:t>
            </a:r>
            <a:r>
              <a:rPr lang="de-AT" dirty="0" smtClean="0">
                <a:sym typeface="Wingdings" pitchFamily="2" charset="2"/>
              </a:rPr>
              <a:t> Periode/Zeitraum</a:t>
            </a:r>
          </a:p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dirty="0" err="1" smtClean="0">
                <a:sym typeface="Wingdings" pitchFamily="2" charset="2"/>
              </a:rPr>
              <a:t>Zzr</a:t>
            </a:r>
            <a:r>
              <a:rPr lang="de-AT" dirty="0">
                <a:sym typeface="Wingdings" pitchFamily="2" charset="2"/>
              </a:rPr>
              <a:t> </a:t>
            </a:r>
            <a:r>
              <a:rPr lang="de-AT" dirty="0" smtClean="0">
                <a:sym typeface="Wingdings" pitchFamily="2" charset="2"/>
              </a:rPr>
              <a:t> Rente</a:t>
            </a:r>
          </a:p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dirty="0" err="1" smtClean="0">
                <a:sym typeface="Wingdings" pitchFamily="2" charset="2"/>
              </a:rPr>
              <a:t>Rmz</a:t>
            </a:r>
            <a:r>
              <a:rPr lang="de-AT" dirty="0" smtClean="0">
                <a:sym typeface="Wingdings" pitchFamily="2" charset="2"/>
              </a:rPr>
              <a:t>  Betrag/Annuität</a:t>
            </a:r>
          </a:p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dirty="0" smtClean="0">
                <a:sym typeface="Wingdings" pitchFamily="2" charset="2"/>
              </a:rPr>
              <a:t>F  Fälligkeit</a:t>
            </a:r>
          </a:p>
          <a:p>
            <a:pPr marL="717550" lvl="1" indent="-398463">
              <a:lnSpc>
                <a:spcPct val="150000"/>
              </a:lnSpc>
              <a:buFont typeface="Courier New" pitchFamily="49" charset="0"/>
              <a:buChar char="o"/>
            </a:pPr>
            <a:r>
              <a:rPr lang="de-AT" dirty="0" smtClean="0">
                <a:sym typeface="Wingdings" pitchFamily="2" charset="2"/>
              </a:rPr>
              <a:t>0  nachschüssig</a:t>
            </a:r>
          </a:p>
          <a:p>
            <a:pPr marL="717550" lvl="1" indent="-398463">
              <a:lnSpc>
                <a:spcPct val="150000"/>
              </a:lnSpc>
              <a:buFont typeface="Courier New" pitchFamily="49" charset="0"/>
              <a:buChar char="o"/>
            </a:pPr>
            <a:r>
              <a:rPr lang="de-AT" dirty="0" smtClean="0">
                <a:sym typeface="Wingdings" pitchFamily="2" charset="2"/>
              </a:rPr>
              <a:t>1  </a:t>
            </a:r>
            <a:r>
              <a:rPr lang="de-AT" dirty="0" err="1" smtClean="0">
                <a:sym typeface="Wingdings" pitchFamily="2" charset="2"/>
              </a:rPr>
              <a:t>vorschüssig</a:t>
            </a:r>
            <a:endParaRPr lang="de-AT" dirty="0" smtClean="0">
              <a:sym typeface="Wingdings" pitchFamily="2" charset="2"/>
            </a:endParaRPr>
          </a:p>
          <a:p>
            <a:pPr marL="365125" indent="-365125">
              <a:buFont typeface="Wingdings" pitchFamily="2" charset="2"/>
              <a:buChar char="Ø"/>
            </a:pPr>
            <a:endParaRPr lang="de-AT" dirty="0" smtClean="0">
              <a:sym typeface="Wingdings" pitchFamily="2" charset="2"/>
            </a:endParaRPr>
          </a:p>
          <a:p>
            <a:pPr marL="365125" indent="-365125">
              <a:buFont typeface="Wingdings" pitchFamily="2" charset="2"/>
              <a:buChar char="Ø"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699481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" y="4372168"/>
            <a:ext cx="9144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Barwert (BW)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de-A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32" t="26346" r="34155" b="29038"/>
          <a:stretch/>
        </p:blipFill>
        <p:spPr bwMode="auto">
          <a:xfrm>
            <a:off x="1115616" y="692695"/>
            <a:ext cx="6408712" cy="3521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546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" y="4372168"/>
            <a:ext cx="9144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Endwert (ZW)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de-A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23" t="3846" r="46804" b="52308"/>
          <a:stretch/>
        </p:blipFill>
        <p:spPr bwMode="auto">
          <a:xfrm>
            <a:off x="1115616" y="692696"/>
            <a:ext cx="6408712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94792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platzhalter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7" r="6827"/>
          <a:stretch>
            <a:fillRect/>
          </a:stretch>
        </p:blipFill>
        <p:spPr>
          <a:effectLst/>
          <a:scene3d>
            <a:camera prst="perspectiveContrastingLeftFacing" fov="1800000">
              <a:rot lat="300000" lon="2100000" rev="0"/>
            </a:camera>
            <a:lightRig rig="balanced" dir="t"/>
          </a:scene3d>
        </p:spPr>
      </p:pic>
      <p:sp>
        <p:nvSpPr>
          <p:cNvPr id="7" name="Textplatzhalt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464421"/>
            <a:ext cx="9144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Viel Spaß beim Lernen </a:t>
            </a:r>
            <a:endParaRPr lang="de-A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5863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Outline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dirty="0" smtClean="0"/>
              <a:t>Rentenrechnung</a:t>
            </a:r>
          </a:p>
          <a:p>
            <a:pPr marL="685165" lvl="1" indent="-365125">
              <a:lnSpc>
                <a:spcPct val="150000"/>
              </a:lnSpc>
              <a:buFont typeface="Courier New" pitchFamily="49" charset="0"/>
              <a:buChar char="o"/>
            </a:pPr>
            <a:r>
              <a:rPr lang="de-AT" dirty="0" smtClean="0"/>
              <a:t>Was ist die Rente?</a:t>
            </a:r>
          </a:p>
          <a:p>
            <a:pPr marL="685165" lvl="1" indent="-365125">
              <a:lnSpc>
                <a:spcPct val="150000"/>
              </a:lnSpc>
              <a:buFont typeface="Courier New" pitchFamily="49" charset="0"/>
              <a:buChar char="o"/>
            </a:pPr>
            <a:r>
              <a:rPr lang="de-AT" dirty="0" smtClean="0"/>
              <a:t>Abkürzungen</a:t>
            </a:r>
          </a:p>
          <a:p>
            <a:pPr marL="685165" lvl="1" indent="-365125">
              <a:lnSpc>
                <a:spcPct val="150000"/>
              </a:lnSpc>
              <a:buFont typeface="Courier New" pitchFamily="49" charset="0"/>
              <a:buChar char="o"/>
            </a:pPr>
            <a:r>
              <a:rPr lang="de-AT" dirty="0" smtClean="0"/>
              <a:t>Vorschüssige &amp; Nachschüssige Rente</a:t>
            </a:r>
          </a:p>
          <a:p>
            <a:pPr marL="1082675" lvl="2" indent="-365125">
              <a:lnSpc>
                <a:spcPct val="150000"/>
              </a:lnSpc>
              <a:buFont typeface="Arial" pitchFamily="34" charset="0"/>
              <a:buChar char="•"/>
            </a:pPr>
            <a:r>
              <a:rPr lang="de-AT" dirty="0" smtClean="0"/>
              <a:t>Beispiel + Lösung</a:t>
            </a:r>
          </a:p>
          <a:p>
            <a:pPr marL="685165" lvl="1" indent="-365125">
              <a:buFont typeface="Courier New" pitchFamily="49" charset="0"/>
              <a:buChar char="o"/>
            </a:pPr>
            <a:endParaRPr lang="de-AT" dirty="0" smtClean="0"/>
          </a:p>
          <a:p>
            <a:pPr marL="685165" lvl="1" indent="-365125">
              <a:buFont typeface="Courier New" pitchFamily="49" charset="0"/>
              <a:buChar char="o"/>
            </a:pP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dirty="0" smtClean="0"/>
              <a:t>Excel</a:t>
            </a:r>
          </a:p>
          <a:p>
            <a:pPr marL="717550" lvl="1" indent="-352425">
              <a:lnSpc>
                <a:spcPct val="150000"/>
              </a:lnSpc>
              <a:buFont typeface="Courier New" pitchFamily="49" charset="0"/>
              <a:buChar char="o"/>
            </a:pPr>
            <a:r>
              <a:rPr lang="de-AT" dirty="0" smtClean="0"/>
              <a:t>Funktionsargumente</a:t>
            </a:r>
          </a:p>
          <a:p>
            <a:pPr marL="717550" lvl="1" indent="-352425">
              <a:lnSpc>
                <a:spcPct val="150000"/>
              </a:lnSpc>
              <a:buFont typeface="Courier New" pitchFamily="49" charset="0"/>
              <a:buChar char="o"/>
            </a:pPr>
            <a:r>
              <a:rPr lang="de-AT" dirty="0" smtClean="0"/>
              <a:t>Barwert (BW)</a:t>
            </a:r>
          </a:p>
          <a:p>
            <a:pPr marL="717550" lvl="1" indent="-352425">
              <a:lnSpc>
                <a:spcPct val="150000"/>
              </a:lnSpc>
              <a:buFont typeface="Courier New" pitchFamily="49" charset="0"/>
              <a:buChar char="o"/>
            </a:pPr>
            <a:r>
              <a:rPr lang="de-AT" dirty="0" smtClean="0"/>
              <a:t>Endwert (ZW)</a:t>
            </a:r>
          </a:p>
        </p:txBody>
      </p:sp>
    </p:spTree>
    <p:extLst>
      <p:ext uri="{BB962C8B-B14F-4D97-AF65-F5344CB8AC3E}">
        <p14:creationId xmlns:p14="http://schemas.microsoft.com/office/powerpoint/2010/main" val="31643259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platzhalter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1" r="6361"/>
          <a:stretch>
            <a:fillRect/>
          </a:stretch>
        </p:blipFill>
        <p:spPr>
          <a:ln>
            <a:noFill/>
          </a:ln>
          <a:effectLst/>
          <a:scene3d>
            <a:camera prst="perspectiveContrastingLeftFacing" fov="1800000">
              <a:rot lat="300000" lon="2100000" rev="0"/>
            </a:camera>
            <a:lightRig rig="balanced" dir="t"/>
          </a:scene3d>
          <a:sp3d/>
        </p:spPr>
      </p:pic>
      <p:sp>
        <p:nvSpPr>
          <p:cNvPr id="8" name="Textplatzhalt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464421"/>
            <a:ext cx="9144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Rentenrechnung</a:t>
            </a:r>
            <a:endParaRPr lang="de-A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477652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Was ist die Rente?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sz="2400" dirty="0"/>
              <a:t>Die Rente ist eine Zahlung in gleichen Zeitabschnitten und in gleicher </a:t>
            </a:r>
            <a:r>
              <a:rPr lang="de-AT" sz="2400" dirty="0" smtClean="0"/>
              <a:t>Höhe</a:t>
            </a:r>
            <a:br>
              <a:rPr lang="de-AT" sz="2400" dirty="0" smtClean="0"/>
            </a:br>
            <a:endParaRPr lang="de-AT" sz="1000" dirty="0"/>
          </a:p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sz="2400" dirty="0" smtClean="0"/>
              <a:t>Beispiele:</a:t>
            </a:r>
          </a:p>
          <a:p>
            <a:pPr marL="717550" lvl="1" indent="-352425">
              <a:lnSpc>
                <a:spcPct val="150000"/>
              </a:lnSpc>
              <a:buFont typeface="Courier New" pitchFamily="49" charset="0"/>
              <a:buChar char="o"/>
            </a:pPr>
            <a:r>
              <a:rPr lang="de-AT" sz="2200" dirty="0" smtClean="0"/>
              <a:t>Pension, Kreditrate</a:t>
            </a:r>
            <a:r>
              <a:rPr lang="de-AT" sz="2200" dirty="0"/>
              <a:t>, Bausparraten, </a:t>
            </a:r>
            <a:r>
              <a:rPr lang="de-AT" sz="2200" dirty="0" smtClean="0"/>
              <a:t>Miete und Versicherung</a:t>
            </a:r>
            <a:endParaRPr lang="de-AT" sz="2200" dirty="0"/>
          </a:p>
        </p:txBody>
      </p:sp>
    </p:spTree>
    <p:extLst>
      <p:ext uri="{BB962C8B-B14F-4D97-AF65-F5344CB8AC3E}">
        <p14:creationId xmlns:p14="http://schemas.microsoft.com/office/powerpoint/2010/main" val="42665275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Abkürzungen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sz="2400" dirty="0" smtClean="0"/>
              <a:t>E</a:t>
            </a:r>
            <a:r>
              <a:rPr lang="de-AT" sz="2000" dirty="0" smtClean="0"/>
              <a:t>n</a:t>
            </a:r>
            <a:r>
              <a:rPr lang="de-AT" sz="2400" dirty="0" smtClean="0"/>
              <a:t> </a:t>
            </a:r>
            <a:r>
              <a:rPr lang="de-AT" sz="2400" dirty="0" smtClean="0">
                <a:sym typeface="Wingdings" pitchFamily="2" charset="2"/>
              </a:rPr>
              <a:t> Endwert (am Ende der Dauer)</a:t>
            </a:r>
          </a:p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sz="2400" dirty="0" err="1" smtClean="0">
                <a:sym typeface="Wingdings" pitchFamily="2" charset="2"/>
              </a:rPr>
              <a:t>B</a:t>
            </a:r>
            <a:r>
              <a:rPr lang="de-AT" sz="2000" dirty="0" err="1" smtClean="0">
                <a:sym typeface="Wingdings" pitchFamily="2" charset="2"/>
              </a:rPr>
              <a:t>n</a:t>
            </a:r>
            <a:r>
              <a:rPr lang="de-AT" sz="2400" dirty="0" smtClean="0">
                <a:sym typeface="Wingdings" pitchFamily="2" charset="2"/>
              </a:rPr>
              <a:t>  Barwert (zu Beginn der Dauer)</a:t>
            </a:r>
          </a:p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sz="2400" dirty="0" smtClean="0">
                <a:sym typeface="Wingdings" pitchFamily="2" charset="2"/>
              </a:rPr>
              <a:t>R  Rate</a:t>
            </a:r>
          </a:p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sz="2400" dirty="0" smtClean="0">
                <a:sym typeface="Wingdings" pitchFamily="2" charset="2"/>
              </a:rPr>
              <a:t>n  Jahre</a:t>
            </a:r>
          </a:p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sz="2400" dirty="0" smtClean="0">
                <a:sym typeface="Wingdings" pitchFamily="2" charset="2"/>
              </a:rPr>
              <a:t>i  Zinssatz pro Jahr</a:t>
            </a:r>
          </a:p>
          <a:p>
            <a:endParaRPr lang="de-AT" dirty="0" smtClean="0">
              <a:sym typeface="Wingdings" pitchFamily="2" charset="2"/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7043623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Vorschüssige Rente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65125" indent="-365125">
              <a:lnSpc>
                <a:spcPct val="150000"/>
              </a:lnSpc>
              <a:buFont typeface="Wingdings" pitchFamily="2" charset="2"/>
              <a:buChar char="Ø"/>
            </a:pPr>
            <a:r>
              <a:rPr lang="de-AT" sz="2400" dirty="0" smtClean="0"/>
              <a:t>Anfang des Monats/Jahres</a:t>
            </a:r>
            <a:r>
              <a:rPr lang="de-AT" b="1" dirty="0" smtClean="0"/>
              <a:t/>
            </a:r>
            <a:br>
              <a:rPr lang="de-AT" b="1" dirty="0" smtClean="0"/>
            </a:br>
            <a:r>
              <a:rPr lang="de-AT" b="1" dirty="0" smtClean="0"/>
              <a:t/>
            </a:r>
            <a:br>
              <a:rPr lang="de-AT" b="1" dirty="0" smtClean="0"/>
            </a:br>
            <a:r>
              <a:rPr lang="de-AT" dirty="0" smtClean="0"/>
              <a:t/>
            </a:r>
            <a:br>
              <a:rPr lang="de-AT" dirty="0" smtClean="0"/>
            </a:br>
            <a:endParaRPr lang="de-AT" dirty="0" smtClean="0"/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881" y="1700806"/>
            <a:ext cx="42402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469" y="2884944"/>
            <a:ext cx="3983037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95886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Beispiel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pPr marL="365125" indent="-365125">
              <a:lnSpc>
                <a:spcPct val="170000"/>
              </a:lnSpc>
              <a:buFont typeface="Wingdings" pitchFamily="2" charset="2"/>
              <a:buChar char="Ø"/>
            </a:pPr>
            <a:r>
              <a:rPr lang="de-AT" sz="3800" dirty="0" smtClean="0"/>
              <a:t>Eine </a:t>
            </a:r>
            <a:r>
              <a:rPr lang="de-AT" sz="3800" dirty="0"/>
              <a:t>Rentenzahlung von jährlich € </a:t>
            </a:r>
            <a:r>
              <a:rPr lang="de-AT" sz="3800" dirty="0" smtClean="0"/>
              <a:t>4.500,-</a:t>
            </a:r>
            <a:br>
              <a:rPr lang="de-AT" sz="3800" dirty="0" smtClean="0"/>
            </a:br>
            <a:r>
              <a:rPr lang="de-AT" sz="3800" dirty="0" smtClean="0"/>
              <a:t>wird 13 </a:t>
            </a:r>
            <a:r>
              <a:rPr lang="de-AT" sz="3800" dirty="0"/>
              <a:t>Jahre lang geleistet. Der Zinssatz beträgt </a:t>
            </a:r>
            <a:r>
              <a:rPr lang="de-AT" sz="3800" dirty="0" smtClean="0"/>
              <a:t>3,5%. </a:t>
            </a:r>
            <a:r>
              <a:rPr lang="de-AT" sz="3800" dirty="0"/>
              <a:t>Wie hoch ist der Rentenendwert, wenn die Zahlungen zu Beginn </a:t>
            </a:r>
            <a:r>
              <a:rPr lang="de-AT" sz="3800" dirty="0" smtClean="0"/>
              <a:t>eines jeden </a:t>
            </a:r>
            <a:r>
              <a:rPr lang="de-AT" sz="3800" dirty="0"/>
              <a:t>Jahres erfolgen? </a:t>
            </a:r>
          </a:p>
          <a:p>
            <a:pPr marL="45720" indent="0">
              <a:buNone/>
            </a:pPr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17943997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Lösung</a:t>
            </a:r>
            <a:endParaRPr lang="de-AT" dirty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143000" y="731520"/>
                <a:ext cx="6400800" cy="3633584"/>
              </a:xfrm>
            </p:spPr>
            <p:txBody>
              <a:bodyPr>
                <a:normAutofit fontScale="70000" lnSpcReduction="20000"/>
              </a:bodyPr>
              <a:lstStyle/>
              <a:p>
                <a:pPr marL="368300" indent="-368300">
                  <a:lnSpc>
                    <a:spcPct val="170000"/>
                  </a:lnSpc>
                  <a:buFont typeface="Wingdings" pitchFamily="2" charset="2"/>
                  <a:buChar char="Ø"/>
                </a:pPr>
                <a:r>
                  <a:rPr lang="de-AT" sz="3100" b="1" dirty="0" smtClean="0"/>
                  <a:t>Formel:</a:t>
                </a:r>
                <a:br>
                  <a:rPr lang="de-AT" sz="3100" b="1" dirty="0" smtClean="0"/>
                </a:br>
                <a:r>
                  <a:rPr lang="de-AT" sz="2600" dirty="0"/>
                  <a:t/>
                </a:r>
                <a:br>
                  <a:rPr lang="de-AT" sz="2600" dirty="0"/>
                </a:br>
                <a:r>
                  <a:rPr lang="de-AT" sz="2600" dirty="0" smtClean="0"/>
                  <a:t/>
                </a:r>
                <a:br>
                  <a:rPr lang="de-AT" sz="2600" dirty="0" smtClean="0"/>
                </a:br>
                <a:endParaRPr lang="de-AT" sz="1300" dirty="0" smtClean="0"/>
              </a:p>
              <a:p>
                <a:pPr marL="365125" indent="-365125">
                  <a:lnSpc>
                    <a:spcPct val="170000"/>
                  </a:lnSpc>
                  <a:buFont typeface="Wingdings" pitchFamily="2" charset="2"/>
                  <a:buChar char="Ø"/>
                </a:pPr>
                <a:r>
                  <a:rPr lang="de-AT" sz="3100" b="1" dirty="0" smtClean="0"/>
                  <a:t>Rechnen/Einsetzen</a:t>
                </a:r>
                <a:r>
                  <a:rPr lang="de-AT" sz="2600" b="1" dirty="0" smtClean="0"/>
                  <a:t>:</a:t>
                </a:r>
                <a:r>
                  <a:rPr lang="de-AT" sz="2600" dirty="0"/>
                  <a:t/>
                </a:r>
                <a:br>
                  <a:rPr lang="de-AT" sz="2600" dirty="0"/>
                </a:br>
                <a14:m>
                  <m:oMath xmlns:m="http://schemas.openxmlformats.org/officeDocument/2006/math">
                    <m:r>
                      <a:rPr lang="de-AT" sz="3100" b="0" i="1" smtClean="0">
                        <a:latin typeface="Cambria Math"/>
                      </a:rPr>
                      <m:t>4.500∗</m:t>
                    </m:r>
                    <m:d>
                      <m:dPr>
                        <m:ctrlPr>
                          <a:rPr lang="de-AT" sz="31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de-AT" sz="3100" b="0" i="1" smtClean="0">
                            <a:latin typeface="Cambria Math"/>
                          </a:rPr>
                          <m:t>1+0,035</m:t>
                        </m:r>
                      </m:e>
                    </m:d>
                    <m:r>
                      <a:rPr lang="de-AT" sz="3100" b="0" i="1" smtClean="0">
                        <a:latin typeface="Cambria Math"/>
                      </a:rPr>
                      <m:t>∗</m:t>
                    </m:r>
                    <m:box>
                      <m:boxPr>
                        <m:ctrlPr>
                          <a:rPr lang="de-AT" sz="3100" b="0" i="1" smtClean="0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de-AT" sz="31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de-AT" sz="3100" b="0" i="1" smtClean="0">
                                <a:latin typeface="Cambria Math"/>
                              </a:rPr>
                              <m:t>(1+ </m:t>
                            </m:r>
                            <m:sSup>
                              <m:sSupPr>
                                <m:ctrlPr>
                                  <a:rPr lang="de-AT" sz="31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de-AT" sz="3100" b="0" i="1" smtClean="0">
                                    <a:latin typeface="Cambria Math"/>
                                  </a:rPr>
                                  <m:t>0,035)</m:t>
                                </m:r>
                              </m:e>
                              <m:sup>
                                <m:r>
                                  <a:rPr lang="de-AT" sz="3100" b="0" i="1" smtClean="0">
                                    <a:latin typeface="Cambria Math"/>
                                  </a:rPr>
                                  <m:t>13</m:t>
                                </m:r>
                              </m:sup>
                            </m:sSup>
                            <m:r>
                              <a:rPr lang="de-AT" sz="3100" b="0" i="1" smtClean="0">
                                <a:latin typeface="Cambria Math"/>
                              </a:rPr>
                              <m:t> −1 </m:t>
                            </m:r>
                          </m:num>
                          <m:den>
                            <m:r>
                              <a:rPr lang="de-AT" sz="3100" b="0" i="1" smtClean="0">
                                <a:latin typeface="Cambria Math"/>
                              </a:rPr>
                              <m:t>0,035</m:t>
                            </m:r>
                          </m:den>
                        </m:f>
                      </m:e>
                    </m:box>
                    <m:r>
                      <a:rPr lang="de-AT" sz="3100" b="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de-AT" sz="3100" b="0" i="1" smtClean="0">
                        <a:latin typeface="Cambria Math"/>
                      </a:rPr>
                      <m:t>75.046,44</m:t>
                    </m:r>
                  </m:oMath>
                </a14:m>
                <a:r>
                  <a:rPr lang="de-AT" sz="3100" dirty="0" smtClean="0"/>
                  <a:t> </a:t>
                </a:r>
                <a:r>
                  <a:rPr lang="de-AT" dirty="0" smtClean="0"/>
                  <a:t/>
                </a:r>
                <a:br>
                  <a:rPr lang="de-AT" dirty="0" smtClean="0"/>
                </a:br>
                <a:endParaRPr lang="de-AT" sz="2400" dirty="0"/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143000" y="731520"/>
                <a:ext cx="6400800" cy="3633584"/>
              </a:xfrm>
              <a:blipFill rotWithShape="1">
                <a:blip r:embed="rId2"/>
                <a:stretch>
                  <a:fillRect l="-1810" t="-16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796" y="1608541"/>
            <a:ext cx="3663409" cy="677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53387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4372168"/>
            <a:ext cx="9143999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AT" dirty="0" smtClean="0">
                <a:effectLst/>
              </a:rPr>
              <a:t>Nachschüssige Rente</a:t>
            </a:r>
            <a:endParaRPr lang="de-AT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65125" indent="-365125">
              <a:buFont typeface="Wingdings" pitchFamily="2" charset="2"/>
              <a:buChar char="Ø"/>
            </a:pPr>
            <a:r>
              <a:rPr lang="de-AT" sz="2400" dirty="0" smtClean="0"/>
              <a:t>Ende des Monats/Jahres</a:t>
            </a:r>
          </a:p>
          <a:p>
            <a:pPr marL="45720" indent="0">
              <a:buNone/>
            </a:pPr>
            <a:endParaRPr lang="de-AT" dirty="0"/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454" y="1556792"/>
            <a:ext cx="3064548" cy="78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958927"/>
            <a:ext cx="3700016" cy="81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77728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172</Words>
  <Application>Microsoft Office PowerPoint</Application>
  <PresentationFormat>Bildschirmpräsentation (4:3)</PresentationFormat>
  <Paragraphs>51</Paragraphs>
  <Slides>16</Slides>
  <Notes>2</Notes>
  <HiddenSlides>2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Slipstream</vt:lpstr>
      <vt:lpstr>Finanzmathematik</vt:lpstr>
      <vt:lpstr>Outline</vt:lpstr>
      <vt:lpstr>Rentenrechnung</vt:lpstr>
      <vt:lpstr>Was ist die Rente?</vt:lpstr>
      <vt:lpstr>Abkürzungen</vt:lpstr>
      <vt:lpstr>Vorschüssige Rente</vt:lpstr>
      <vt:lpstr>Beispiel</vt:lpstr>
      <vt:lpstr>Lösung</vt:lpstr>
      <vt:lpstr>Nachschüssige Rente</vt:lpstr>
      <vt:lpstr>Beispiel</vt:lpstr>
      <vt:lpstr>Lösung</vt:lpstr>
      <vt:lpstr>Excel</vt:lpstr>
      <vt:lpstr>Funktionsargumente</vt:lpstr>
      <vt:lpstr>Barwert (BW)</vt:lpstr>
      <vt:lpstr>Endwert (ZW)</vt:lpstr>
      <vt:lpstr>Viel Spaß beim Lernen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Divya</dc:creator>
  <cp:lastModifiedBy>Gabriela Auer</cp:lastModifiedBy>
  <cp:revision>29</cp:revision>
  <dcterms:created xsi:type="dcterms:W3CDTF">2012-02-25T13:41:16Z</dcterms:created>
  <dcterms:modified xsi:type="dcterms:W3CDTF">2013-03-13T08:34:02Z</dcterms:modified>
</cp:coreProperties>
</file>