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9" r:id="rId4"/>
    <p:sldId id="261" r:id="rId5"/>
    <p:sldId id="262" r:id="rId6"/>
    <p:sldId id="264" r:id="rId7"/>
    <p:sldId id="263" r:id="rId8"/>
    <p:sldId id="265" r:id="rId9"/>
    <p:sldId id="266" r:id="rId10"/>
    <p:sldId id="273" r:id="rId11"/>
    <p:sldId id="268" r:id="rId12"/>
    <p:sldId id="269" r:id="rId13"/>
    <p:sldId id="270" r:id="rId14"/>
    <p:sldId id="274" r:id="rId15"/>
    <p:sldId id="271"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DA1A84-CCAC-48D5-B5A6-F18C28B5565C}" type="datetimeFigureOut">
              <a:rPr lang="de-AT" smtClean="0"/>
              <a:pPr/>
              <a:t>15.05.2015</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D071C-F7B2-479A-9E25-750151A9F04F}" type="slidenum">
              <a:rPr lang="de-AT" smtClean="0"/>
              <a:pPr/>
              <a:t>‹Nr.›</a:t>
            </a:fld>
            <a:endParaRPr lang="de-AT"/>
          </a:p>
        </p:txBody>
      </p:sp>
    </p:spTree>
    <p:extLst>
      <p:ext uri="{BB962C8B-B14F-4D97-AF65-F5344CB8AC3E}">
        <p14:creationId xmlns:p14="http://schemas.microsoft.com/office/powerpoint/2010/main" val="3086034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dirty="0" smtClean="0"/>
              <a:t>http://www.gevestor.de/details/interner-zinsfus-berechnen-leicht-gemacht-650975.html</a:t>
            </a:r>
            <a:endParaRPr lang="de-AT" dirty="0"/>
          </a:p>
        </p:txBody>
      </p:sp>
      <p:sp>
        <p:nvSpPr>
          <p:cNvPr id="4" name="Foliennummernplatzhalter 3"/>
          <p:cNvSpPr>
            <a:spLocks noGrp="1"/>
          </p:cNvSpPr>
          <p:nvPr>
            <p:ph type="sldNum" sz="quarter" idx="10"/>
          </p:nvPr>
        </p:nvSpPr>
        <p:spPr/>
        <p:txBody>
          <a:bodyPr/>
          <a:lstStyle/>
          <a:p>
            <a:fld id="{1A2D071C-F7B2-479A-9E25-750151A9F04F}" type="slidenum">
              <a:rPr lang="de-AT" smtClean="0"/>
              <a:pPr/>
              <a:t>1</a:t>
            </a:fld>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1A2D071C-F7B2-479A-9E25-750151A9F04F}" type="slidenum">
              <a:rPr lang="de-AT" smtClean="0"/>
              <a:pPr/>
              <a:t>2</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17" name="Fußzeilenplatzhalter 16"/>
          <p:cNvSpPr>
            <a:spLocks noGrp="1"/>
          </p:cNvSpPr>
          <p:nvPr>
            <p:ph type="ftr" sz="quarter" idx="11"/>
          </p:nvPr>
        </p:nvSpPr>
        <p:spPr/>
        <p:txBody>
          <a:bodyPr/>
          <a:lstStyle/>
          <a:p>
            <a:endParaRPr lang="de-AT"/>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CC0A50C-AFFF-4388-BEF7-45B64CCB0C6E}" type="slidenum">
              <a:rPr lang="de-AT" smtClean="0"/>
              <a:pPr/>
              <a:t>‹Nr.›</a:t>
            </a:fld>
            <a:endParaRPr lang="de-AT"/>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CC0A50C-AFFF-4388-BEF7-45B64CCB0C6E}" type="slidenum">
              <a:rPr lang="de-AT" smtClean="0"/>
              <a:pPr/>
              <a:t>‹Nr.›</a:t>
            </a:fld>
            <a:endParaRPr lang="de-A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ECC0A50C-AFFF-4388-BEF7-45B64CCB0C6E}" type="slidenum">
              <a:rPr lang="de-AT" smtClean="0"/>
              <a:pPr/>
              <a:t>‹Nr.›</a:t>
            </a:fld>
            <a:endParaRPr lang="de-AT"/>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5" name="Fußzeilenplatzhalter 4"/>
          <p:cNvSpPr>
            <a:spLocks noGrp="1"/>
          </p:cNvSpPr>
          <p:nvPr>
            <p:ph type="ftr" sz="quarter" idx="11"/>
          </p:nvPr>
        </p:nvSpPr>
        <p:spPr/>
        <p:txBody>
          <a:bodyPr/>
          <a:lstStyle/>
          <a:p>
            <a:endParaRPr lang="de-AT"/>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a:xfrm>
            <a:off x="4361688" y="1026372"/>
            <a:ext cx="457200" cy="441325"/>
          </a:xfrm>
        </p:spPr>
        <p:txBody>
          <a:bodyPr/>
          <a:lstStyle/>
          <a:p>
            <a:fld id="{ECC0A50C-AFFF-4388-BEF7-45B64CCB0C6E}" type="slidenum">
              <a:rPr lang="de-AT" smtClean="0"/>
              <a:pPr/>
              <a:t>‹Nr.›</a:t>
            </a:fld>
            <a:endParaRPr lang="de-AT"/>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AT"/>
          </a:p>
        </p:txBody>
      </p:sp>
      <p:sp>
        <p:nvSpPr>
          <p:cNvPr id="4" name="Datumsplatzhalter 3"/>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CC0A50C-AFFF-4388-BEF7-45B64CCB0C6E}" type="slidenum">
              <a:rPr lang="de-AT" smtClean="0"/>
              <a:pPr/>
              <a:t>‹Nr.›</a:t>
            </a:fld>
            <a:endParaRPr lang="de-AT"/>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6F9C8F10-2993-426F-80F3-D8DBF3BDEF0B}" type="datetimeFigureOut">
              <a:rPr lang="de-AT" smtClean="0"/>
              <a:pPr/>
              <a:t>15.05.2015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CC0A50C-AFFF-4388-BEF7-45B64CCB0C6E}" type="slidenum">
              <a:rPr lang="de-AT" smtClean="0"/>
              <a:pPr/>
              <a:t>‹Nr.›</a:t>
            </a:fld>
            <a:endParaRPr lang="de-AT"/>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7" name="Datumsplatzhalter 6"/>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8" name="Fußzeilenplatzhalter 7"/>
          <p:cNvSpPr>
            <a:spLocks noGrp="1"/>
          </p:cNvSpPr>
          <p:nvPr>
            <p:ph type="ftr" sz="quarter" idx="11"/>
          </p:nvPr>
        </p:nvSpPr>
        <p:spPr>
          <a:xfrm>
            <a:off x="304800" y="6409944"/>
            <a:ext cx="3581400" cy="365760"/>
          </a:xfrm>
        </p:spPr>
        <p:txBody>
          <a:bodyPr/>
          <a:lstStyle/>
          <a:p>
            <a:endParaRPr lang="de-AT"/>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ECC0A50C-AFFF-4388-BEF7-45B64CCB0C6E}" type="slidenum">
              <a:rPr lang="de-AT" smtClean="0"/>
              <a:pPr/>
              <a:t>‹Nr.›</a:t>
            </a:fld>
            <a:endParaRPr lang="de-AT"/>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a:xfrm>
            <a:off x="4343400" y="1036020"/>
            <a:ext cx="457200" cy="441325"/>
          </a:xfrm>
        </p:spPr>
        <p:txBody>
          <a:bodyPr/>
          <a:lstStyle/>
          <a:p>
            <a:fld id="{ECC0A50C-AFFF-4388-BEF7-45B64CCB0C6E}"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CC0A50C-AFFF-4388-BEF7-45B64CCB0C6E}"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CC0A50C-AFFF-4388-BEF7-45B64CCB0C6E}" type="slidenum">
              <a:rPr lang="de-AT" smtClean="0"/>
              <a:pPr/>
              <a:t>‹Nr.›</a:t>
            </a:fld>
            <a:endParaRPr lang="de-AT"/>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6F9C8F10-2993-426F-80F3-D8DBF3BDEF0B}" type="datetimeFigureOut">
              <a:rPr lang="de-AT" smtClean="0"/>
              <a:pPr/>
              <a:t>15.05.2015</a:t>
            </a:fld>
            <a:endParaRPr lang="de-AT"/>
          </a:p>
        </p:txBody>
      </p:sp>
      <p:sp>
        <p:nvSpPr>
          <p:cNvPr id="6" name="Fußzeilenplatzhalter 5"/>
          <p:cNvSpPr>
            <a:spLocks noGrp="1"/>
          </p:cNvSpPr>
          <p:nvPr>
            <p:ph type="ftr" sz="quarter" idx="11"/>
          </p:nvPr>
        </p:nvSpPr>
        <p:spPr>
          <a:xfrm>
            <a:off x="301752" y="6410848"/>
            <a:ext cx="3383280" cy="365760"/>
          </a:xfrm>
        </p:spPr>
        <p:txBody>
          <a:bodyPr/>
          <a:lstStyle/>
          <a:p>
            <a:endParaRPr lang="de-A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ECC0A50C-AFFF-4388-BEF7-45B64CCB0C6E}" type="slidenum">
              <a:rPr lang="de-AT" smtClean="0"/>
              <a:pPr/>
              <a:t>‹Nr.›</a:t>
            </a:fld>
            <a:endParaRPr lang="de-AT"/>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6F9C8F10-2993-426F-80F3-D8DBF3BDEF0B}" type="datetimeFigureOut">
              <a:rPr lang="de-AT" smtClean="0"/>
              <a:pPr/>
              <a:t>15.05.2015</a:t>
            </a:fld>
            <a:endParaRPr lang="de-AT"/>
          </a:p>
        </p:txBody>
      </p:sp>
      <p:sp>
        <p:nvSpPr>
          <p:cNvPr id="6" name="Fußzeilenplatzhalter 5"/>
          <p:cNvSpPr>
            <a:spLocks noGrp="1"/>
          </p:cNvSpPr>
          <p:nvPr>
            <p:ph type="ftr" sz="quarter" idx="11"/>
          </p:nvPr>
        </p:nvSpPr>
        <p:spPr>
          <a:xfrm>
            <a:off x="301752" y="6410848"/>
            <a:ext cx="3584448" cy="365760"/>
          </a:xfrm>
        </p:spPr>
        <p:txBody>
          <a:bodyPr/>
          <a:lstStyle/>
          <a:p>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F9C8F10-2993-426F-80F3-D8DBF3BDEF0B}" type="datetimeFigureOut">
              <a:rPr lang="de-AT" smtClean="0"/>
              <a:pPr/>
              <a:t>15.05.2015</a:t>
            </a:fld>
            <a:endParaRPr lang="de-AT"/>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AT"/>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CC0A50C-AFFF-4388-BEF7-45B64CCB0C6E}" type="slidenum">
              <a:rPr lang="de-AT" smtClean="0"/>
              <a:pPr/>
              <a:t>‹Nr.›</a:t>
            </a:fld>
            <a:endParaRPr lang="de-AT"/>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lstStyle/>
          <a:p>
            <a:endParaRPr lang="de-AT" dirty="0" smtClean="0">
              <a:latin typeface="Arial" pitchFamily="34" charset="0"/>
              <a:cs typeface="Arial" pitchFamily="34" charset="0"/>
            </a:endParaRPr>
          </a:p>
          <a:p>
            <a:endParaRPr lang="de-AT" dirty="0" smtClean="0">
              <a:latin typeface="Arial" pitchFamily="34" charset="0"/>
              <a:cs typeface="Arial" pitchFamily="34" charset="0"/>
            </a:endParaRPr>
          </a:p>
          <a:p>
            <a:r>
              <a:rPr lang="de-AT" dirty="0">
                <a:latin typeface="Arial" pitchFamily="34" charset="0"/>
                <a:cs typeface="Arial" pitchFamily="34" charset="0"/>
              </a:rPr>
              <a:t>v</a:t>
            </a:r>
            <a:r>
              <a:rPr lang="de-AT" smtClean="0">
                <a:latin typeface="Arial" pitchFamily="34" charset="0"/>
                <a:cs typeface="Arial" pitchFamily="34" charset="0"/>
              </a:rPr>
              <a:t>on</a:t>
            </a:r>
            <a:endParaRPr lang="de-AT" dirty="0" smtClean="0">
              <a:latin typeface="Arial" pitchFamily="34" charset="0"/>
              <a:cs typeface="Arial" pitchFamily="34" charset="0"/>
            </a:endParaRPr>
          </a:p>
          <a:p>
            <a:r>
              <a:rPr lang="de-AT" dirty="0" smtClean="0">
                <a:latin typeface="Arial" pitchFamily="34" charset="0"/>
                <a:cs typeface="Arial" pitchFamily="34" charset="0"/>
              </a:rPr>
              <a:t>Matthias Kühn</a:t>
            </a:r>
            <a:endParaRPr lang="de-AT" dirty="0">
              <a:latin typeface="Arial" pitchFamily="34" charset="0"/>
              <a:cs typeface="Arial" pitchFamily="34" charset="0"/>
            </a:endParaRPr>
          </a:p>
        </p:txBody>
      </p:sp>
      <p:sp>
        <p:nvSpPr>
          <p:cNvPr id="2" name="Titel 1"/>
          <p:cNvSpPr>
            <a:spLocks noGrp="1"/>
          </p:cNvSpPr>
          <p:nvPr>
            <p:ph type="ctrTitle"/>
          </p:nvPr>
        </p:nvSpPr>
        <p:spPr/>
        <p:txBody>
          <a:bodyPr/>
          <a:lstStyle/>
          <a:p>
            <a:r>
              <a:rPr lang="de-AT" dirty="0" smtClean="0">
                <a:latin typeface="Arial" pitchFamily="34" charset="0"/>
                <a:cs typeface="Arial" pitchFamily="34" charset="0"/>
              </a:rPr>
              <a:t>Methode des internen Zinsfußes</a:t>
            </a:r>
            <a:endParaRPr lang="de-AT" dirty="0">
              <a:latin typeface="Arial" pitchFamily="34" charset="0"/>
              <a:cs typeface="Arial" pitchFamily="34" charset="0"/>
            </a:endParaRPr>
          </a:p>
        </p:txBody>
      </p:sp>
      <p:pic>
        <p:nvPicPr>
          <p:cNvPr id="5" name="Picture 2" descr="http://www.ibc.ac.at/website/fileadmin/images/RTEmagicC_pi-ahmed_2_blau_ibc_01.jpg.jpg"/>
          <p:cNvPicPr>
            <a:picLocks noChangeAspect="1" noChangeArrowheads="1"/>
          </p:cNvPicPr>
          <p:nvPr/>
        </p:nvPicPr>
        <p:blipFill>
          <a:blip r:embed="rId3" cstate="print"/>
          <a:srcRect/>
          <a:stretch>
            <a:fillRect/>
          </a:stretch>
        </p:blipFill>
        <p:spPr bwMode="auto">
          <a:xfrm>
            <a:off x="7332306" y="5157192"/>
            <a:ext cx="1609361" cy="120702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mit Pfeil 4"/>
          <p:cNvCxnSpPr/>
          <p:nvPr/>
        </p:nvCxnSpPr>
        <p:spPr>
          <a:xfrm flipV="1">
            <a:off x="1835696" y="635835"/>
            <a:ext cx="0" cy="4824536"/>
          </a:xfrm>
          <a:prstGeom prst="straightConnector1">
            <a:avLst/>
          </a:prstGeom>
          <a:ln w="25400" cmpd="sng">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1259632" y="4020211"/>
            <a:ext cx="5616624"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p:nvCxnSpPr>
        <p:spPr>
          <a:xfrm>
            <a:off x="2303748" y="1849364"/>
            <a:ext cx="3924436" cy="38164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p:nvCxnSpPr>
        <p:spPr>
          <a:xfrm>
            <a:off x="1835696" y="2796075"/>
            <a:ext cx="1440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a:off x="3275856" y="2796075"/>
            <a:ext cx="0"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a:off x="1835696" y="5100331"/>
            <a:ext cx="1440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p:nvCxnSpPr>
        <p:spPr>
          <a:xfrm>
            <a:off x="3275856" y="3876195"/>
            <a:ext cx="0"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a:off x="3275856" y="5100331"/>
            <a:ext cx="2376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p:nvCxnSpPr>
        <p:spPr>
          <a:xfrm flipV="1">
            <a:off x="5652120" y="4020211"/>
            <a:ext cx="0" cy="108012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802150" y="2170662"/>
            <a:ext cx="720080" cy="369332"/>
          </a:xfrm>
          <a:prstGeom prst="rect">
            <a:avLst/>
          </a:prstGeom>
          <a:noFill/>
        </p:spPr>
        <p:txBody>
          <a:bodyPr wrap="square" rtlCol="0">
            <a:spAutoFit/>
          </a:bodyPr>
          <a:lstStyle/>
          <a:p>
            <a:r>
              <a:rPr lang="de-DE" dirty="0" smtClean="0">
                <a:latin typeface="Arial" pitchFamily="34" charset="0"/>
                <a:cs typeface="Arial" pitchFamily="34" charset="0"/>
              </a:rPr>
              <a:t>KW</a:t>
            </a:r>
            <a:r>
              <a:rPr lang="de-DE" baseline="-25000" dirty="0" smtClean="0">
                <a:latin typeface="Arial" pitchFamily="34" charset="0"/>
                <a:cs typeface="Arial" pitchFamily="34" charset="0"/>
              </a:rPr>
              <a:t>1</a:t>
            </a:r>
            <a:endParaRPr lang="de-AT" dirty="0">
              <a:latin typeface="Arial" pitchFamily="34" charset="0"/>
              <a:cs typeface="Arial" pitchFamily="34" charset="0"/>
            </a:endParaRPr>
          </a:p>
        </p:txBody>
      </p:sp>
      <p:sp>
        <p:nvSpPr>
          <p:cNvPr id="33" name="Textfeld 32"/>
          <p:cNvSpPr txBox="1"/>
          <p:nvPr/>
        </p:nvSpPr>
        <p:spPr>
          <a:xfrm>
            <a:off x="817709" y="4484402"/>
            <a:ext cx="720080" cy="369332"/>
          </a:xfrm>
          <a:prstGeom prst="rect">
            <a:avLst/>
          </a:prstGeom>
          <a:noFill/>
        </p:spPr>
        <p:txBody>
          <a:bodyPr wrap="square" rtlCol="0">
            <a:spAutoFit/>
          </a:bodyPr>
          <a:lstStyle/>
          <a:p>
            <a:r>
              <a:rPr lang="de-DE" dirty="0" smtClean="0">
                <a:latin typeface="Arial" pitchFamily="34" charset="0"/>
                <a:cs typeface="Arial" pitchFamily="34" charset="0"/>
              </a:rPr>
              <a:t>KW</a:t>
            </a:r>
            <a:r>
              <a:rPr lang="de-DE" baseline="-25000" dirty="0" smtClean="0">
                <a:latin typeface="Arial" pitchFamily="34" charset="0"/>
                <a:cs typeface="Arial" pitchFamily="34" charset="0"/>
              </a:rPr>
              <a:t>2</a:t>
            </a:r>
            <a:endParaRPr lang="de-AT" dirty="0">
              <a:latin typeface="Arial" pitchFamily="34" charset="0"/>
              <a:cs typeface="Arial" pitchFamily="34" charset="0"/>
            </a:endParaRPr>
          </a:p>
        </p:txBody>
      </p:sp>
      <p:sp>
        <p:nvSpPr>
          <p:cNvPr id="34" name="Textfeld 33"/>
          <p:cNvSpPr txBox="1"/>
          <p:nvPr/>
        </p:nvSpPr>
        <p:spPr>
          <a:xfrm>
            <a:off x="304292" y="3329514"/>
            <a:ext cx="1503784" cy="369332"/>
          </a:xfrm>
          <a:prstGeom prst="rect">
            <a:avLst/>
          </a:prstGeom>
          <a:noFill/>
        </p:spPr>
        <p:txBody>
          <a:bodyPr wrap="square" rtlCol="0">
            <a:spAutoFit/>
          </a:bodyPr>
          <a:lstStyle/>
          <a:p>
            <a:r>
              <a:rPr lang="de-DE" dirty="0" smtClean="0">
                <a:latin typeface="Arial" pitchFamily="34" charset="0"/>
                <a:cs typeface="Arial" pitchFamily="34" charset="0"/>
              </a:rPr>
              <a:t>KW</a:t>
            </a:r>
            <a:r>
              <a:rPr lang="de-DE" baseline="-25000" dirty="0" smtClean="0">
                <a:latin typeface="Arial" pitchFamily="34" charset="0"/>
                <a:cs typeface="Arial" pitchFamily="34" charset="0"/>
              </a:rPr>
              <a:t>1</a:t>
            </a:r>
            <a:r>
              <a:rPr lang="de-DE" dirty="0" smtClean="0">
                <a:latin typeface="Arial" pitchFamily="34" charset="0"/>
                <a:cs typeface="Arial" pitchFamily="34" charset="0"/>
              </a:rPr>
              <a:t> </a:t>
            </a:r>
            <a:r>
              <a:rPr lang="de-DE" dirty="0">
                <a:latin typeface="Arial" pitchFamily="34" charset="0"/>
                <a:cs typeface="Arial" pitchFamily="34" charset="0"/>
              </a:rPr>
              <a:t>– </a:t>
            </a:r>
            <a:r>
              <a:rPr lang="de-DE" dirty="0" smtClean="0">
                <a:latin typeface="Arial" pitchFamily="34" charset="0"/>
                <a:cs typeface="Arial" pitchFamily="34" charset="0"/>
              </a:rPr>
              <a:t>KW</a:t>
            </a:r>
            <a:r>
              <a:rPr lang="de-DE" baseline="-25000" dirty="0" smtClean="0">
                <a:latin typeface="Arial" pitchFamily="34" charset="0"/>
                <a:cs typeface="Arial" pitchFamily="34" charset="0"/>
              </a:rPr>
              <a:t>2</a:t>
            </a:r>
            <a:endParaRPr lang="de-AT" dirty="0">
              <a:latin typeface="Arial" pitchFamily="34" charset="0"/>
              <a:cs typeface="Arial" pitchFamily="34" charset="0"/>
            </a:endParaRPr>
          </a:p>
        </p:txBody>
      </p:sp>
      <p:sp>
        <p:nvSpPr>
          <p:cNvPr id="35" name="Ellipse 34"/>
          <p:cNvSpPr/>
          <p:nvPr/>
        </p:nvSpPr>
        <p:spPr>
          <a:xfrm>
            <a:off x="3203848" y="2760071"/>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7" name="Ellipse 36"/>
          <p:cNvSpPr/>
          <p:nvPr/>
        </p:nvSpPr>
        <p:spPr>
          <a:xfrm>
            <a:off x="4465463" y="3984207"/>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8" name="Ellipse 37"/>
          <p:cNvSpPr/>
          <p:nvPr/>
        </p:nvSpPr>
        <p:spPr>
          <a:xfrm>
            <a:off x="5580112" y="5085781"/>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0" name="Textfeld 39"/>
          <p:cNvSpPr txBox="1"/>
          <p:nvPr/>
        </p:nvSpPr>
        <p:spPr>
          <a:xfrm>
            <a:off x="5358172" y="4056215"/>
            <a:ext cx="1152128" cy="307777"/>
          </a:xfrm>
          <a:prstGeom prst="rect">
            <a:avLst/>
          </a:prstGeom>
          <a:noFill/>
        </p:spPr>
        <p:txBody>
          <a:bodyPr wrap="square" rtlCol="0">
            <a:spAutoFit/>
          </a:bodyPr>
          <a:lstStyle/>
          <a:p>
            <a:r>
              <a:rPr lang="de-DE" sz="1400" dirty="0" smtClean="0">
                <a:latin typeface="Arial" pitchFamily="34" charset="0"/>
                <a:cs typeface="Arial" pitchFamily="34" charset="0"/>
              </a:rPr>
              <a:t>i</a:t>
            </a:r>
            <a:r>
              <a:rPr lang="de-DE" sz="1400" baseline="-25000" dirty="0" smtClean="0">
                <a:latin typeface="Arial" pitchFamily="34" charset="0"/>
                <a:cs typeface="Arial" pitchFamily="34" charset="0"/>
              </a:rPr>
              <a:t>2</a:t>
            </a:r>
            <a:r>
              <a:rPr lang="de-DE" sz="1400" dirty="0" smtClean="0">
                <a:latin typeface="Arial" pitchFamily="34" charset="0"/>
                <a:cs typeface="Arial" pitchFamily="34" charset="0"/>
              </a:rPr>
              <a:t>= 27% </a:t>
            </a:r>
            <a:endParaRPr lang="de-AT" sz="1400" dirty="0">
              <a:latin typeface="Arial" pitchFamily="34" charset="0"/>
              <a:cs typeface="Arial" pitchFamily="34" charset="0"/>
            </a:endParaRPr>
          </a:p>
        </p:txBody>
      </p:sp>
      <p:sp>
        <p:nvSpPr>
          <p:cNvPr id="41" name="Textfeld 40"/>
          <p:cNvSpPr txBox="1"/>
          <p:nvPr/>
        </p:nvSpPr>
        <p:spPr>
          <a:xfrm>
            <a:off x="2985049" y="4225509"/>
            <a:ext cx="1152128" cy="307777"/>
          </a:xfrm>
          <a:prstGeom prst="rect">
            <a:avLst/>
          </a:prstGeom>
          <a:noFill/>
        </p:spPr>
        <p:txBody>
          <a:bodyPr wrap="square" rtlCol="0">
            <a:spAutoFit/>
          </a:bodyPr>
          <a:lstStyle/>
          <a:p>
            <a:r>
              <a:rPr lang="de-DE" sz="1400" dirty="0" smtClean="0">
                <a:latin typeface="Arial" pitchFamily="34" charset="0"/>
                <a:cs typeface="Arial" pitchFamily="34" charset="0"/>
              </a:rPr>
              <a:t>i</a:t>
            </a:r>
            <a:r>
              <a:rPr lang="de-DE" sz="1400" baseline="-25000" dirty="0">
                <a:latin typeface="Arial" pitchFamily="34" charset="0"/>
                <a:cs typeface="Arial" pitchFamily="34" charset="0"/>
              </a:rPr>
              <a:t>1</a:t>
            </a:r>
            <a:r>
              <a:rPr lang="de-DE" sz="1400" dirty="0" smtClean="0">
                <a:latin typeface="Arial" pitchFamily="34" charset="0"/>
                <a:cs typeface="Arial" pitchFamily="34" charset="0"/>
              </a:rPr>
              <a:t>= 26% </a:t>
            </a:r>
            <a:endParaRPr lang="de-AT" sz="1400" dirty="0">
              <a:latin typeface="Arial" pitchFamily="34" charset="0"/>
              <a:cs typeface="Arial" pitchFamily="34" charset="0"/>
            </a:endParaRPr>
          </a:p>
        </p:txBody>
      </p:sp>
      <p:cxnSp>
        <p:nvCxnSpPr>
          <p:cNvPr id="43" name="Gerade Verbindung mit Pfeil 42"/>
          <p:cNvCxnSpPr/>
          <p:nvPr/>
        </p:nvCxnSpPr>
        <p:spPr>
          <a:xfrm>
            <a:off x="1691680" y="3561850"/>
            <a:ext cx="1189607" cy="315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Textfeld 48"/>
          <p:cNvSpPr txBox="1"/>
          <p:nvPr/>
        </p:nvSpPr>
        <p:spPr>
          <a:xfrm>
            <a:off x="5076056" y="3329514"/>
            <a:ext cx="3168352" cy="369332"/>
          </a:xfrm>
          <a:prstGeom prst="rect">
            <a:avLst/>
          </a:prstGeom>
          <a:noFill/>
        </p:spPr>
        <p:txBody>
          <a:bodyPr wrap="square" rtlCol="0">
            <a:spAutoFit/>
          </a:bodyPr>
          <a:lstStyle/>
          <a:p>
            <a:r>
              <a:rPr lang="de-DE" dirty="0" smtClean="0">
                <a:latin typeface="Arial" pitchFamily="34" charset="0"/>
                <a:cs typeface="Arial" pitchFamily="34" charset="0"/>
              </a:rPr>
              <a:t>i= interner Zinssatz </a:t>
            </a:r>
            <a:endParaRPr lang="de-AT" dirty="0">
              <a:latin typeface="Arial" pitchFamily="34" charset="0"/>
              <a:cs typeface="Arial" pitchFamily="34" charset="0"/>
            </a:endParaRPr>
          </a:p>
        </p:txBody>
      </p:sp>
      <p:cxnSp>
        <p:nvCxnSpPr>
          <p:cNvPr id="50" name="Gerade Verbindung mit Pfeil 49"/>
          <p:cNvCxnSpPr/>
          <p:nvPr/>
        </p:nvCxnSpPr>
        <p:spPr>
          <a:xfrm flipH="1">
            <a:off x="4624273" y="3698846"/>
            <a:ext cx="379770" cy="2433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Geschweifte Klammer rechts 53"/>
          <p:cNvSpPr/>
          <p:nvPr/>
        </p:nvSpPr>
        <p:spPr>
          <a:xfrm rot="5400000">
            <a:off x="4294694" y="4102948"/>
            <a:ext cx="338588" cy="2376264"/>
          </a:xfrm>
          <a:prstGeom prst="rightBrace">
            <a:avLst>
              <a:gd name="adj1" fmla="val 8333"/>
              <a:gd name="adj2" fmla="val 504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57" name="Textfeld 56"/>
          <p:cNvSpPr txBox="1"/>
          <p:nvPr/>
        </p:nvSpPr>
        <p:spPr>
          <a:xfrm>
            <a:off x="2881287" y="5330748"/>
            <a:ext cx="3168352" cy="369332"/>
          </a:xfrm>
          <a:prstGeom prst="rect">
            <a:avLst/>
          </a:prstGeom>
          <a:noFill/>
        </p:spPr>
        <p:txBody>
          <a:bodyPr wrap="square" rtlCol="0">
            <a:spAutoFit/>
          </a:bodyPr>
          <a:lstStyle/>
          <a:p>
            <a:pPr algn="ctr"/>
            <a:r>
              <a:rPr lang="de-DE" dirty="0">
                <a:latin typeface="Arial" pitchFamily="34" charset="0"/>
                <a:cs typeface="Arial" pitchFamily="34" charset="0"/>
              </a:rPr>
              <a:t>i</a:t>
            </a:r>
            <a:r>
              <a:rPr lang="de-DE" baseline="-25000" dirty="0" smtClean="0">
                <a:latin typeface="Arial" pitchFamily="34" charset="0"/>
                <a:cs typeface="Arial" pitchFamily="34" charset="0"/>
              </a:rPr>
              <a:t>2</a:t>
            </a:r>
            <a:r>
              <a:rPr lang="de-DE" dirty="0" smtClean="0">
                <a:latin typeface="Arial" pitchFamily="34" charset="0"/>
                <a:cs typeface="Arial" pitchFamily="34" charset="0"/>
              </a:rPr>
              <a:t> – i</a:t>
            </a:r>
            <a:r>
              <a:rPr lang="de-DE" baseline="-25000" dirty="0" smtClean="0">
                <a:latin typeface="Arial" pitchFamily="34" charset="0"/>
                <a:cs typeface="Arial" pitchFamily="34" charset="0"/>
              </a:rPr>
              <a:t>1</a:t>
            </a:r>
            <a:endParaRPr lang="de-AT" dirty="0">
              <a:latin typeface="Arial" pitchFamily="34" charset="0"/>
              <a:cs typeface="Arial" pitchFamily="34" charset="0"/>
            </a:endParaRPr>
          </a:p>
        </p:txBody>
      </p:sp>
      <p:cxnSp>
        <p:nvCxnSpPr>
          <p:cNvPr id="59" name="Gerade Verbindung mit Pfeil 58"/>
          <p:cNvCxnSpPr/>
          <p:nvPr/>
        </p:nvCxnSpPr>
        <p:spPr>
          <a:xfrm>
            <a:off x="1575284" y="4860904"/>
            <a:ext cx="232792" cy="224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p:nvPr/>
        </p:nvCxnSpPr>
        <p:spPr>
          <a:xfrm>
            <a:off x="1547664" y="2599844"/>
            <a:ext cx="232792" cy="1370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65"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
        <p:nvSpPr>
          <p:cNvPr id="66" name="Ovale Legende 65"/>
          <p:cNvSpPr/>
          <p:nvPr/>
        </p:nvSpPr>
        <p:spPr>
          <a:xfrm>
            <a:off x="4745571" y="332656"/>
            <a:ext cx="4261370" cy="2808312"/>
          </a:xfrm>
          <a:prstGeom prst="wedgeEllipseCallout">
            <a:avLst>
              <a:gd name="adj1" fmla="val 32232"/>
              <a:gd name="adj2" fmla="val 117092"/>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dirty="0" smtClean="0">
                <a:latin typeface="Arial" pitchFamily="34" charset="0"/>
                <a:cs typeface="Arial" pitchFamily="34" charset="0"/>
              </a:rPr>
              <a:t>Ähnliche Dreiecke: </a:t>
            </a:r>
          </a:p>
          <a:p>
            <a:pPr algn="ctr"/>
            <a:endParaRPr lang="de-DE" dirty="0">
              <a:latin typeface="Arial" pitchFamily="34" charset="0"/>
              <a:cs typeface="Arial" pitchFamily="34" charset="0"/>
            </a:endParaRPr>
          </a:p>
          <a:p>
            <a:pPr algn="ctr"/>
            <a:r>
              <a:rPr lang="de-DE" dirty="0" smtClean="0">
                <a:latin typeface="Arial" pitchFamily="34" charset="0"/>
                <a:cs typeface="Arial" pitchFamily="34" charset="0"/>
              </a:rPr>
              <a:t>Es verhalten sich </a:t>
            </a:r>
            <a:r>
              <a:rPr lang="de-DE" b="1" dirty="0" smtClean="0">
                <a:latin typeface="Arial" pitchFamily="34" charset="0"/>
                <a:cs typeface="Arial" pitchFamily="34" charset="0"/>
              </a:rPr>
              <a:t>KW</a:t>
            </a:r>
            <a:r>
              <a:rPr lang="de-DE" b="1" baseline="-25000" dirty="0" smtClean="0">
                <a:latin typeface="Arial" pitchFamily="34" charset="0"/>
                <a:cs typeface="Arial" pitchFamily="34" charset="0"/>
              </a:rPr>
              <a:t>1</a:t>
            </a:r>
            <a:r>
              <a:rPr lang="de-DE" b="1" dirty="0" smtClean="0">
                <a:latin typeface="Arial" pitchFamily="34" charset="0"/>
                <a:cs typeface="Arial" pitchFamily="34" charset="0"/>
              </a:rPr>
              <a:t> : x  </a:t>
            </a:r>
            <a:r>
              <a:rPr lang="de-DE" dirty="0" smtClean="0">
                <a:latin typeface="Arial" pitchFamily="34" charset="0"/>
                <a:cs typeface="Arial" pitchFamily="34" charset="0"/>
              </a:rPr>
              <a:t>wie </a:t>
            </a:r>
            <a:r>
              <a:rPr lang="de-DE" b="1" dirty="0" smtClean="0">
                <a:latin typeface="Arial" pitchFamily="34" charset="0"/>
                <a:cs typeface="Arial" pitchFamily="34" charset="0"/>
              </a:rPr>
              <a:t>(KW</a:t>
            </a:r>
            <a:r>
              <a:rPr lang="de-DE" b="1" baseline="-25000" dirty="0" smtClean="0">
                <a:latin typeface="Arial" pitchFamily="34" charset="0"/>
                <a:cs typeface="Arial" pitchFamily="34" charset="0"/>
              </a:rPr>
              <a:t>1 </a:t>
            </a:r>
            <a:r>
              <a:rPr lang="de-DE" b="1" dirty="0" smtClean="0">
                <a:latin typeface="Arial" pitchFamily="34" charset="0"/>
                <a:cs typeface="Arial" pitchFamily="34" charset="0"/>
              </a:rPr>
              <a:t>– KW</a:t>
            </a:r>
            <a:r>
              <a:rPr lang="de-DE" b="1" baseline="-25000" dirty="0" smtClean="0">
                <a:latin typeface="Arial" pitchFamily="34" charset="0"/>
                <a:cs typeface="Arial" pitchFamily="34" charset="0"/>
              </a:rPr>
              <a:t>2</a:t>
            </a:r>
            <a:r>
              <a:rPr lang="de-DE" b="1" dirty="0" smtClean="0">
                <a:latin typeface="Arial" pitchFamily="34" charset="0"/>
                <a:cs typeface="Arial" pitchFamily="34" charset="0"/>
              </a:rPr>
              <a:t>)</a:t>
            </a:r>
            <a:r>
              <a:rPr lang="de-DE" b="1" dirty="0">
                <a:latin typeface="Arial" pitchFamily="34" charset="0"/>
                <a:cs typeface="Arial" pitchFamily="34" charset="0"/>
                <a:sym typeface="Wingdings" pitchFamily="2" charset="2"/>
              </a:rPr>
              <a:t> </a:t>
            </a:r>
            <a:r>
              <a:rPr lang="de-DE" b="1" dirty="0" smtClean="0">
                <a:latin typeface="Arial" pitchFamily="34" charset="0"/>
                <a:cs typeface="Arial" pitchFamily="34" charset="0"/>
                <a:sym typeface="Wingdings" pitchFamily="2" charset="2"/>
              </a:rPr>
              <a:t>: (i</a:t>
            </a:r>
            <a:r>
              <a:rPr lang="de-DE" b="1" baseline="-25000" dirty="0" smtClean="0">
                <a:latin typeface="Arial" pitchFamily="34" charset="0"/>
                <a:cs typeface="Arial" pitchFamily="34" charset="0"/>
                <a:sym typeface="Wingdings" pitchFamily="2" charset="2"/>
              </a:rPr>
              <a:t>2</a:t>
            </a:r>
            <a:r>
              <a:rPr lang="de-DE" b="1" dirty="0" smtClean="0">
                <a:latin typeface="Arial" pitchFamily="34" charset="0"/>
                <a:cs typeface="Arial" pitchFamily="34" charset="0"/>
                <a:sym typeface="Wingdings" pitchFamily="2" charset="2"/>
              </a:rPr>
              <a:t>-i</a:t>
            </a:r>
            <a:r>
              <a:rPr lang="de-DE" b="1" baseline="-25000" dirty="0" smtClean="0">
                <a:latin typeface="Arial" pitchFamily="34" charset="0"/>
                <a:cs typeface="Arial" pitchFamily="34" charset="0"/>
                <a:sym typeface="Wingdings" pitchFamily="2" charset="2"/>
              </a:rPr>
              <a:t>1</a:t>
            </a:r>
            <a:r>
              <a:rPr lang="de-DE" b="1" dirty="0" smtClean="0">
                <a:latin typeface="Arial" pitchFamily="34" charset="0"/>
                <a:cs typeface="Arial" pitchFamily="34" charset="0"/>
                <a:sym typeface="Wingdings" pitchFamily="2" charset="2"/>
              </a:rPr>
              <a:t>) </a:t>
            </a:r>
            <a:r>
              <a:rPr lang="de-DE" dirty="0" smtClean="0">
                <a:latin typeface="Arial" pitchFamily="34" charset="0"/>
                <a:cs typeface="Arial" pitchFamily="34" charset="0"/>
                <a:sym typeface="Wingdings" pitchFamily="2" charset="2"/>
              </a:rPr>
              <a:t>!</a:t>
            </a:r>
          </a:p>
          <a:p>
            <a:pPr algn="ctr"/>
            <a:endParaRPr lang="de-DE" dirty="0">
              <a:latin typeface="Arial" pitchFamily="34" charset="0"/>
              <a:cs typeface="Arial" pitchFamily="34" charset="0"/>
              <a:sym typeface="Wingdings" pitchFamily="2" charset="2"/>
            </a:endParaRPr>
          </a:p>
          <a:p>
            <a:pPr algn="ctr"/>
            <a:r>
              <a:rPr lang="de-DE" dirty="0" smtClean="0">
                <a:latin typeface="Arial" pitchFamily="34" charset="0"/>
                <a:cs typeface="Arial" pitchFamily="34" charset="0"/>
                <a:sym typeface="Wingdings" pitchFamily="2" charset="2"/>
              </a:rPr>
              <a:t>Daraus ergibt sich die Formel für den internen Zinssatz.  </a:t>
            </a:r>
          </a:p>
          <a:p>
            <a:pPr algn="ctr"/>
            <a:r>
              <a:rPr lang="de-DE" dirty="0" smtClean="0">
                <a:latin typeface="Arial" pitchFamily="34" charset="0"/>
                <a:cs typeface="Arial" pitchFamily="34" charset="0"/>
              </a:rPr>
              <a:t> </a:t>
            </a:r>
            <a:endParaRPr lang="de-AT" dirty="0" smtClean="0">
              <a:latin typeface="Arial" pitchFamily="34" charset="0"/>
              <a:cs typeface="Arial" pitchFamily="34" charset="0"/>
            </a:endParaRPr>
          </a:p>
          <a:p>
            <a:pPr algn="ctr"/>
            <a:endParaRPr lang="de-DE" dirty="0" smtClean="0">
              <a:latin typeface="Arial" pitchFamily="34" charset="0"/>
              <a:cs typeface="Arial" pitchFamily="34" charset="0"/>
            </a:endParaRPr>
          </a:p>
          <a:p>
            <a:pPr algn="ctr"/>
            <a:endParaRPr lang="de-DE" dirty="0">
              <a:latin typeface="Arial" pitchFamily="34" charset="0"/>
              <a:cs typeface="Arial" pitchFamily="34" charset="0"/>
            </a:endParaRPr>
          </a:p>
          <a:p>
            <a:pPr algn="ctr"/>
            <a:endParaRPr lang="de-AT" dirty="0" smtClean="0">
              <a:latin typeface="Arial" pitchFamily="34" charset="0"/>
              <a:cs typeface="Arial" pitchFamily="34" charset="0"/>
            </a:endParaRPr>
          </a:p>
          <a:p>
            <a:pPr algn="ctr"/>
            <a:endParaRPr lang="de-AT" dirty="0"/>
          </a:p>
          <a:p>
            <a:pPr algn="ctr"/>
            <a:r>
              <a:rPr lang="de-AT" dirty="0" smtClean="0"/>
              <a:t> </a:t>
            </a:r>
            <a:endParaRPr lang="de-AT" dirty="0"/>
          </a:p>
        </p:txBody>
      </p:sp>
      <p:sp>
        <p:nvSpPr>
          <p:cNvPr id="67" name="Textfeld 66"/>
          <p:cNvSpPr txBox="1"/>
          <p:nvPr/>
        </p:nvSpPr>
        <p:spPr>
          <a:xfrm>
            <a:off x="6917364" y="3820544"/>
            <a:ext cx="456050" cy="369332"/>
          </a:xfrm>
          <a:prstGeom prst="rect">
            <a:avLst/>
          </a:prstGeom>
          <a:noFill/>
        </p:spPr>
        <p:txBody>
          <a:bodyPr wrap="square" rtlCol="0">
            <a:spAutoFit/>
          </a:bodyPr>
          <a:lstStyle/>
          <a:p>
            <a:r>
              <a:rPr lang="de-DE" dirty="0">
                <a:latin typeface="Arial" pitchFamily="34" charset="0"/>
                <a:cs typeface="Arial" pitchFamily="34" charset="0"/>
              </a:rPr>
              <a:t>i</a:t>
            </a:r>
            <a:endParaRPr lang="de-AT" dirty="0">
              <a:latin typeface="Arial" pitchFamily="34" charset="0"/>
              <a:cs typeface="Arial" pitchFamily="34" charset="0"/>
            </a:endParaRPr>
          </a:p>
        </p:txBody>
      </p:sp>
      <p:sp>
        <p:nvSpPr>
          <p:cNvPr id="68" name="Textfeld 67"/>
          <p:cNvSpPr txBox="1"/>
          <p:nvPr/>
        </p:nvSpPr>
        <p:spPr>
          <a:xfrm>
            <a:off x="1259632" y="451169"/>
            <a:ext cx="720080" cy="369332"/>
          </a:xfrm>
          <a:prstGeom prst="rect">
            <a:avLst/>
          </a:prstGeom>
          <a:noFill/>
        </p:spPr>
        <p:txBody>
          <a:bodyPr wrap="square" rtlCol="0">
            <a:spAutoFit/>
          </a:bodyPr>
          <a:lstStyle/>
          <a:p>
            <a:r>
              <a:rPr lang="de-DE" dirty="0" smtClean="0">
                <a:latin typeface="Arial" pitchFamily="34" charset="0"/>
                <a:cs typeface="Arial" pitchFamily="34" charset="0"/>
              </a:rPr>
              <a:t>KW</a:t>
            </a:r>
            <a:endParaRPr lang="de-AT" dirty="0">
              <a:latin typeface="Arial" pitchFamily="34" charset="0"/>
              <a:cs typeface="Arial" pitchFamily="34" charset="0"/>
            </a:endParaRPr>
          </a:p>
        </p:txBody>
      </p:sp>
      <p:sp>
        <p:nvSpPr>
          <p:cNvPr id="73" name="Geschweifte Klammer rechts 72"/>
          <p:cNvSpPr/>
          <p:nvPr/>
        </p:nvSpPr>
        <p:spPr>
          <a:xfrm rot="10800000">
            <a:off x="2892493" y="2800783"/>
            <a:ext cx="383362" cy="2284281"/>
          </a:xfrm>
          <a:prstGeom prst="rightBrace">
            <a:avLst>
              <a:gd name="adj1" fmla="val 174036"/>
              <a:gd name="adj2" fmla="val 504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77" name="Geschweifte Klammer rechts 76"/>
          <p:cNvSpPr/>
          <p:nvPr/>
        </p:nvSpPr>
        <p:spPr>
          <a:xfrm rot="5400000">
            <a:off x="3737368" y="3594701"/>
            <a:ext cx="338589" cy="1261616"/>
          </a:xfrm>
          <a:prstGeom prst="rightBrace">
            <a:avLst>
              <a:gd name="adj1" fmla="val 8333"/>
              <a:gd name="adj2" fmla="val 504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2056" name="Textfeld 2055"/>
          <p:cNvSpPr txBox="1"/>
          <p:nvPr/>
        </p:nvSpPr>
        <p:spPr>
          <a:xfrm>
            <a:off x="3817634" y="4327920"/>
            <a:ext cx="308010" cy="307777"/>
          </a:xfrm>
          <a:prstGeom prst="rect">
            <a:avLst/>
          </a:prstGeom>
          <a:noFill/>
        </p:spPr>
        <p:txBody>
          <a:bodyPr wrap="square" rtlCol="0">
            <a:spAutoFit/>
          </a:bodyPr>
          <a:lstStyle/>
          <a:p>
            <a:r>
              <a:rPr lang="de-DE" sz="1400" dirty="0" smtClean="0">
                <a:latin typeface="Arial" pitchFamily="34" charset="0"/>
                <a:cs typeface="Arial" pitchFamily="34" charset="0"/>
              </a:rPr>
              <a:t>x</a:t>
            </a:r>
            <a:endParaRPr lang="de-AT" sz="1400" dirty="0">
              <a:latin typeface="Arial" pitchFamily="34" charset="0"/>
              <a:cs typeface="Arial" pitchFamily="34" charset="0"/>
            </a:endParaRPr>
          </a:p>
        </p:txBody>
      </p:sp>
      <p:sp>
        <p:nvSpPr>
          <p:cNvPr id="79" name="Geschweifte Klammer rechts 78"/>
          <p:cNvSpPr/>
          <p:nvPr/>
        </p:nvSpPr>
        <p:spPr>
          <a:xfrm>
            <a:off x="3266027" y="2816256"/>
            <a:ext cx="287960" cy="1183773"/>
          </a:xfrm>
          <a:prstGeom prst="rightBrace">
            <a:avLst>
              <a:gd name="adj1" fmla="val 174036"/>
              <a:gd name="adj2" fmla="val 504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80" name="Textfeld 79"/>
          <p:cNvSpPr txBox="1"/>
          <p:nvPr/>
        </p:nvSpPr>
        <p:spPr>
          <a:xfrm>
            <a:off x="3459451" y="3245481"/>
            <a:ext cx="608493" cy="369332"/>
          </a:xfrm>
          <a:prstGeom prst="rect">
            <a:avLst/>
          </a:prstGeom>
          <a:noFill/>
        </p:spPr>
        <p:txBody>
          <a:bodyPr wrap="square" rtlCol="0">
            <a:spAutoFit/>
          </a:bodyPr>
          <a:lstStyle/>
          <a:p>
            <a:r>
              <a:rPr lang="de-DE" sz="1400" dirty="0" smtClean="0">
                <a:latin typeface="Arial" pitchFamily="34" charset="0"/>
                <a:cs typeface="Arial" pitchFamily="34" charset="0"/>
              </a:rPr>
              <a:t>KW</a:t>
            </a:r>
            <a:r>
              <a:rPr lang="de-DE" baseline="-25000" dirty="0" smtClean="0">
                <a:latin typeface="Arial" pitchFamily="34" charset="0"/>
                <a:cs typeface="Arial" pitchFamily="34" charset="0"/>
              </a:rPr>
              <a:t>1</a:t>
            </a:r>
            <a:endParaRPr lang="de-AT" dirty="0">
              <a:latin typeface="Arial" pitchFamily="34" charset="0"/>
              <a:cs typeface="Arial" pitchFamily="34" charset="0"/>
            </a:endParaRPr>
          </a:p>
        </p:txBody>
      </p:sp>
    </p:spTree>
    <p:extLst>
      <p:ext uri="{BB962C8B-B14F-4D97-AF65-F5344CB8AC3E}">
        <p14:creationId xmlns:p14="http://schemas.microsoft.com/office/powerpoint/2010/main" val="3019488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a:xfrm>
            <a:off x="1368426" y="2743200"/>
            <a:ext cx="7019998" cy="1673225"/>
          </a:xfrm>
        </p:spPr>
        <p:txBody>
          <a:bodyPr>
            <a:normAutofit/>
          </a:bodyPr>
          <a:lstStyle/>
          <a:p>
            <a:r>
              <a:rPr lang="de-AT" sz="2400" dirty="0" smtClean="0">
                <a:latin typeface="Arial" pitchFamily="34" charset="0"/>
                <a:cs typeface="Arial" pitchFamily="34" charset="0"/>
              </a:rPr>
              <a:t>Methode des internen Zinsfußes</a:t>
            </a:r>
          </a:p>
          <a:p>
            <a:r>
              <a:rPr lang="de-AT" sz="2400" dirty="0" smtClean="0">
                <a:latin typeface="Arial" pitchFamily="34" charset="0"/>
                <a:cs typeface="Arial" pitchFamily="34" charset="0"/>
              </a:rPr>
              <a:t>Am PC</a:t>
            </a:r>
            <a:endParaRPr lang="de-AT" sz="2400" dirty="0">
              <a:latin typeface="Arial" pitchFamily="34" charset="0"/>
              <a:cs typeface="Arial" pitchFamily="34" charset="0"/>
            </a:endParaRPr>
          </a:p>
        </p:txBody>
      </p:sp>
      <p:pic>
        <p:nvPicPr>
          <p:cNvPr id="1030" name="Picture 6" descr="http://sr.photos3.fotosearch.com/bthumb/FSA/FSA466/x1675273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005064"/>
            <a:ext cx="2736304" cy="210856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Grp="1" noChangeAspect="1" noChangeArrowheads="1"/>
          </p:cNvPicPr>
          <p:nvPr>
            <p:ph sz="quarter" idx="1"/>
          </p:nvPr>
        </p:nvPicPr>
        <p:blipFill>
          <a:blip r:embed="rId2" cstate="print"/>
          <a:srcRect t="14823" r="51547" b="31628"/>
          <a:stretch>
            <a:fillRect/>
          </a:stretch>
        </p:blipFill>
        <p:spPr bwMode="auto">
          <a:xfrm>
            <a:off x="827584" y="1772816"/>
            <a:ext cx="7466632" cy="4608511"/>
          </a:xfrm>
          <a:prstGeom prst="rect">
            <a:avLst/>
          </a:prstGeom>
          <a:noFill/>
          <a:ln w="9525">
            <a:noFill/>
            <a:miter lim="800000"/>
            <a:headEnd/>
            <a:tailEnd/>
          </a:ln>
        </p:spPr>
      </p:pic>
      <p:sp>
        <p:nvSpPr>
          <p:cNvPr id="2" name="Titel 1"/>
          <p:cNvSpPr>
            <a:spLocks noGrp="1"/>
          </p:cNvSpPr>
          <p:nvPr>
            <p:ph type="title"/>
          </p:nvPr>
        </p:nvSpPr>
        <p:spPr>
          <a:xfrm>
            <a:off x="323528" y="260648"/>
            <a:ext cx="8534400" cy="864096"/>
          </a:xfrm>
        </p:spPr>
        <p:txBody>
          <a:bodyPr>
            <a:normAutofit fontScale="90000"/>
          </a:bodyPr>
          <a:lstStyle/>
          <a:p>
            <a:r>
              <a:rPr lang="de-AT" sz="3200" dirty="0" smtClean="0">
                <a:latin typeface="Arial" pitchFamily="34" charset="0"/>
                <a:cs typeface="Arial" pitchFamily="34" charset="0"/>
              </a:rPr>
              <a:t/>
            </a:r>
            <a:br>
              <a:rPr lang="de-AT" sz="3200" dirty="0" smtClean="0">
                <a:latin typeface="Arial" pitchFamily="34" charset="0"/>
                <a:cs typeface="Arial" pitchFamily="34" charset="0"/>
              </a:rPr>
            </a:br>
            <a:r>
              <a:rPr lang="de-AT" sz="3200" dirty="0" smtClean="0">
                <a:latin typeface="Arial" pitchFamily="34" charset="0"/>
                <a:cs typeface="Arial" pitchFamily="34" charset="0"/>
              </a:rPr>
              <a:t>Schritt 1- Wertetabelle anlegen und IKV ausrechnen</a:t>
            </a:r>
            <a:endParaRPr lang="de-AT" dirty="0" smtClean="0">
              <a:latin typeface="Arial" pitchFamily="34" charset="0"/>
              <a:cs typeface="Arial" pitchFamily="34" charset="0"/>
            </a:endParaRPr>
          </a:p>
        </p:txBody>
      </p:sp>
      <p:sp>
        <p:nvSpPr>
          <p:cNvPr id="9" name="Textfeld 8"/>
          <p:cNvSpPr txBox="1"/>
          <p:nvPr/>
        </p:nvSpPr>
        <p:spPr>
          <a:xfrm>
            <a:off x="3275856" y="1772816"/>
            <a:ext cx="504056" cy="369332"/>
          </a:xfrm>
          <a:prstGeom prst="rect">
            <a:avLst/>
          </a:prstGeom>
          <a:noFill/>
        </p:spPr>
        <p:txBody>
          <a:bodyPr wrap="square" rtlCol="0">
            <a:spAutoFit/>
          </a:bodyPr>
          <a:lstStyle/>
          <a:p>
            <a:r>
              <a:rPr lang="de-AT" b="1" dirty="0" smtClean="0">
                <a:solidFill>
                  <a:srgbClr val="FF0000"/>
                </a:solidFill>
                <a:latin typeface="Arial" pitchFamily="34" charset="0"/>
                <a:cs typeface="Arial" pitchFamily="34" charset="0"/>
              </a:rPr>
              <a:t>1.</a:t>
            </a:r>
            <a:endParaRPr lang="de-AT" b="1" dirty="0">
              <a:solidFill>
                <a:srgbClr val="FF0000"/>
              </a:solidFill>
              <a:latin typeface="Arial" pitchFamily="34" charset="0"/>
              <a:cs typeface="Arial" pitchFamily="34" charset="0"/>
            </a:endParaRPr>
          </a:p>
        </p:txBody>
      </p:sp>
      <p:sp>
        <p:nvSpPr>
          <p:cNvPr id="10" name="Rechteck 9"/>
          <p:cNvSpPr/>
          <p:nvPr/>
        </p:nvSpPr>
        <p:spPr>
          <a:xfrm>
            <a:off x="6516216" y="2780928"/>
            <a:ext cx="377026" cy="369332"/>
          </a:xfrm>
          <a:prstGeom prst="rect">
            <a:avLst/>
          </a:prstGeom>
        </p:spPr>
        <p:txBody>
          <a:bodyPr wrap="none">
            <a:spAutoFit/>
          </a:bodyPr>
          <a:lstStyle/>
          <a:p>
            <a:r>
              <a:rPr lang="de-AT" b="1" dirty="0" smtClean="0">
                <a:solidFill>
                  <a:srgbClr val="FF0000"/>
                </a:solidFill>
                <a:latin typeface="Arial" pitchFamily="34" charset="0"/>
                <a:cs typeface="Arial" pitchFamily="34" charset="0"/>
              </a:rPr>
              <a:t>3.</a:t>
            </a:r>
            <a:endParaRPr lang="de-AT" b="1" dirty="0">
              <a:solidFill>
                <a:srgbClr val="FF0000"/>
              </a:solidFill>
              <a:latin typeface="Arial" pitchFamily="34" charset="0"/>
              <a:cs typeface="Arial" pitchFamily="34" charset="0"/>
            </a:endParaRPr>
          </a:p>
        </p:txBody>
      </p:sp>
      <p:sp>
        <p:nvSpPr>
          <p:cNvPr id="11" name="Rechteck 10"/>
          <p:cNvSpPr/>
          <p:nvPr/>
        </p:nvSpPr>
        <p:spPr>
          <a:xfrm>
            <a:off x="5652120" y="5373216"/>
            <a:ext cx="377026" cy="369332"/>
          </a:xfrm>
          <a:prstGeom prst="rect">
            <a:avLst/>
          </a:prstGeom>
        </p:spPr>
        <p:txBody>
          <a:bodyPr wrap="none">
            <a:spAutoFit/>
          </a:bodyPr>
          <a:lstStyle/>
          <a:p>
            <a:r>
              <a:rPr lang="de-AT" b="1" dirty="0" smtClean="0">
                <a:solidFill>
                  <a:srgbClr val="FF0000"/>
                </a:solidFill>
                <a:latin typeface="Arial" pitchFamily="34" charset="0"/>
                <a:cs typeface="Arial" pitchFamily="34" charset="0"/>
              </a:rPr>
              <a:t>4.</a:t>
            </a:r>
            <a:endParaRPr lang="de-AT" b="1" dirty="0">
              <a:solidFill>
                <a:srgbClr val="FF0000"/>
              </a:solidFill>
              <a:latin typeface="Arial" pitchFamily="34" charset="0"/>
              <a:cs typeface="Arial" pitchFamily="34" charset="0"/>
            </a:endParaRPr>
          </a:p>
        </p:txBody>
      </p:sp>
      <p:sp>
        <p:nvSpPr>
          <p:cNvPr id="12" name="Rechteck 11"/>
          <p:cNvSpPr/>
          <p:nvPr/>
        </p:nvSpPr>
        <p:spPr>
          <a:xfrm>
            <a:off x="3995936" y="2852936"/>
            <a:ext cx="377026" cy="369332"/>
          </a:xfrm>
          <a:prstGeom prst="rect">
            <a:avLst/>
          </a:prstGeom>
        </p:spPr>
        <p:txBody>
          <a:bodyPr wrap="none">
            <a:spAutoFit/>
          </a:bodyPr>
          <a:lstStyle/>
          <a:p>
            <a:r>
              <a:rPr lang="de-AT" b="1" dirty="0" smtClean="0">
                <a:solidFill>
                  <a:srgbClr val="FF0000"/>
                </a:solidFill>
                <a:latin typeface="Arial" pitchFamily="34" charset="0"/>
                <a:cs typeface="Arial" pitchFamily="34" charset="0"/>
              </a:rPr>
              <a:t>2.</a:t>
            </a:r>
            <a:endParaRPr lang="de-AT" b="1" dirty="0">
              <a:solidFill>
                <a:srgbClr val="FF0000"/>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latin typeface="Arial" pitchFamily="34" charset="0"/>
                <a:cs typeface="Arial" pitchFamily="34" charset="0"/>
              </a:rPr>
              <a:t>Schritt 2 – Ermittlung des internen Zinsfußes</a:t>
            </a:r>
            <a:endParaRPr lang="de-AT" dirty="0">
              <a:latin typeface="Arial" pitchFamily="34" charset="0"/>
              <a:cs typeface="Arial" pitchFamily="34" charset="0"/>
            </a:endParaRPr>
          </a:p>
        </p:txBody>
      </p:sp>
      <p:pic>
        <p:nvPicPr>
          <p:cNvPr id="2050" name="Picture 2"/>
          <p:cNvPicPr>
            <a:picLocks noGrp="1" noChangeAspect="1" noChangeArrowheads="1"/>
          </p:cNvPicPr>
          <p:nvPr>
            <p:ph sz="quarter" idx="1"/>
          </p:nvPr>
        </p:nvPicPr>
        <p:blipFill>
          <a:blip r:embed="rId2" cstate="print"/>
          <a:srcRect t="15331" r="43574" b="39503"/>
          <a:stretch>
            <a:fillRect/>
          </a:stretch>
        </p:blipFill>
        <p:spPr bwMode="auto">
          <a:xfrm>
            <a:off x="539552" y="1844824"/>
            <a:ext cx="8136904" cy="4368875"/>
          </a:xfrm>
          <a:prstGeom prst="rect">
            <a:avLst/>
          </a:prstGeom>
          <a:noFill/>
          <a:ln w="9525">
            <a:noFill/>
            <a:miter lim="800000"/>
            <a:headEnd/>
            <a:tailEnd/>
          </a:ln>
        </p:spPr>
      </p:pic>
      <p:sp>
        <p:nvSpPr>
          <p:cNvPr id="5" name="Textfeld 4"/>
          <p:cNvSpPr txBox="1"/>
          <p:nvPr/>
        </p:nvSpPr>
        <p:spPr>
          <a:xfrm>
            <a:off x="7812360" y="3356992"/>
            <a:ext cx="504056" cy="369332"/>
          </a:xfrm>
          <a:prstGeom prst="rect">
            <a:avLst/>
          </a:prstGeom>
          <a:noFill/>
        </p:spPr>
        <p:txBody>
          <a:bodyPr wrap="square" rtlCol="0">
            <a:spAutoFit/>
          </a:bodyPr>
          <a:lstStyle/>
          <a:p>
            <a:r>
              <a:rPr lang="de-AT" b="1" dirty="0">
                <a:solidFill>
                  <a:srgbClr val="FF0000"/>
                </a:solidFill>
                <a:latin typeface="Arial" pitchFamily="34" charset="0"/>
                <a:cs typeface="Arial" pitchFamily="34" charset="0"/>
              </a:rPr>
              <a:t>5</a:t>
            </a:r>
            <a:r>
              <a:rPr lang="de-AT" b="1" dirty="0" smtClean="0">
                <a:solidFill>
                  <a:srgbClr val="FF0000"/>
                </a:solidFill>
                <a:latin typeface="Arial" pitchFamily="34" charset="0"/>
                <a:cs typeface="Arial" pitchFamily="34" charset="0"/>
              </a:rPr>
              <a:t>.</a:t>
            </a:r>
            <a:endParaRPr lang="de-AT" b="1" dirty="0">
              <a:solidFill>
                <a:srgbClr val="FF0000"/>
              </a:solidFill>
              <a:latin typeface="Arial" pitchFamily="34" charset="0"/>
              <a:cs typeface="Arial" pitchFamily="34" charset="0"/>
            </a:endParaRPr>
          </a:p>
        </p:txBody>
      </p:sp>
      <p:sp>
        <p:nvSpPr>
          <p:cNvPr id="6" name="Textfeld 5"/>
          <p:cNvSpPr txBox="1"/>
          <p:nvPr/>
        </p:nvSpPr>
        <p:spPr>
          <a:xfrm>
            <a:off x="6372200" y="5301208"/>
            <a:ext cx="504056" cy="369332"/>
          </a:xfrm>
          <a:prstGeom prst="rect">
            <a:avLst/>
          </a:prstGeom>
          <a:noFill/>
        </p:spPr>
        <p:txBody>
          <a:bodyPr wrap="square" rtlCol="0">
            <a:spAutoFit/>
          </a:bodyPr>
          <a:lstStyle/>
          <a:p>
            <a:r>
              <a:rPr lang="de-AT" b="1" dirty="0">
                <a:solidFill>
                  <a:srgbClr val="FF0000"/>
                </a:solidFill>
                <a:latin typeface="Arial" pitchFamily="34" charset="0"/>
                <a:cs typeface="Arial" pitchFamily="34" charset="0"/>
              </a:rPr>
              <a:t>6</a:t>
            </a:r>
            <a:r>
              <a:rPr lang="de-AT" b="1" dirty="0" smtClean="0">
                <a:solidFill>
                  <a:srgbClr val="FF0000"/>
                </a:solidFill>
                <a:latin typeface="Arial" pitchFamily="34" charset="0"/>
                <a:cs typeface="Arial" pitchFamily="34" charset="0"/>
              </a:rPr>
              <a:t>.</a:t>
            </a:r>
            <a:endParaRPr lang="de-AT" b="1" dirty="0">
              <a:solidFill>
                <a:srgbClr val="FF0000"/>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latin typeface="Arial" pitchFamily="34" charset="0"/>
                <a:cs typeface="Arial" pitchFamily="34" charset="0"/>
              </a:rPr>
              <a:t>Schritt 3 – </a:t>
            </a:r>
            <a:r>
              <a:rPr lang="de-DE" dirty="0" smtClean="0">
                <a:latin typeface="Arial" pitchFamily="34" charset="0"/>
                <a:cs typeface="Arial" pitchFamily="34" charset="0"/>
              </a:rPr>
              <a:t>Ergebnis</a:t>
            </a:r>
            <a:endParaRPr lang="de-AT" dirty="0">
              <a:latin typeface="Arial" pitchFamily="34" charset="0"/>
              <a:cs typeface="Arial" pitchFamily="34" charset="0"/>
            </a:endParaRPr>
          </a:p>
        </p:txBody>
      </p:sp>
      <p:pic>
        <p:nvPicPr>
          <p:cNvPr id="3079"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l="1444" t="34033" r="73148" b="31806"/>
          <a:stretch/>
        </p:blipFill>
        <p:spPr bwMode="auto">
          <a:xfrm>
            <a:off x="1259632" y="2073916"/>
            <a:ext cx="6408712"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descr="http://bilder.hifi-forum.de/max/526435/daumen-hoch_16004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6" y="4725144"/>
            <a:ext cx="720080" cy="98417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9" name="Picture 2" descr="http://www.ibc.ac.at/website/fileadmin/images/RTEmagicC_pi-ahmed_2_blau_ibc_01.jpg.jpg"/>
          <p:cNvPicPr>
            <a:picLocks noChangeAspect="1" noChangeArrowheads="1"/>
          </p:cNvPicPr>
          <p:nvPr/>
        </p:nvPicPr>
        <p:blipFill>
          <a:blip r:embed="rId4" cstate="print"/>
          <a:srcRect/>
          <a:stretch>
            <a:fillRect/>
          </a:stretch>
        </p:blipFill>
        <p:spPr bwMode="auto">
          <a:xfrm>
            <a:off x="7332306" y="5157192"/>
            <a:ext cx="1609361" cy="1207021"/>
          </a:xfrm>
          <a:prstGeom prst="rect">
            <a:avLst/>
          </a:prstGeom>
          <a:ln>
            <a:noFill/>
          </a:ln>
          <a:effectLst>
            <a:softEdge rad="112500"/>
          </a:effectLst>
        </p:spPr>
      </p:pic>
      <p:sp>
        <p:nvSpPr>
          <p:cNvPr id="10" name="Ovale Legende 9"/>
          <p:cNvSpPr/>
          <p:nvPr/>
        </p:nvSpPr>
        <p:spPr>
          <a:xfrm>
            <a:off x="6300192" y="1054727"/>
            <a:ext cx="2376264" cy="2160240"/>
          </a:xfrm>
          <a:prstGeom prst="wedgeEllipseCallout">
            <a:avLst>
              <a:gd name="adj1" fmla="val 24934"/>
              <a:gd name="adj2" fmla="val 1413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latin typeface="Arial" pitchFamily="34" charset="0"/>
                <a:cs typeface="Arial" pitchFamily="34" charset="0"/>
              </a:rPr>
              <a:t>Das Ergebnis stimmt mit der Handrechnung überein.</a:t>
            </a:r>
            <a:endParaRPr lang="de-AT" sz="1400" dirty="0">
              <a:latin typeface="Arial" pitchFamily="34" charset="0"/>
              <a:cs typeface="Arial" pitchFamily="34" charset="0"/>
            </a:endParaRPr>
          </a:p>
        </p:txBody>
      </p:sp>
    </p:spTree>
    <p:extLst>
      <p:ext uri="{BB962C8B-B14F-4D97-AF65-F5344CB8AC3E}">
        <p14:creationId xmlns:p14="http://schemas.microsoft.com/office/powerpoint/2010/main" val="394333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latin typeface="Arial" pitchFamily="34" charset="0"/>
                <a:cs typeface="Arial" pitchFamily="34" charset="0"/>
              </a:rPr>
              <a:t>Viel Erfolg beim Lernen</a:t>
            </a:r>
            <a:endParaRPr lang="de-AT" dirty="0">
              <a:latin typeface="Arial" pitchFamily="34" charset="0"/>
              <a:cs typeface="Arial" pitchFamily="34" charset="0"/>
            </a:endParaRPr>
          </a:p>
        </p:txBody>
      </p:sp>
      <p:pic>
        <p:nvPicPr>
          <p:cNvPr id="4" name="Grafik 3" descr="Bildergebnis für Mathematik"/>
          <p:cNvPicPr/>
          <p:nvPr/>
        </p:nvPicPr>
        <p:blipFill>
          <a:blip r:embed="rId2" cstate="print"/>
          <a:srcRect/>
          <a:stretch>
            <a:fillRect/>
          </a:stretch>
        </p:blipFill>
        <p:spPr bwMode="auto">
          <a:xfrm>
            <a:off x="1115616" y="2348880"/>
            <a:ext cx="6624736" cy="324036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Allgemein</a:t>
            </a:r>
            <a:endParaRPr lang="de-AT" dirty="0"/>
          </a:p>
        </p:txBody>
      </p:sp>
      <p:sp>
        <p:nvSpPr>
          <p:cNvPr id="3" name="Inhaltsplatzhalter 2"/>
          <p:cNvSpPr>
            <a:spLocks noGrp="1"/>
          </p:cNvSpPr>
          <p:nvPr>
            <p:ph sz="quarter" idx="1"/>
          </p:nvPr>
        </p:nvSpPr>
        <p:spPr/>
        <p:txBody>
          <a:bodyPr>
            <a:normAutofit/>
          </a:bodyPr>
          <a:lstStyle/>
          <a:p>
            <a:pPr>
              <a:buNone/>
            </a:pPr>
            <a:endParaRPr lang="de-AT" dirty="0" smtClean="0">
              <a:latin typeface="Arial" pitchFamily="34" charset="0"/>
              <a:cs typeface="Arial" pitchFamily="34" charset="0"/>
            </a:endParaRPr>
          </a:p>
          <a:p>
            <a:r>
              <a:rPr lang="de-AT" dirty="0" smtClean="0">
                <a:latin typeface="Arial" pitchFamily="34" charset="0"/>
                <a:cs typeface="Arial" pitchFamily="34" charset="0"/>
              </a:rPr>
              <a:t>Der interne Zinsfuß ist ein Zinssatz und demzufolge ein Prozentwert. Er gibt den Zinssatz an, bei dem der Kapitalwert der Investition gleich null ist. Je höher der interne Zinsfuß ist, desto vorteilhafter ist die Investition.</a:t>
            </a:r>
            <a:endParaRPr lang="de-AT" dirty="0">
              <a:latin typeface="Arial" pitchFamily="34" charset="0"/>
              <a:cs typeface="Arial" pitchFamily="34" charset="0"/>
            </a:endParaRPr>
          </a:p>
        </p:txBody>
      </p:sp>
      <p:pic>
        <p:nvPicPr>
          <p:cNvPr id="5" name="Picture 2" descr="http://www.ibc.ac.at/website/fileadmin/images/RTEmagicC_pi-ahmed_2_blau_ibc_01.jpg.jpg"/>
          <p:cNvPicPr>
            <a:picLocks noChangeAspect="1" noChangeArrowheads="1"/>
          </p:cNvPicPr>
          <p:nvPr/>
        </p:nvPicPr>
        <p:blipFill>
          <a:blip r:embed="rId3" cstate="print"/>
          <a:srcRect/>
          <a:stretch>
            <a:fillRect/>
          </a:stretch>
        </p:blipFill>
        <p:spPr bwMode="auto">
          <a:xfrm>
            <a:off x="7332306" y="5157192"/>
            <a:ext cx="1609361" cy="120702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Beispiel</a:t>
            </a:r>
            <a:endParaRPr lang="de-AT" dirty="0"/>
          </a:p>
        </p:txBody>
      </p:sp>
      <p:sp>
        <p:nvSpPr>
          <p:cNvPr id="3" name="Inhaltsplatzhalter 2"/>
          <p:cNvSpPr>
            <a:spLocks noGrp="1"/>
          </p:cNvSpPr>
          <p:nvPr>
            <p:ph sz="quarter" idx="1"/>
          </p:nvPr>
        </p:nvSpPr>
        <p:spPr/>
        <p:txBody>
          <a:bodyPr>
            <a:normAutofit lnSpcReduction="10000"/>
          </a:bodyPr>
          <a:lstStyle/>
          <a:p>
            <a:endParaRPr lang="de-AT" dirty="0" smtClean="0"/>
          </a:p>
          <a:p>
            <a:r>
              <a:rPr lang="de-AT" dirty="0" smtClean="0">
                <a:latin typeface="Arial" pitchFamily="34" charset="0"/>
                <a:cs typeface="Arial" pitchFamily="34" charset="0"/>
              </a:rPr>
              <a:t>AW: 10.000</a:t>
            </a:r>
          </a:p>
          <a:p>
            <a:r>
              <a:rPr lang="de-AT" dirty="0" smtClean="0">
                <a:latin typeface="Arial" pitchFamily="34" charset="0"/>
                <a:cs typeface="Arial" pitchFamily="34" charset="0"/>
              </a:rPr>
              <a:t>ND: 4 Jahre</a:t>
            </a:r>
          </a:p>
          <a:p>
            <a:pPr>
              <a:tabLst>
                <a:tab pos="3497263" algn="l"/>
              </a:tabLst>
            </a:pPr>
            <a:r>
              <a:rPr lang="de-AT" dirty="0" smtClean="0">
                <a:latin typeface="Arial" pitchFamily="34" charset="0"/>
                <a:cs typeface="Arial" pitchFamily="34" charset="0"/>
              </a:rPr>
              <a:t>Jahresüberschüsse: 	1. Jahr: 8000 </a:t>
            </a:r>
          </a:p>
          <a:p>
            <a:pPr marL="0" indent="0">
              <a:buNone/>
              <a:tabLst>
                <a:tab pos="3497263" algn="l"/>
                <a:tab pos="3586163" algn="l"/>
              </a:tabLst>
            </a:pPr>
            <a:r>
              <a:rPr lang="de-AT" dirty="0" smtClean="0">
                <a:latin typeface="Arial" pitchFamily="34" charset="0"/>
                <a:cs typeface="Arial" pitchFamily="34" charset="0"/>
              </a:rPr>
              <a:t>	2. Jahr: 3000</a:t>
            </a:r>
            <a:endParaRPr lang="de-AT" dirty="0">
              <a:latin typeface="Arial" pitchFamily="34" charset="0"/>
              <a:cs typeface="Arial" pitchFamily="34" charset="0"/>
            </a:endParaRPr>
          </a:p>
          <a:p>
            <a:pPr marL="0" indent="0">
              <a:buNone/>
              <a:tabLst>
                <a:tab pos="3497263" algn="l"/>
                <a:tab pos="3586163" algn="l"/>
              </a:tabLst>
            </a:pPr>
            <a:r>
              <a:rPr lang="de-AT" dirty="0" smtClean="0">
                <a:latin typeface="Arial" pitchFamily="34" charset="0"/>
                <a:cs typeface="Arial" pitchFamily="34" charset="0"/>
              </a:rPr>
              <a:t>	3. Jahr: 2000</a:t>
            </a:r>
          </a:p>
          <a:p>
            <a:pPr marL="0" indent="0">
              <a:buNone/>
              <a:tabLst>
                <a:tab pos="3497263" algn="l"/>
                <a:tab pos="3586163" algn="l"/>
              </a:tabLst>
            </a:pPr>
            <a:r>
              <a:rPr lang="de-AT" dirty="0">
                <a:latin typeface="Arial" pitchFamily="34" charset="0"/>
                <a:cs typeface="Arial" pitchFamily="34" charset="0"/>
              </a:rPr>
              <a:t>	</a:t>
            </a:r>
            <a:r>
              <a:rPr lang="de-AT" dirty="0" smtClean="0">
                <a:latin typeface="Arial" pitchFamily="34" charset="0"/>
                <a:cs typeface="Arial" pitchFamily="34" charset="0"/>
              </a:rPr>
              <a:t>4. Jahr: 2000</a:t>
            </a:r>
          </a:p>
          <a:p>
            <a:pPr>
              <a:buNone/>
            </a:pPr>
            <a:endParaRPr lang="de-AT" dirty="0" smtClean="0">
              <a:latin typeface="Arial" pitchFamily="34" charset="0"/>
              <a:cs typeface="Arial" pitchFamily="34" charset="0"/>
            </a:endParaRPr>
          </a:p>
          <a:p>
            <a:pPr>
              <a:buNone/>
            </a:pPr>
            <a:endParaRPr lang="de-AT" dirty="0" smtClean="0">
              <a:latin typeface="Arial" pitchFamily="34" charset="0"/>
              <a:cs typeface="Arial" pitchFamily="34" charset="0"/>
            </a:endParaRPr>
          </a:p>
          <a:p>
            <a:r>
              <a:rPr lang="de-AT" dirty="0" smtClean="0">
                <a:latin typeface="Arial" pitchFamily="34" charset="0"/>
                <a:cs typeface="Arial" pitchFamily="34" charset="0"/>
              </a:rPr>
              <a:t>Gesucht wird der interne Zinssatz</a:t>
            </a:r>
            <a:endParaRPr lang="de-AT" dirty="0">
              <a:latin typeface="Arial" pitchFamily="34" charset="0"/>
              <a:cs typeface="Arial" pitchFamily="34" charset="0"/>
            </a:endParaRPr>
          </a:p>
        </p:txBody>
      </p:sp>
      <p:pic>
        <p:nvPicPr>
          <p:cNvPr id="6"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52713403"/>
              </p:ext>
            </p:extLst>
          </p:nvPr>
        </p:nvGraphicFramePr>
        <p:xfrm>
          <a:off x="1403648" y="1484784"/>
          <a:ext cx="5832648" cy="4608510"/>
        </p:xfrm>
        <a:graphic>
          <a:graphicData uri="http://schemas.openxmlformats.org/drawingml/2006/table">
            <a:tbl>
              <a:tblPr firstRow="1" bandRow="1">
                <a:tableStyleId>{5C22544A-7EE6-4342-B048-85BDC9FD1C3A}</a:tableStyleId>
              </a:tblPr>
              <a:tblGrid>
                <a:gridCol w="2916324"/>
                <a:gridCol w="2916324"/>
              </a:tblGrid>
              <a:tr h="768085">
                <a:tc>
                  <a:txBody>
                    <a:bodyPr/>
                    <a:lstStyle/>
                    <a:p>
                      <a:pPr algn="ctr"/>
                      <a:r>
                        <a:rPr lang="de-AT" sz="2000" dirty="0" smtClean="0">
                          <a:latin typeface="Arial" pitchFamily="34" charset="0"/>
                          <a:cs typeface="Arial" pitchFamily="34" charset="0"/>
                        </a:rPr>
                        <a:t>Jahre</a:t>
                      </a:r>
                    </a:p>
                  </a:txBody>
                  <a:tcPr anchor="ctr"/>
                </a:tc>
                <a:tc>
                  <a:txBody>
                    <a:bodyPr/>
                    <a:lstStyle/>
                    <a:p>
                      <a:pPr algn="ctr"/>
                      <a:r>
                        <a:rPr lang="de-AT" sz="2000" dirty="0" smtClean="0">
                          <a:latin typeface="Arial" pitchFamily="34" charset="0"/>
                          <a:cs typeface="Arial" pitchFamily="34" charset="0"/>
                        </a:rPr>
                        <a:t>Einnahmeüberschuss</a:t>
                      </a:r>
                      <a:endParaRPr lang="de-AT" sz="2000" dirty="0">
                        <a:latin typeface="Arial" pitchFamily="34" charset="0"/>
                        <a:cs typeface="Arial" pitchFamily="34" charset="0"/>
                      </a:endParaRPr>
                    </a:p>
                  </a:txBody>
                  <a:tcPr anchor="ctr"/>
                </a:tc>
              </a:tr>
              <a:tr h="768085">
                <a:tc>
                  <a:txBody>
                    <a:bodyPr/>
                    <a:lstStyle/>
                    <a:p>
                      <a:pPr algn="ctr"/>
                      <a:r>
                        <a:rPr lang="de-AT" sz="2000" dirty="0" smtClean="0">
                          <a:latin typeface="Arial" pitchFamily="34" charset="0"/>
                          <a:cs typeface="Arial" pitchFamily="34" charset="0"/>
                        </a:rPr>
                        <a:t>0</a:t>
                      </a:r>
                      <a:endParaRPr lang="de-AT" sz="2000" dirty="0">
                        <a:latin typeface="Arial" pitchFamily="34" charset="0"/>
                        <a:cs typeface="Arial" pitchFamily="34" charset="0"/>
                      </a:endParaRPr>
                    </a:p>
                  </a:txBody>
                  <a:tcPr anchor="ctr"/>
                </a:tc>
                <a:tc>
                  <a:txBody>
                    <a:bodyPr/>
                    <a:lstStyle/>
                    <a:p>
                      <a:pPr algn="ctr"/>
                      <a:r>
                        <a:rPr lang="de-AT" sz="2000" dirty="0" smtClean="0">
                          <a:latin typeface="Arial" pitchFamily="34" charset="0"/>
                          <a:cs typeface="Arial" pitchFamily="34" charset="0"/>
                        </a:rPr>
                        <a:t>-10.000</a:t>
                      </a:r>
                      <a:endParaRPr lang="de-AT" sz="2000" dirty="0">
                        <a:latin typeface="Arial" pitchFamily="34" charset="0"/>
                        <a:cs typeface="Arial" pitchFamily="34" charset="0"/>
                      </a:endParaRPr>
                    </a:p>
                  </a:txBody>
                  <a:tcPr anchor="ctr"/>
                </a:tc>
              </a:tr>
              <a:tr h="768085">
                <a:tc>
                  <a:txBody>
                    <a:bodyPr/>
                    <a:lstStyle/>
                    <a:p>
                      <a:pPr algn="ctr"/>
                      <a:r>
                        <a:rPr lang="de-AT" sz="2000" dirty="0" smtClean="0">
                          <a:latin typeface="Arial" pitchFamily="34" charset="0"/>
                          <a:cs typeface="Arial" pitchFamily="34" charset="0"/>
                        </a:rPr>
                        <a:t>1</a:t>
                      </a:r>
                      <a:endParaRPr lang="de-AT" sz="2000" dirty="0">
                        <a:latin typeface="Arial" pitchFamily="34" charset="0"/>
                        <a:cs typeface="Arial" pitchFamily="34" charset="0"/>
                      </a:endParaRPr>
                    </a:p>
                  </a:txBody>
                  <a:tcPr anchor="ctr"/>
                </a:tc>
                <a:tc>
                  <a:txBody>
                    <a:bodyPr/>
                    <a:lstStyle/>
                    <a:p>
                      <a:pPr algn="ctr"/>
                      <a:r>
                        <a:rPr lang="de-AT" sz="2000" dirty="0" smtClean="0">
                          <a:latin typeface="Arial" pitchFamily="34" charset="0"/>
                          <a:cs typeface="Arial" pitchFamily="34" charset="0"/>
                        </a:rPr>
                        <a:t>8000</a:t>
                      </a:r>
                      <a:endParaRPr lang="de-AT" sz="2000" dirty="0">
                        <a:latin typeface="Arial" pitchFamily="34" charset="0"/>
                        <a:cs typeface="Arial" pitchFamily="34" charset="0"/>
                      </a:endParaRPr>
                    </a:p>
                  </a:txBody>
                  <a:tcPr anchor="ctr"/>
                </a:tc>
              </a:tr>
              <a:tr h="768085">
                <a:tc>
                  <a:txBody>
                    <a:bodyPr/>
                    <a:lstStyle/>
                    <a:p>
                      <a:pPr algn="ctr"/>
                      <a:r>
                        <a:rPr lang="de-AT" sz="2000" dirty="0" smtClean="0">
                          <a:latin typeface="Arial" pitchFamily="34" charset="0"/>
                          <a:cs typeface="Arial" pitchFamily="34" charset="0"/>
                        </a:rPr>
                        <a:t>2</a:t>
                      </a:r>
                      <a:endParaRPr lang="de-AT" sz="2000" dirty="0">
                        <a:latin typeface="Arial" pitchFamily="34" charset="0"/>
                        <a:cs typeface="Arial" pitchFamily="34" charset="0"/>
                      </a:endParaRPr>
                    </a:p>
                  </a:txBody>
                  <a:tcPr anchor="ctr"/>
                </a:tc>
                <a:tc>
                  <a:txBody>
                    <a:bodyPr/>
                    <a:lstStyle/>
                    <a:p>
                      <a:pPr algn="ctr"/>
                      <a:r>
                        <a:rPr lang="de-AT" sz="2000" dirty="0" smtClean="0">
                          <a:latin typeface="Arial" pitchFamily="34" charset="0"/>
                          <a:cs typeface="Arial" pitchFamily="34" charset="0"/>
                        </a:rPr>
                        <a:t>3000</a:t>
                      </a:r>
                      <a:endParaRPr lang="de-AT" sz="2000" dirty="0">
                        <a:latin typeface="Arial" pitchFamily="34" charset="0"/>
                        <a:cs typeface="Arial" pitchFamily="34" charset="0"/>
                      </a:endParaRPr>
                    </a:p>
                  </a:txBody>
                  <a:tcPr anchor="ctr"/>
                </a:tc>
              </a:tr>
              <a:tr h="768085">
                <a:tc>
                  <a:txBody>
                    <a:bodyPr/>
                    <a:lstStyle/>
                    <a:p>
                      <a:pPr algn="ctr"/>
                      <a:r>
                        <a:rPr lang="de-AT" sz="2000" dirty="0" smtClean="0">
                          <a:latin typeface="Arial" pitchFamily="34" charset="0"/>
                          <a:cs typeface="Arial" pitchFamily="34" charset="0"/>
                        </a:rPr>
                        <a:t>3</a:t>
                      </a:r>
                      <a:endParaRPr lang="de-AT" sz="2000" dirty="0">
                        <a:latin typeface="Arial" pitchFamily="34" charset="0"/>
                        <a:cs typeface="Arial" pitchFamily="34" charset="0"/>
                      </a:endParaRPr>
                    </a:p>
                  </a:txBody>
                  <a:tcPr anchor="ctr"/>
                </a:tc>
                <a:tc>
                  <a:txBody>
                    <a:bodyPr/>
                    <a:lstStyle/>
                    <a:p>
                      <a:pPr algn="ctr"/>
                      <a:r>
                        <a:rPr lang="de-AT" sz="2000" dirty="0" smtClean="0">
                          <a:latin typeface="Arial" pitchFamily="34" charset="0"/>
                          <a:cs typeface="Arial" pitchFamily="34" charset="0"/>
                        </a:rPr>
                        <a:t>2000</a:t>
                      </a:r>
                      <a:endParaRPr lang="de-AT" sz="2000" dirty="0">
                        <a:latin typeface="Arial" pitchFamily="34" charset="0"/>
                        <a:cs typeface="Arial" pitchFamily="34" charset="0"/>
                      </a:endParaRPr>
                    </a:p>
                  </a:txBody>
                  <a:tcPr anchor="ctr"/>
                </a:tc>
              </a:tr>
              <a:tr h="768085">
                <a:tc>
                  <a:txBody>
                    <a:bodyPr/>
                    <a:lstStyle/>
                    <a:p>
                      <a:pPr algn="ctr"/>
                      <a:r>
                        <a:rPr lang="de-AT" sz="2000" dirty="0" smtClean="0">
                          <a:latin typeface="Arial" pitchFamily="34" charset="0"/>
                          <a:cs typeface="Arial" pitchFamily="34" charset="0"/>
                        </a:rPr>
                        <a:t>4</a:t>
                      </a:r>
                      <a:endParaRPr lang="de-AT" sz="2000" dirty="0">
                        <a:latin typeface="Arial" pitchFamily="34" charset="0"/>
                        <a:cs typeface="Arial" pitchFamily="34" charset="0"/>
                      </a:endParaRPr>
                    </a:p>
                  </a:txBody>
                  <a:tcPr anchor="ctr"/>
                </a:tc>
                <a:tc>
                  <a:txBody>
                    <a:bodyPr/>
                    <a:lstStyle/>
                    <a:p>
                      <a:pPr algn="ctr"/>
                      <a:r>
                        <a:rPr lang="de-AT" sz="2000" dirty="0" smtClean="0">
                          <a:latin typeface="Arial" pitchFamily="34" charset="0"/>
                          <a:cs typeface="Arial" pitchFamily="34" charset="0"/>
                        </a:rPr>
                        <a:t>2000</a:t>
                      </a:r>
                      <a:endParaRPr lang="de-AT" sz="2000" dirty="0">
                        <a:latin typeface="Arial" pitchFamily="34" charset="0"/>
                        <a:cs typeface="Arial" pitchFamily="34" charset="0"/>
                      </a:endParaRPr>
                    </a:p>
                  </a:txBody>
                  <a:tcPr anchor="ctr"/>
                </a:tc>
              </a:tr>
            </a:tbl>
          </a:graphicData>
        </a:graphic>
      </p:graphicFrame>
      <p:sp>
        <p:nvSpPr>
          <p:cNvPr id="3" name="Textfeld 2"/>
          <p:cNvSpPr txBox="1"/>
          <p:nvPr/>
        </p:nvSpPr>
        <p:spPr>
          <a:xfrm>
            <a:off x="1115616" y="764704"/>
            <a:ext cx="6480720" cy="646331"/>
          </a:xfrm>
          <a:prstGeom prst="rect">
            <a:avLst/>
          </a:prstGeom>
          <a:noFill/>
        </p:spPr>
        <p:txBody>
          <a:bodyPr wrap="square" rtlCol="0">
            <a:spAutoFit/>
          </a:bodyPr>
          <a:lstStyle/>
          <a:p>
            <a:pPr algn="ctr"/>
            <a:r>
              <a:rPr lang="de-AT" sz="3600" dirty="0" smtClean="0">
                <a:latin typeface="Arial" pitchFamily="34" charset="0"/>
                <a:cs typeface="Arial" pitchFamily="34" charset="0"/>
              </a:rPr>
              <a:t>Wertetabelle</a:t>
            </a:r>
            <a:endParaRPr lang="de-AT" sz="3600" dirty="0">
              <a:latin typeface="Arial" pitchFamily="34" charset="0"/>
              <a:cs typeface="Arial" pitchFamily="34" charset="0"/>
            </a:endParaRPr>
          </a:p>
        </p:txBody>
      </p:sp>
      <p:pic>
        <p:nvPicPr>
          <p:cNvPr id="5"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
        <p:nvSpPr>
          <p:cNvPr id="6" name="Ovale Legende 5"/>
          <p:cNvSpPr/>
          <p:nvPr/>
        </p:nvSpPr>
        <p:spPr>
          <a:xfrm>
            <a:off x="6551712" y="2060848"/>
            <a:ext cx="2592288" cy="2520280"/>
          </a:xfrm>
          <a:prstGeom prst="wedgeEllipseCallout">
            <a:avLst>
              <a:gd name="adj1" fmla="val 8703"/>
              <a:gd name="adj2" fmla="val 795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latin typeface="Arial" pitchFamily="34" charset="0"/>
                <a:cs typeface="Arial" pitchFamily="34" charset="0"/>
              </a:rPr>
              <a:t>Es wird eine übersichtliche Tabelle erstellt.</a:t>
            </a:r>
          </a:p>
          <a:p>
            <a:pPr algn="ctr"/>
            <a:endParaRPr lang="de-A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endParaRPr lang="de-AT" dirty="0" smtClean="0"/>
          </a:p>
          <a:p>
            <a:endParaRPr lang="de-AT" dirty="0" smtClean="0"/>
          </a:p>
          <a:p>
            <a:r>
              <a:rPr lang="de-AT" sz="2400" dirty="0" err="1" smtClean="0">
                <a:latin typeface="Arial" pitchFamily="34" charset="0"/>
                <a:cs typeface="Arial" pitchFamily="34" charset="0"/>
              </a:rPr>
              <a:t>Händische</a:t>
            </a:r>
            <a:r>
              <a:rPr lang="de-AT" sz="2400" dirty="0" smtClean="0">
                <a:latin typeface="Arial" pitchFamily="34" charset="0"/>
                <a:cs typeface="Arial" pitchFamily="34" charset="0"/>
              </a:rPr>
              <a:t> Berechnung des Internen Zinssatzes</a:t>
            </a:r>
            <a:endParaRPr lang="de-AT"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latin typeface="Arial" pitchFamily="34" charset="0"/>
                <a:cs typeface="Arial" pitchFamily="34" charset="0"/>
              </a:rPr>
              <a:t>Schritt 1 – Kapitalwert Null setzen</a:t>
            </a:r>
            <a:endParaRPr lang="de-AT" dirty="0">
              <a:latin typeface="Arial" pitchFamily="34" charset="0"/>
              <a:cs typeface="Arial" pitchFamily="34" charset="0"/>
            </a:endParaRPr>
          </a:p>
        </p:txBody>
      </p:sp>
      <p:sp>
        <p:nvSpPr>
          <p:cNvPr id="3" name="Inhaltsplatzhalter 2"/>
          <p:cNvSpPr>
            <a:spLocks noGrp="1"/>
          </p:cNvSpPr>
          <p:nvPr>
            <p:ph sz="quarter" idx="1"/>
          </p:nvPr>
        </p:nvSpPr>
        <p:spPr/>
        <p:txBody>
          <a:bodyPr/>
          <a:lstStyle/>
          <a:p>
            <a:pPr>
              <a:buNone/>
              <a:tabLst>
                <a:tab pos="2686050" algn="l"/>
              </a:tabLst>
            </a:pPr>
            <a:endParaRPr lang="de-AT" dirty="0" smtClean="0">
              <a:latin typeface="Arial" pitchFamily="34" charset="0"/>
              <a:cs typeface="Arial" pitchFamily="34" charset="0"/>
            </a:endParaRPr>
          </a:p>
          <a:p>
            <a:pPr>
              <a:buNone/>
              <a:tabLst>
                <a:tab pos="2686050" algn="l"/>
              </a:tabLst>
            </a:pPr>
            <a:endParaRPr lang="de-AT" dirty="0" smtClean="0">
              <a:latin typeface="Arial" pitchFamily="34" charset="0"/>
              <a:cs typeface="Arial" pitchFamily="34" charset="0"/>
            </a:endParaRPr>
          </a:p>
          <a:p>
            <a:pPr>
              <a:tabLst>
                <a:tab pos="2867025" algn="l"/>
              </a:tabLst>
            </a:pPr>
            <a:r>
              <a:rPr lang="de-AT" dirty="0" smtClean="0">
                <a:latin typeface="Arial" pitchFamily="34" charset="0"/>
                <a:cs typeface="Arial" pitchFamily="34" charset="0"/>
              </a:rPr>
              <a:t>KW= -100.000 + 8000/(1+i) + 3000/(1+i)</a:t>
            </a:r>
            <a:r>
              <a:rPr lang="de-AT" baseline="40000" dirty="0" smtClean="0">
                <a:latin typeface="Arial" pitchFamily="34" charset="0"/>
                <a:cs typeface="Arial" pitchFamily="34" charset="0"/>
              </a:rPr>
              <a:t>2</a:t>
            </a:r>
            <a:r>
              <a:rPr lang="de-AT" dirty="0" smtClean="0">
                <a:latin typeface="Arial" pitchFamily="34" charset="0"/>
                <a:cs typeface="Arial" pitchFamily="34" charset="0"/>
              </a:rPr>
              <a:t> + 	2000/(1+i)</a:t>
            </a:r>
            <a:r>
              <a:rPr lang="de-AT" baseline="40000" dirty="0" smtClean="0">
                <a:latin typeface="Arial" pitchFamily="34" charset="0"/>
                <a:cs typeface="Arial" pitchFamily="34" charset="0"/>
              </a:rPr>
              <a:t>3</a:t>
            </a:r>
            <a:r>
              <a:rPr lang="de-AT" dirty="0" smtClean="0">
                <a:latin typeface="Arial" pitchFamily="34" charset="0"/>
                <a:cs typeface="Arial" pitchFamily="34" charset="0"/>
              </a:rPr>
              <a:t> + 2000/(1+i)</a:t>
            </a:r>
            <a:r>
              <a:rPr lang="de-AT" baseline="40000" dirty="0" smtClean="0">
                <a:latin typeface="Arial" pitchFamily="34" charset="0"/>
                <a:cs typeface="Arial" pitchFamily="34" charset="0"/>
              </a:rPr>
              <a:t>4</a:t>
            </a:r>
            <a:r>
              <a:rPr lang="de-AT" dirty="0" smtClean="0">
                <a:latin typeface="Arial" pitchFamily="34" charset="0"/>
                <a:cs typeface="Arial" pitchFamily="34" charset="0"/>
              </a:rPr>
              <a:t> = 0</a:t>
            </a:r>
            <a:endParaRPr lang="de-AT" dirty="0">
              <a:latin typeface="Arial" pitchFamily="34" charset="0"/>
              <a:cs typeface="Arial" pitchFamily="34" charset="0"/>
            </a:endParaRPr>
          </a:p>
        </p:txBody>
      </p:sp>
      <p:pic>
        <p:nvPicPr>
          <p:cNvPr id="7"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
        <p:nvSpPr>
          <p:cNvPr id="5" name="Ovale Legende 4"/>
          <p:cNvSpPr/>
          <p:nvPr/>
        </p:nvSpPr>
        <p:spPr>
          <a:xfrm>
            <a:off x="4644008" y="3789040"/>
            <a:ext cx="2520280" cy="1872208"/>
          </a:xfrm>
          <a:prstGeom prst="wedgeEllipseCallout">
            <a:avLst>
              <a:gd name="adj1" fmla="val 59074"/>
              <a:gd name="adj2" fmla="val 320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latin typeface="Arial" pitchFamily="34" charset="0"/>
                <a:cs typeface="Arial" pitchFamily="34" charset="0"/>
              </a:rPr>
              <a:t>Man setzt den Kapitalwert 0</a:t>
            </a:r>
          </a:p>
          <a:p>
            <a:pPr algn="ctr"/>
            <a:endParaRPr lang="de-A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latin typeface="Arial" pitchFamily="34" charset="0"/>
                <a:cs typeface="Arial" pitchFamily="34" charset="0"/>
              </a:rPr>
              <a:t>Schritt 2 - Schätzwerte aussuchen</a:t>
            </a:r>
            <a:endParaRPr lang="de-AT" dirty="0">
              <a:latin typeface="Arial" pitchFamily="34" charset="0"/>
              <a:cs typeface="Arial" pitchFamily="34" charset="0"/>
            </a:endParaRPr>
          </a:p>
        </p:txBody>
      </p:sp>
      <p:sp>
        <p:nvSpPr>
          <p:cNvPr id="3" name="Inhaltsplatzhalter 2"/>
          <p:cNvSpPr>
            <a:spLocks noGrp="1"/>
          </p:cNvSpPr>
          <p:nvPr>
            <p:ph sz="quarter" idx="1"/>
          </p:nvPr>
        </p:nvSpPr>
        <p:spPr/>
        <p:txBody>
          <a:bodyPr/>
          <a:lstStyle/>
          <a:p>
            <a:endParaRPr lang="de-AT" dirty="0" smtClean="0">
              <a:latin typeface="Arial" pitchFamily="34" charset="0"/>
              <a:cs typeface="Arial" pitchFamily="34" charset="0"/>
            </a:endParaRPr>
          </a:p>
          <a:p>
            <a:endParaRPr lang="de-AT" dirty="0" smtClean="0">
              <a:latin typeface="Arial" pitchFamily="34" charset="0"/>
              <a:cs typeface="Arial" pitchFamily="34" charset="0"/>
            </a:endParaRPr>
          </a:p>
          <a:p>
            <a:r>
              <a:rPr lang="de-AT" dirty="0" smtClean="0">
                <a:latin typeface="Arial" pitchFamily="34" charset="0"/>
                <a:cs typeface="Arial" pitchFamily="34" charset="0"/>
              </a:rPr>
              <a:t>i</a:t>
            </a:r>
            <a:r>
              <a:rPr lang="de-AT" baseline="-25000" dirty="0" smtClean="0">
                <a:latin typeface="Arial" pitchFamily="34" charset="0"/>
                <a:cs typeface="Arial" pitchFamily="34" charset="0"/>
              </a:rPr>
              <a:t>1=</a:t>
            </a:r>
            <a:r>
              <a:rPr lang="de-AT" dirty="0" smtClean="0">
                <a:latin typeface="Arial" pitchFamily="34" charset="0"/>
                <a:cs typeface="Arial" pitchFamily="34" charset="0"/>
              </a:rPr>
              <a:t> 26%</a:t>
            </a:r>
          </a:p>
          <a:p>
            <a:endParaRPr lang="de-AT" baseline="-25000" dirty="0" smtClean="0">
              <a:latin typeface="Arial" pitchFamily="34" charset="0"/>
              <a:cs typeface="Arial" pitchFamily="34" charset="0"/>
            </a:endParaRPr>
          </a:p>
          <a:p>
            <a:r>
              <a:rPr lang="de-AT" dirty="0" smtClean="0">
                <a:latin typeface="Arial" pitchFamily="34" charset="0"/>
                <a:cs typeface="Arial" pitchFamily="34" charset="0"/>
              </a:rPr>
              <a:t>i</a:t>
            </a:r>
            <a:r>
              <a:rPr lang="de-AT" baseline="-25000" dirty="0" smtClean="0">
                <a:latin typeface="Arial" pitchFamily="34" charset="0"/>
                <a:cs typeface="Arial" pitchFamily="34" charset="0"/>
              </a:rPr>
              <a:t>2=</a:t>
            </a:r>
            <a:r>
              <a:rPr lang="de-AT" dirty="0" smtClean="0">
                <a:latin typeface="Arial" pitchFamily="34" charset="0"/>
                <a:cs typeface="Arial" pitchFamily="34" charset="0"/>
              </a:rPr>
              <a:t> 27%</a:t>
            </a:r>
          </a:p>
        </p:txBody>
      </p:sp>
      <p:pic>
        <p:nvPicPr>
          <p:cNvPr id="5"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
        <p:nvSpPr>
          <p:cNvPr id="7" name="Ovale Legende 6"/>
          <p:cNvSpPr/>
          <p:nvPr/>
        </p:nvSpPr>
        <p:spPr>
          <a:xfrm>
            <a:off x="4355976" y="2204864"/>
            <a:ext cx="3384376" cy="2520280"/>
          </a:xfrm>
          <a:prstGeom prst="wedgeEllipseCallout">
            <a:avLst>
              <a:gd name="adj1" fmla="val 45689"/>
              <a:gd name="adj2" fmla="val 756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latin typeface="Arial" pitchFamily="34" charset="0"/>
                <a:cs typeface="Arial" pitchFamily="34" charset="0"/>
              </a:rPr>
              <a:t>Es werden zwei Schätzwerte für den internen Zinsfuß bestimmt </a:t>
            </a:r>
          </a:p>
          <a:p>
            <a:pPr algn="ctr"/>
            <a:endParaRPr lang="de-A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latin typeface="Arial" pitchFamily="34" charset="0"/>
                <a:cs typeface="Arial" pitchFamily="34" charset="0"/>
              </a:rPr>
              <a:t>Schritt 3 - ausrechnen der Kapitalwerte</a:t>
            </a:r>
            <a:endParaRPr lang="de-AT" dirty="0">
              <a:latin typeface="Arial" pitchFamily="34" charset="0"/>
              <a:cs typeface="Arial" pitchFamily="34" charset="0"/>
            </a:endParaRPr>
          </a:p>
        </p:txBody>
      </p:sp>
      <p:sp>
        <p:nvSpPr>
          <p:cNvPr id="3" name="Inhaltsplatzhalter 2"/>
          <p:cNvSpPr>
            <a:spLocks noGrp="1"/>
          </p:cNvSpPr>
          <p:nvPr>
            <p:ph sz="quarter" idx="1"/>
          </p:nvPr>
        </p:nvSpPr>
        <p:spPr/>
        <p:txBody>
          <a:bodyPr>
            <a:normAutofit/>
          </a:bodyPr>
          <a:lstStyle/>
          <a:p>
            <a:endParaRPr lang="de-AT" dirty="0" smtClean="0"/>
          </a:p>
          <a:p>
            <a:pPr>
              <a:tabLst>
                <a:tab pos="3054350" algn="l"/>
              </a:tabLst>
            </a:pPr>
            <a:r>
              <a:rPr lang="de-AT" dirty="0" smtClean="0">
                <a:latin typeface="Arial" pitchFamily="34" charset="0"/>
                <a:cs typeface="Arial" pitchFamily="34" charset="0"/>
              </a:rPr>
              <a:t>KW1= -100.000 + 8000/1,26 + 3000/1,26</a:t>
            </a:r>
            <a:r>
              <a:rPr lang="de-AT" baseline="40000" dirty="0" smtClean="0">
                <a:latin typeface="Arial" pitchFamily="34" charset="0"/>
                <a:cs typeface="Arial" pitchFamily="34" charset="0"/>
              </a:rPr>
              <a:t>2</a:t>
            </a:r>
            <a:r>
              <a:rPr lang="de-AT" dirty="0" smtClean="0">
                <a:latin typeface="Arial" pitchFamily="34" charset="0"/>
                <a:cs typeface="Arial" pitchFamily="34" charset="0"/>
              </a:rPr>
              <a:t> + 			2000/1,26</a:t>
            </a:r>
            <a:r>
              <a:rPr lang="de-AT" baseline="40000" dirty="0" smtClean="0">
                <a:latin typeface="Arial" pitchFamily="34" charset="0"/>
                <a:cs typeface="Arial" pitchFamily="34" charset="0"/>
              </a:rPr>
              <a:t>3</a:t>
            </a:r>
            <a:r>
              <a:rPr lang="de-AT" dirty="0" smtClean="0">
                <a:latin typeface="Arial" pitchFamily="34" charset="0"/>
                <a:cs typeface="Arial" pitchFamily="34" charset="0"/>
              </a:rPr>
              <a:t> + 2000/1,26</a:t>
            </a:r>
            <a:r>
              <a:rPr lang="de-AT" baseline="40000" dirty="0" smtClean="0">
                <a:latin typeface="Arial" pitchFamily="34" charset="0"/>
                <a:cs typeface="Arial" pitchFamily="34" charset="0"/>
              </a:rPr>
              <a:t>4</a:t>
            </a:r>
            <a:r>
              <a:rPr lang="de-AT" dirty="0" smtClean="0">
                <a:latin typeface="Arial" pitchFamily="34" charset="0"/>
                <a:cs typeface="Arial" pitchFamily="34" charset="0"/>
              </a:rPr>
              <a:t> = 32,16</a:t>
            </a:r>
          </a:p>
          <a:p>
            <a:pPr>
              <a:buNone/>
              <a:tabLst>
                <a:tab pos="2686050" algn="l"/>
              </a:tabLst>
            </a:pPr>
            <a:r>
              <a:rPr lang="de-AT" dirty="0" smtClean="0"/>
              <a:t>		</a:t>
            </a:r>
          </a:p>
          <a:p>
            <a:pPr>
              <a:tabLst>
                <a:tab pos="2867025" algn="l"/>
              </a:tabLst>
            </a:pPr>
            <a:endParaRPr lang="de-AT" dirty="0" smtClean="0"/>
          </a:p>
          <a:p>
            <a:pPr>
              <a:tabLst>
                <a:tab pos="2776538" algn="l"/>
              </a:tabLst>
            </a:pPr>
            <a:r>
              <a:rPr lang="de-AT" dirty="0" smtClean="0">
                <a:latin typeface="Arial" pitchFamily="34" charset="0"/>
                <a:cs typeface="Arial" pitchFamily="34" charset="0"/>
              </a:rPr>
              <a:t>KW2= - 100.000 + 8000/1,27 + 3000/1,27</a:t>
            </a:r>
            <a:r>
              <a:rPr lang="de-AT" baseline="40000" dirty="0" smtClean="0">
                <a:latin typeface="Arial" pitchFamily="34" charset="0"/>
                <a:cs typeface="Arial" pitchFamily="34" charset="0"/>
              </a:rPr>
              <a:t>2</a:t>
            </a:r>
            <a:r>
              <a:rPr lang="de-AT" dirty="0" smtClean="0">
                <a:latin typeface="Arial" pitchFamily="34" charset="0"/>
                <a:cs typeface="Arial" pitchFamily="34" charset="0"/>
              </a:rPr>
              <a:t> + </a:t>
            </a:r>
          </a:p>
          <a:p>
            <a:pPr>
              <a:buNone/>
              <a:tabLst>
                <a:tab pos="3143250" algn="l"/>
              </a:tabLst>
            </a:pPr>
            <a:r>
              <a:rPr lang="de-AT" dirty="0" smtClean="0">
                <a:latin typeface="Arial" pitchFamily="34" charset="0"/>
                <a:cs typeface="Arial" pitchFamily="34" charset="0"/>
              </a:rPr>
              <a:t>		2000/1,27</a:t>
            </a:r>
            <a:r>
              <a:rPr lang="de-AT" baseline="40000" dirty="0" smtClean="0">
                <a:latin typeface="Arial" pitchFamily="34" charset="0"/>
                <a:cs typeface="Arial" pitchFamily="34" charset="0"/>
              </a:rPr>
              <a:t>3</a:t>
            </a:r>
            <a:r>
              <a:rPr lang="de-AT" dirty="0" smtClean="0">
                <a:latin typeface="Arial" pitchFamily="34" charset="0"/>
                <a:cs typeface="Arial" pitchFamily="34" charset="0"/>
              </a:rPr>
              <a:t> + 2000/1,27</a:t>
            </a:r>
            <a:r>
              <a:rPr lang="de-AT" baseline="40000" dirty="0" smtClean="0">
                <a:latin typeface="Arial" pitchFamily="34" charset="0"/>
                <a:cs typeface="Arial" pitchFamily="34" charset="0"/>
              </a:rPr>
              <a:t>4</a:t>
            </a:r>
            <a:r>
              <a:rPr lang="de-AT" dirty="0" smtClean="0">
                <a:latin typeface="Arial" pitchFamily="34" charset="0"/>
                <a:cs typeface="Arial" pitchFamily="34" charset="0"/>
              </a:rPr>
              <a:t> = -95,60</a:t>
            </a:r>
          </a:p>
          <a:p>
            <a:pPr>
              <a:tabLst>
                <a:tab pos="2867025" algn="l"/>
              </a:tabLst>
            </a:pPr>
            <a:endParaRPr lang="de-AT" dirty="0" smtClean="0"/>
          </a:p>
          <a:p>
            <a:pPr>
              <a:tabLst>
                <a:tab pos="2867025" algn="l"/>
              </a:tabLst>
            </a:pPr>
            <a:endParaRPr lang="de-AT" dirty="0" smtClean="0"/>
          </a:p>
          <a:p>
            <a:pPr>
              <a:tabLst>
                <a:tab pos="2867025" algn="l"/>
              </a:tabLst>
            </a:pPr>
            <a:endParaRPr lang="de-AT" baseline="40000" dirty="0"/>
          </a:p>
        </p:txBody>
      </p:sp>
      <p:pic>
        <p:nvPicPr>
          <p:cNvPr id="4"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
        <p:nvSpPr>
          <p:cNvPr id="5" name="Ovale Legende 4"/>
          <p:cNvSpPr/>
          <p:nvPr/>
        </p:nvSpPr>
        <p:spPr>
          <a:xfrm>
            <a:off x="179512" y="4365104"/>
            <a:ext cx="3312368" cy="2232248"/>
          </a:xfrm>
          <a:prstGeom prst="wedgeEllipseCallout">
            <a:avLst>
              <a:gd name="adj1" fmla="val 104926"/>
              <a:gd name="adj2" fmla="val 60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2867025" algn="l"/>
              </a:tabLst>
            </a:pPr>
            <a:r>
              <a:rPr lang="de-AT" dirty="0" smtClean="0">
                <a:latin typeface="Arial" pitchFamily="34" charset="0"/>
                <a:cs typeface="Arial" pitchFamily="34" charset="0"/>
              </a:rPr>
              <a:t>In diesem Fall ist ein Kapitalwert positiv und ein Kapitalwert negativ, weil der interne Zinsfuß dazwischen liegt.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latin typeface="Arial" pitchFamily="34" charset="0"/>
                <a:cs typeface="Arial" pitchFamily="34" charset="0"/>
              </a:rPr>
              <a:t>Schritt 4 – interner Zinssatz ausrechnen</a:t>
            </a:r>
            <a:endParaRPr lang="de-AT" dirty="0">
              <a:latin typeface="Arial" pitchFamily="34" charset="0"/>
              <a:cs typeface="Arial" pitchFamily="34" charset="0"/>
            </a:endParaRPr>
          </a:p>
        </p:txBody>
      </p:sp>
      <p:sp>
        <p:nvSpPr>
          <p:cNvPr id="3" name="Inhaltsplatzhalter 2"/>
          <p:cNvSpPr>
            <a:spLocks noGrp="1"/>
          </p:cNvSpPr>
          <p:nvPr>
            <p:ph sz="quarter" idx="1"/>
          </p:nvPr>
        </p:nvSpPr>
        <p:spPr/>
        <p:txBody>
          <a:bodyPr/>
          <a:lstStyle/>
          <a:p>
            <a:endParaRPr lang="de-AT" dirty="0" smtClean="0"/>
          </a:p>
          <a:p>
            <a:pPr>
              <a:buNone/>
              <a:tabLst>
                <a:tab pos="4481513" algn="l"/>
              </a:tabLst>
            </a:pPr>
            <a:r>
              <a:rPr lang="de-AT" dirty="0" smtClean="0">
                <a:latin typeface="Arial" pitchFamily="34" charset="0"/>
                <a:cs typeface="Arial" pitchFamily="34" charset="0"/>
              </a:rPr>
              <a:t>Formel: x </a:t>
            </a:r>
            <a:r>
              <a:rPr lang="de-AT" dirty="0" smtClean="0"/>
              <a:t>= 	</a:t>
            </a:r>
            <a:r>
              <a:rPr lang="de-AT" dirty="0" smtClean="0">
                <a:latin typeface="Arial" pitchFamily="34" charset="0"/>
                <a:cs typeface="Arial" pitchFamily="34" charset="0"/>
              </a:rPr>
              <a:t>i= i</a:t>
            </a:r>
            <a:r>
              <a:rPr lang="de-AT" baseline="-25000" dirty="0" smtClean="0">
                <a:latin typeface="Arial" pitchFamily="34" charset="0"/>
                <a:cs typeface="Arial" pitchFamily="34" charset="0"/>
              </a:rPr>
              <a:t>1 </a:t>
            </a:r>
            <a:r>
              <a:rPr lang="de-AT" dirty="0" smtClean="0">
                <a:latin typeface="Arial" pitchFamily="34" charset="0"/>
                <a:cs typeface="Arial" pitchFamily="34" charset="0"/>
              </a:rPr>
              <a:t> + x</a:t>
            </a:r>
          </a:p>
          <a:p>
            <a:pPr>
              <a:buNone/>
            </a:pPr>
            <a:endParaRPr lang="de-AT" dirty="0" smtClean="0"/>
          </a:p>
          <a:p>
            <a:endParaRPr lang="de-AT" dirty="0" smtClean="0"/>
          </a:p>
          <a:p>
            <a:pPr defTabSz="892175">
              <a:buNone/>
              <a:tabLst>
                <a:tab pos="361950" algn="l"/>
                <a:tab pos="722313" algn="l"/>
                <a:tab pos="4481513" algn="l"/>
              </a:tabLst>
            </a:pPr>
            <a:r>
              <a:rPr lang="de-AT" dirty="0" smtClean="0">
                <a:latin typeface="Arial" pitchFamily="34" charset="0"/>
                <a:cs typeface="Arial" pitchFamily="34" charset="0"/>
              </a:rPr>
              <a:t>x =  	32,16 * (27 – 26)	i= 26% + 0,25%</a:t>
            </a:r>
          </a:p>
          <a:p>
            <a:pPr defTabSz="892175">
              <a:buNone/>
              <a:tabLst>
                <a:tab pos="631825" algn="l"/>
              </a:tabLst>
            </a:pPr>
            <a:r>
              <a:rPr lang="de-AT" dirty="0" smtClean="0">
                <a:latin typeface="Arial" pitchFamily="34" charset="0"/>
                <a:cs typeface="Arial" pitchFamily="34" charset="0"/>
              </a:rPr>
              <a:t>		[32,16 – (-95,60)]</a:t>
            </a:r>
          </a:p>
          <a:p>
            <a:pPr defTabSz="892175">
              <a:spcBef>
                <a:spcPts val="0"/>
              </a:spcBef>
              <a:buNone/>
              <a:tabLst>
                <a:tab pos="631825" algn="l"/>
              </a:tabLst>
            </a:pPr>
            <a:endParaRPr lang="de-AT" dirty="0" smtClean="0"/>
          </a:p>
          <a:p>
            <a:pPr defTabSz="892175">
              <a:spcBef>
                <a:spcPts val="0"/>
              </a:spcBef>
              <a:buNone/>
              <a:tabLst>
                <a:tab pos="271463" algn="l"/>
                <a:tab pos="631825" algn="l"/>
                <a:tab pos="4481513" algn="l"/>
              </a:tabLst>
            </a:pPr>
            <a:r>
              <a:rPr lang="de-AT" dirty="0" smtClean="0"/>
              <a:t>		 </a:t>
            </a:r>
            <a:r>
              <a:rPr lang="de-AT" dirty="0" smtClean="0">
                <a:latin typeface="Arial" pitchFamily="34" charset="0"/>
                <a:cs typeface="Arial" pitchFamily="34" charset="0"/>
              </a:rPr>
              <a:t>= 0,25%</a:t>
            </a:r>
            <a:r>
              <a:rPr lang="de-AT" dirty="0" smtClean="0"/>
              <a:t>	</a:t>
            </a:r>
            <a:r>
              <a:rPr lang="de-AT" dirty="0" smtClean="0">
                <a:latin typeface="Arial" pitchFamily="34" charset="0"/>
                <a:cs typeface="Arial" pitchFamily="34" charset="0"/>
              </a:rPr>
              <a:t>= 26,25%</a:t>
            </a:r>
          </a:p>
          <a:p>
            <a:endParaRPr lang="de-AT" dirty="0" smtClean="0"/>
          </a:p>
        </p:txBody>
      </p:sp>
      <p:cxnSp>
        <p:nvCxnSpPr>
          <p:cNvPr id="5" name="Gerade Verbindung 4"/>
          <p:cNvCxnSpPr/>
          <p:nvPr/>
        </p:nvCxnSpPr>
        <p:spPr>
          <a:xfrm>
            <a:off x="2267744" y="2276872"/>
            <a:ext cx="144016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2195736" y="1844824"/>
            <a:ext cx="2160240" cy="400110"/>
          </a:xfrm>
          <a:prstGeom prst="rect">
            <a:avLst/>
          </a:prstGeom>
          <a:noFill/>
        </p:spPr>
        <p:txBody>
          <a:bodyPr wrap="square" rtlCol="0">
            <a:spAutoFit/>
          </a:bodyPr>
          <a:lstStyle/>
          <a:p>
            <a:r>
              <a:rPr lang="de-AT" sz="2000" dirty="0" smtClean="0">
                <a:latin typeface="Arial" pitchFamily="34" charset="0"/>
                <a:cs typeface="Arial" pitchFamily="34" charset="0"/>
              </a:rPr>
              <a:t>KW</a:t>
            </a:r>
            <a:r>
              <a:rPr lang="de-AT" sz="2800" baseline="-25000" dirty="0" smtClean="0">
                <a:latin typeface="Arial" pitchFamily="34" charset="0"/>
                <a:cs typeface="Arial" pitchFamily="34" charset="0"/>
              </a:rPr>
              <a:t>1</a:t>
            </a:r>
            <a:r>
              <a:rPr lang="de-AT" sz="2000" dirty="0" smtClean="0">
                <a:latin typeface="Arial" pitchFamily="34" charset="0"/>
                <a:cs typeface="Arial" pitchFamily="34" charset="0"/>
              </a:rPr>
              <a:t> </a:t>
            </a:r>
            <a:r>
              <a:rPr lang="de-AT" sz="2000" dirty="0" smtClean="0">
                <a:latin typeface="Arial" pitchFamily="34" charset="0"/>
                <a:cs typeface="Arial" pitchFamily="34" charset="0"/>
              </a:rPr>
              <a:t>* (i</a:t>
            </a:r>
            <a:r>
              <a:rPr lang="de-AT" sz="2800" baseline="-25000" dirty="0" smtClean="0">
                <a:latin typeface="Arial" pitchFamily="34" charset="0"/>
                <a:cs typeface="Arial" pitchFamily="34" charset="0"/>
              </a:rPr>
              <a:t>2</a:t>
            </a:r>
            <a:r>
              <a:rPr lang="de-AT" sz="2000" dirty="0" smtClean="0">
                <a:latin typeface="Arial" pitchFamily="34" charset="0"/>
                <a:cs typeface="Arial" pitchFamily="34" charset="0"/>
              </a:rPr>
              <a:t> – i</a:t>
            </a:r>
            <a:r>
              <a:rPr lang="de-AT" sz="2800" baseline="-25000" dirty="0" smtClean="0">
                <a:latin typeface="Arial" pitchFamily="34" charset="0"/>
                <a:cs typeface="Arial" pitchFamily="34" charset="0"/>
              </a:rPr>
              <a:t>1</a:t>
            </a:r>
            <a:r>
              <a:rPr lang="de-AT" sz="2000" dirty="0" smtClean="0">
                <a:latin typeface="Arial" pitchFamily="34" charset="0"/>
                <a:cs typeface="Arial" pitchFamily="34" charset="0"/>
              </a:rPr>
              <a:t>)</a:t>
            </a:r>
            <a:endParaRPr lang="de-AT" sz="2000" dirty="0">
              <a:latin typeface="Arial" pitchFamily="34" charset="0"/>
              <a:cs typeface="Arial" pitchFamily="34" charset="0"/>
            </a:endParaRPr>
          </a:p>
        </p:txBody>
      </p:sp>
      <p:sp>
        <p:nvSpPr>
          <p:cNvPr id="9" name="Textfeld 8"/>
          <p:cNvSpPr txBox="1"/>
          <p:nvPr/>
        </p:nvSpPr>
        <p:spPr>
          <a:xfrm>
            <a:off x="2195736" y="2204864"/>
            <a:ext cx="1728192" cy="523220"/>
          </a:xfrm>
          <a:prstGeom prst="rect">
            <a:avLst/>
          </a:prstGeom>
          <a:noFill/>
        </p:spPr>
        <p:txBody>
          <a:bodyPr wrap="square" rtlCol="0">
            <a:spAutoFit/>
          </a:bodyPr>
          <a:lstStyle/>
          <a:p>
            <a:r>
              <a:rPr lang="de-AT" sz="2000" dirty="0" smtClean="0">
                <a:latin typeface="Arial" pitchFamily="34" charset="0"/>
                <a:cs typeface="Arial" pitchFamily="34" charset="0"/>
              </a:rPr>
              <a:t>KW</a:t>
            </a:r>
            <a:r>
              <a:rPr lang="de-AT" sz="2800" baseline="-25000" dirty="0" smtClean="0">
                <a:latin typeface="Arial" pitchFamily="34" charset="0"/>
                <a:cs typeface="Arial" pitchFamily="34" charset="0"/>
              </a:rPr>
              <a:t>1</a:t>
            </a:r>
            <a:r>
              <a:rPr lang="de-AT" sz="2000" dirty="0" smtClean="0">
                <a:latin typeface="Arial" pitchFamily="34" charset="0"/>
                <a:cs typeface="Arial" pitchFamily="34" charset="0"/>
              </a:rPr>
              <a:t> </a:t>
            </a:r>
            <a:r>
              <a:rPr lang="de-AT" sz="2000" dirty="0" smtClean="0">
                <a:latin typeface="Arial" pitchFamily="34" charset="0"/>
                <a:cs typeface="Arial" pitchFamily="34" charset="0"/>
              </a:rPr>
              <a:t>– </a:t>
            </a:r>
            <a:r>
              <a:rPr lang="de-AT" sz="2000" dirty="0" smtClean="0">
                <a:latin typeface="Arial" pitchFamily="34" charset="0"/>
                <a:cs typeface="Arial" pitchFamily="34" charset="0"/>
              </a:rPr>
              <a:t>KW</a:t>
            </a:r>
            <a:r>
              <a:rPr lang="de-AT" sz="2800" baseline="-25000" dirty="0" smtClean="0">
                <a:latin typeface="Arial" pitchFamily="34" charset="0"/>
                <a:cs typeface="Arial" pitchFamily="34" charset="0"/>
              </a:rPr>
              <a:t>2</a:t>
            </a:r>
            <a:endParaRPr lang="de-AT" sz="2000" dirty="0">
              <a:latin typeface="Arial" pitchFamily="34" charset="0"/>
              <a:cs typeface="Arial" pitchFamily="34" charset="0"/>
            </a:endParaRPr>
          </a:p>
        </p:txBody>
      </p:sp>
      <p:cxnSp>
        <p:nvCxnSpPr>
          <p:cNvPr id="11" name="Gerade Verbindung 10"/>
          <p:cNvCxnSpPr/>
          <p:nvPr/>
        </p:nvCxnSpPr>
        <p:spPr>
          <a:xfrm>
            <a:off x="971600" y="4005064"/>
            <a:ext cx="280831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4572000" y="1556792"/>
            <a:ext cx="0" cy="4572000"/>
          </a:xfrm>
          <a:prstGeom prst="line">
            <a:avLst/>
          </a:prstGeom>
        </p:spPr>
        <p:style>
          <a:lnRef idx="3">
            <a:schemeClr val="accent3"/>
          </a:lnRef>
          <a:fillRef idx="0">
            <a:schemeClr val="accent3"/>
          </a:fillRef>
          <a:effectRef idx="2">
            <a:schemeClr val="accent3"/>
          </a:effectRef>
          <a:fontRef idx="minor">
            <a:schemeClr val="tx1"/>
          </a:fontRef>
        </p:style>
      </p:cxnSp>
      <p:pic>
        <p:nvPicPr>
          <p:cNvPr id="14" name="Picture 2" descr="http://www.ibc.ac.at/website/fileadmin/images/RTEmagicC_pi-ahmed_2_blau_ibc_01.jpg.jpg"/>
          <p:cNvPicPr>
            <a:picLocks noChangeAspect="1" noChangeArrowheads="1"/>
          </p:cNvPicPr>
          <p:nvPr/>
        </p:nvPicPr>
        <p:blipFill>
          <a:blip r:embed="rId2" cstate="print"/>
          <a:srcRect/>
          <a:stretch>
            <a:fillRect/>
          </a:stretch>
        </p:blipFill>
        <p:spPr bwMode="auto">
          <a:xfrm>
            <a:off x="7332306" y="5157192"/>
            <a:ext cx="1609361" cy="1207021"/>
          </a:xfrm>
          <a:prstGeom prst="rect">
            <a:avLst/>
          </a:prstGeom>
          <a:ln>
            <a:noFill/>
          </a:ln>
          <a:effectLst>
            <a:softEdge rad="112500"/>
          </a:effectLst>
        </p:spPr>
      </p:pic>
      <p:sp>
        <p:nvSpPr>
          <p:cNvPr id="12" name="Ovale Legende 11"/>
          <p:cNvSpPr/>
          <p:nvPr/>
        </p:nvSpPr>
        <p:spPr>
          <a:xfrm>
            <a:off x="6300192" y="1054727"/>
            <a:ext cx="2376264" cy="2160240"/>
          </a:xfrm>
          <a:prstGeom prst="wedgeEllipseCallout">
            <a:avLst>
              <a:gd name="adj1" fmla="val 24934"/>
              <a:gd name="adj2" fmla="val 1413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400" dirty="0" smtClean="0">
                <a:latin typeface="Arial" pitchFamily="34" charset="0"/>
                <a:cs typeface="Arial" pitchFamily="34" charset="0"/>
              </a:rPr>
              <a:t>Nicht vergessen</a:t>
            </a:r>
            <a:r>
              <a:rPr lang="de-AT" dirty="0" smtClean="0">
                <a:latin typeface="Arial" pitchFamily="34" charset="0"/>
                <a:cs typeface="Arial" pitchFamily="34" charset="0"/>
              </a:rPr>
              <a:t>, </a:t>
            </a:r>
            <a:r>
              <a:rPr lang="de-AT" sz="1400" dirty="0" smtClean="0">
                <a:latin typeface="Arial" pitchFamily="34" charset="0"/>
                <a:cs typeface="Arial" pitchFamily="34" charset="0"/>
              </a:rPr>
              <a:t>Klammern richtig setzen !</a:t>
            </a:r>
          </a:p>
          <a:p>
            <a:pPr algn="ctr"/>
            <a:r>
              <a:rPr lang="de-DE" sz="1400" dirty="0" smtClean="0">
                <a:latin typeface="Arial" pitchFamily="34" charset="0"/>
                <a:cs typeface="Arial" pitchFamily="34" charset="0"/>
              </a:rPr>
              <a:t>Die Herleitung der Formel steht auf der nächsten Folie</a:t>
            </a:r>
            <a:endParaRPr lang="de-AT"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303</Words>
  <Application>Microsoft Office PowerPoint</Application>
  <PresentationFormat>Bildschirmpräsentation (4:3)</PresentationFormat>
  <Paragraphs>108</Paragraphs>
  <Slides>15</Slides>
  <Notes>2</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Cronus</vt:lpstr>
      <vt:lpstr>Methode des internen Zinsfußes</vt:lpstr>
      <vt:lpstr>Allgemein</vt:lpstr>
      <vt:lpstr>Beispiel</vt:lpstr>
      <vt:lpstr>PowerPoint-Präsentation</vt:lpstr>
      <vt:lpstr>PowerPoint-Präsentation</vt:lpstr>
      <vt:lpstr>Schritt 1 – Kapitalwert Null setzen</vt:lpstr>
      <vt:lpstr>Schritt 2 - Schätzwerte aussuchen</vt:lpstr>
      <vt:lpstr>Schritt 3 - ausrechnen der Kapitalwerte</vt:lpstr>
      <vt:lpstr>Schritt 4 – interner Zinssatz ausrechnen</vt:lpstr>
      <vt:lpstr>PowerPoint-Präsentation</vt:lpstr>
      <vt:lpstr>PowerPoint-Präsentation</vt:lpstr>
      <vt:lpstr> Schritt 1- Wertetabelle anlegen und IKV ausrechnen</vt:lpstr>
      <vt:lpstr>Schritt 2 – Ermittlung des internen Zinsfußes</vt:lpstr>
      <vt:lpstr>Schritt 3 – Ergebnis</vt:lpstr>
      <vt:lpstr>Viel Erfolg beim Lernen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Methode des internen Zinsfußes</dc:title>
  <dc:creator>Lilly</dc:creator>
  <cp:lastModifiedBy>Administrator</cp:lastModifiedBy>
  <cp:revision>61</cp:revision>
  <dcterms:created xsi:type="dcterms:W3CDTF">2015-04-15T15:07:55Z</dcterms:created>
  <dcterms:modified xsi:type="dcterms:W3CDTF">2015-05-15T17:18:12Z</dcterms:modified>
</cp:coreProperties>
</file>