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84" r:id="rId2"/>
    <p:sldId id="280" r:id="rId3"/>
    <p:sldId id="281" r:id="rId4"/>
    <p:sldId id="283" r:id="rId5"/>
    <p:sldId id="266" r:id="rId6"/>
    <p:sldId id="261" r:id="rId7"/>
    <p:sldId id="265" r:id="rId8"/>
    <p:sldId id="285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9966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94660"/>
  </p:normalViewPr>
  <p:slideViewPr>
    <p:cSldViewPr>
      <p:cViewPr>
        <p:scale>
          <a:sx n="110" d="100"/>
          <a:sy n="110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4003B-9B3D-4855-B3BD-4C821AB28879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E7764-FDDB-41ED-A913-840C9FACEA26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99753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8AA3F-3880-42EE-968F-7B3A7CBDBA5A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4FC75-9FAE-4E11-A208-1EF1A87F2E1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fie.a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2190105"/>
          </a:xfrm>
        </p:spPr>
        <p:txBody>
          <a:bodyPr>
            <a:normAutofit fontScale="90000"/>
          </a:bodyPr>
          <a:lstStyle/>
          <a:p>
            <a:r>
              <a:rPr lang="de-AT" b="1" dirty="0" smtClean="0">
                <a:latin typeface="Arial" pitchFamily="34" charset="0"/>
                <a:cs typeface="Arial" pitchFamily="34" charset="0"/>
              </a:rPr>
              <a:t>Vorbereitung zur </a:t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dirty="0" smtClean="0">
                <a:latin typeface="Arial" pitchFamily="34" charset="0"/>
                <a:cs typeface="Arial" pitchFamily="34" charset="0"/>
              </a:rPr>
              <a:t>Reife- und Diplomprüfung</a:t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Differentialrechnung</a:t>
            </a:r>
            <a:endParaRPr lang="de-AT" b="1" u="sng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645024"/>
            <a:ext cx="9144000" cy="2423120"/>
          </a:xfrm>
        </p:spPr>
        <p:txBody>
          <a:bodyPr>
            <a:normAutofit/>
          </a:bodyPr>
          <a:lstStyle/>
          <a:p>
            <a:r>
              <a:rPr lang="de-A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von Anaïs Schweitzer</a:t>
            </a:r>
            <a:r>
              <a:rPr lang="de-A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A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Weitere Angaben sind unter </a:t>
            </a:r>
          </a:p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https://www.bifie.at</a:t>
            </a:r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zu finden.</a:t>
            </a: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Autofahrt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     Aufgabenstellung 1:</a:t>
            </a:r>
          </a:p>
          <a:p>
            <a:pPr>
              <a:buNone/>
            </a:pPr>
            <a:r>
              <a:rPr lang="de-AT" dirty="0" smtClean="0"/>
              <a:t>	Du fährst mit dem Auto in 20 Minuten von Ort A nach B. Der zurückgelegte Weg ist durch die folgende Funktion in Abhängigkeit von der Zeit beschrieben:</a:t>
            </a:r>
            <a:br>
              <a:rPr lang="de-AT" dirty="0" smtClean="0"/>
            </a:br>
            <a:endParaRPr lang="de-AT" dirty="0" smtClean="0"/>
          </a:p>
          <a:p>
            <a:pPr>
              <a:buNone/>
            </a:pPr>
            <a:r>
              <a:rPr lang="de-AT" dirty="0" smtClean="0"/>
              <a:t>     s(t)=-(6/300)*t³+(18/40)*t²</a:t>
            </a:r>
          </a:p>
          <a:p>
            <a:pPr>
              <a:buNone/>
            </a:pPr>
            <a:r>
              <a:rPr lang="de-AT" dirty="0" smtClean="0"/>
              <a:t>   		</a:t>
            </a:r>
            <a:r>
              <a:rPr lang="de-AT" sz="1900" dirty="0" smtClean="0"/>
              <a:t> t…Zeit in Minuten</a:t>
            </a:r>
          </a:p>
          <a:p>
            <a:pPr>
              <a:buNone/>
            </a:pPr>
            <a:r>
              <a:rPr lang="de-AT" sz="1900" dirty="0" smtClean="0"/>
              <a:t>    		 s(t)…Weg in </a:t>
            </a:r>
            <a:r>
              <a:rPr lang="de-AT" sz="1900" dirty="0" smtClean="0"/>
              <a:t>Kilometer zum Zeitpunkt t</a:t>
            </a:r>
            <a:endParaRPr lang="de-AT" sz="1900" dirty="0" smtClean="0"/>
          </a:p>
          <a:p>
            <a:pPr>
              <a:buNone/>
            </a:pPr>
            <a:r>
              <a:rPr lang="de-AT" dirty="0" smtClean="0"/>
              <a:t>    </a:t>
            </a:r>
          </a:p>
          <a:p>
            <a:pPr>
              <a:buNone/>
            </a:pPr>
            <a:r>
              <a:rPr lang="de-AT" dirty="0" smtClean="0"/>
              <a:t>	</a:t>
            </a:r>
            <a:r>
              <a:rPr lang="de-AT" dirty="0" smtClean="0"/>
              <a:t>- Berechne</a:t>
            </a:r>
            <a:r>
              <a:rPr lang="de-AT" dirty="0" smtClean="0"/>
              <a:t>, wie weit die beiden Orte voneinander entfernt sind.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1" y="6182598"/>
            <a:ext cx="648072" cy="48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756479" y="618259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Handlungsdimension B: Operieren und Technologieeinsatz                   Punktezahl: 2</a:t>
            </a:r>
            <a:endParaRPr lang="de-A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Autofahrt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AT" dirty="0" smtClean="0"/>
              <a:t>   	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Aufgabenstellung 2:</a:t>
            </a:r>
          </a:p>
          <a:p>
            <a:pPr>
              <a:buNone/>
            </a:pPr>
            <a:r>
              <a:rPr lang="de-AT" dirty="0" smtClean="0"/>
              <a:t>	Die Geschwindigkeit in Abhängigkeit von der Zeit erhältst du als Ableitung von s(t). </a:t>
            </a:r>
            <a:endParaRPr lang="de-AT" dirty="0"/>
          </a:p>
          <a:p>
            <a:pPr>
              <a:buNone/>
            </a:pPr>
            <a:r>
              <a:rPr lang="de-AT" dirty="0" smtClean="0"/>
              <a:t>    - Berechne </a:t>
            </a:r>
            <a:r>
              <a:rPr lang="de-AT" dirty="0" smtClean="0"/>
              <a:t>nach wie vielen Minuten die maximale Geschwindigkeit erreicht wird.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83568" y="606193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Handlungsdimension B: Operieren und Technologieeinsatz                   Punktezahl: 2</a:t>
            </a:r>
            <a:endParaRPr lang="de-A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8287"/>
            <a:ext cx="648072" cy="48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Autofahrt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AT" dirty="0" smtClean="0"/>
              <a:t>    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Aufgabenstellung 3:</a:t>
            </a:r>
          </a:p>
          <a:p>
            <a:pPr>
              <a:buNone/>
            </a:pPr>
            <a:r>
              <a:rPr lang="de-AT" dirty="0" smtClean="0"/>
              <a:t>	</a:t>
            </a:r>
            <a:r>
              <a:rPr lang="de-AT" dirty="0" smtClean="0"/>
              <a:t>- Stelle </a:t>
            </a:r>
            <a:r>
              <a:rPr lang="de-AT" dirty="0" smtClean="0"/>
              <a:t>die Wegfunktion s(t) und die Geschwindigkeitsfunktion v(t) so dar, dass das Intervall 5≤t≤10 gut ersichtlich ist.</a:t>
            </a:r>
          </a:p>
          <a:p>
            <a:pPr>
              <a:buNone/>
            </a:pPr>
            <a:r>
              <a:rPr lang="de-AT" dirty="0" smtClean="0"/>
              <a:t>	</a:t>
            </a:r>
            <a:r>
              <a:rPr lang="de-AT" dirty="0" smtClean="0"/>
              <a:t>- Erkläre </a:t>
            </a:r>
            <a:r>
              <a:rPr lang="de-AT" dirty="0" smtClean="0"/>
              <a:t>den Zusammenhang der beiden Kurven.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83568" y="606193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Handlungsdimension A: Modellieren und Transferieren</a:t>
            </a:r>
          </a:p>
          <a:p>
            <a:r>
              <a:rPr lang="de-AT" dirty="0" smtClean="0"/>
              <a:t>Handlungsdimension C: Interpretieren und Dokumentieren                 Punktezahl</a:t>
            </a:r>
            <a:r>
              <a:rPr lang="de-AT" dirty="0"/>
              <a:t>: 2</a:t>
            </a:r>
          </a:p>
          <a:p>
            <a:endParaRPr lang="de-A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65304"/>
            <a:ext cx="648072" cy="48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Autofahrt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600200"/>
            <a:ext cx="8064896" cy="48531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Anmerkung:</a:t>
            </a:r>
          </a:p>
          <a:p>
            <a:pPr>
              <a:buNone/>
            </a:pPr>
            <a:r>
              <a:rPr lang="de-AT" dirty="0" smtClean="0"/>
              <a:t>Bei 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≤t≤5</a:t>
            </a:r>
            <a:r>
              <a:rPr lang="de-AT" dirty="0" smtClean="0">
                <a:latin typeface="Calibri"/>
              </a:rPr>
              <a:t>:</a:t>
            </a:r>
          </a:p>
          <a:p>
            <a:pPr marL="0" indent="0">
              <a:buNone/>
            </a:pPr>
            <a:r>
              <a:rPr lang="de-AT" dirty="0" smtClean="0"/>
              <a:t>Nach 5 Minuten ist die Geschwindigkeit am höchsten. Von der 1 Minute bis zur 5 Minute steigert sich die Geschwindigkeit, danach sinkt sie.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Bei </a:t>
            </a: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t=5</a:t>
            </a:r>
            <a:r>
              <a:rPr lang="de-AT" dirty="0" smtClean="0"/>
              <a:t>:		</a:t>
            </a:r>
          </a:p>
          <a:p>
            <a:pPr lvl="1">
              <a:buNone/>
            </a:pPr>
            <a:r>
              <a:rPr lang="de-AT" sz="1300" dirty="0" smtClean="0"/>
              <a:t>		</a:t>
            </a:r>
            <a:r>
              <a:rPr lang="de-AT" sz="1900" dirty="0" err="1" smtClean="0"/>
              <a:t>s'</a:t>
            </a:r>
            <a:r>
              <a:rPr lang="de-AT" sz="1900" dirty="0" smtClean="0"/>
              <a:t>(t)=v		s … Weg</a:t>
            </a:r>
          </a:p>
          <a:p>
            <a:pPr marL="0" indent="0">
              <a:buNone/>
            </a:pPr>
            <a:r>
              <a:rPr lang="de-AT" sz="1900" dirty="0" smtClean="0"/>
              <a:t>	v'(t)=</a:t>
            </a:r>
            <a:r>
              <a:rPr lang="de-AT" sz="1900" dirty="0" err="1" smtClean="0"/>
              <a:t>s'</a:t>
            </a:r>
            <a:r>
              <a:rPr lang="de-AT" sz="1900" dirty="0" smtClean="0"/>
              <a:t>'(t)		v … Geschwindigkeit</a:t>
            </a:r>
          </a:p>
          <a:p>
            <a:pPr marL="0" indent="0">
              <a:buNone/>
            </a:pP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Der Extrempunkt von v ist der Wendepunkt von s.</a:t>
            </a:r>
            <a:endParaRPr lang="de-A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Lösung</a:t>
            </a:r>
            <a:endParaRPr lang="de-AT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/>
          <a:lstStyle/>
          <a:p>
            <a:pPr>
              <a:buNone/>
            </a:pPr>
            <a:r>
              <a:rPr lang="de-AT" b="1" dirty="0" smtClean="0">
                <a:solidFill>
                  <a:schemeClr val="accent6">
                    <a:lumMod val="75000"/>
                  </a:schemeClr>
                </a:solidFill>
              </a:rPr>
              <a:t>Lösung 1:</a:t>
            </a:r>
          </a:p>
          <a:p>
            <a:pPr>
              <a:buNone/>
            </a:pPr>
            <a:r>
              <a:rPr lang="de-AT" dirty="0" smtClean="0"/>
              <a:t>s(t)=-(6/300)*t³+(18/40)*t²</a:t>
            </a:r>
          </a:p>
          <a:p>
            <a:pPr>
              <a:buNone/>
            </a:pPr>
            <a:r>
              <a:rPr lang="de-AT" dirty="0" smtClean="0"/>
              <a:t>s(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</a:rPr>
              <a:t>20</a:t>
            </a:r>
            <a:r>
              <a:rPr lang="de-AT" dirty="0" smtClean="0"/>
              <a:t>)=-(6/300)*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</a:rPr>
              <a:t>20</a:t>
            </a:r>
            <a:r>
              <a:rPr lang="de-AT" dirty="0" smtClean="0"/>
              <a:t>³+(18/40)*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</a:rPr>
              <a:t>20</a:t>
            </a:r>
            <a:r>
              <a:rPr lang="de-AT" dirty="0" smtClean="0"/>
              <a:t>²</a:t>
            </a:r>
          </a:p>
          <a:p>
            <a:pPr>
              <a:buNone/>
            </a:pPr>
            <a:r>
              <a:rPr lang="de-AT" dirty="0" smtClean="0"/>
              <a:t>s(20)=-160+180</a:t>
            </a:r>
          </a:p>
          <a:p>
            <a:pPr>
              <a:buNone/>
            </a:pPr>
            <a:r>
              <a:rPr lang="de-AT" dirty="0" smtClean="0"/>
              <a:t>s(20)=</a:t>
            </a:r>
            <a:r>
              <a:rPr lang="de-AT" u="dbl" dirty="0" smtClean="0"/>
              <a:t>20km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A: Die Orte sind 20km voneinander entfernt.</a:t>
            </a:r>
            <a:endParaRPr lang="de-AT" dirty="0"/>
          </a:p>
          <a:p>
            <a:pPr>
              <a:buNone/>
            </a:pPr>
            <a:endParaRPr lang="de-AT" u="dbl" dirty="0"/>
          </a:p>
        </p:txBody>
      </p:sp>
      <p:sp>
        <p:nvSpPr>
          <p:cNvPr id="4" name="Textfeld 3"/>
          <p:cNvSpPr txBox="1"/>
          <p:nvPr/>
        </p:nvSpPr>
        <p:spPr>
          <a:xfrm>
            <a:off x="5148064" y="3645024"/>
            <a:ext cx="3312368" cy="1200329"/>
          </a:xfrm>
          <a:prstGeom prst="wedgeRectCallout">
            <a:avLst>
              <a:gd name="adj1" fmla="val -877"/>
              <a:gd name="adj2" fmla="val -7242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AT" dirty="0" smtClean="0"/>
              <a:t>Für jedes t werden die 20 min, die die Autofahrt dauert eingesetzt. Man erhält so die Länge des Weges. </a:t>
            </a:r>
            <a:endParaRPr lang="de-AT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6588224" y="1844824"/>
            <a:ext cx="1584176" cy="1669639"/>
            <a:chOff x="3995936" y="3055505"/>
            <a:chExt cx="1584176" cy="1669639"/>
          </a:xfrm>
        </p:grpSpPr>
        <p:sp>
          <p:nvSpPr>
            <p:cNvPr id="6" name="Ellipse 5"/>
            <p:cNvSpPr/>
            <p:nvPr/>
          </p:nvSpPr>
          <p:spPr>
            <a:xfrm>
              <a:off x="3995936" y="3212976"/>
              <a:ext cx="1584176" cy="1512168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Bogen 6"/>
            <p:cNvSpPr/>
            <p:nvPr/>
          </p:nvSpPr>
          <p:spPr>
            <a:xfrm rot="16378087">
              <a:off x="4331675" y="3617426"/>
              <a:ext cx="360040" cy="437399"/>
            </a:xfrm>
            <a:prstGeom prst="arc">
              <a:avLst>
                <a:gd name="adj1" fmla="val 17226532"/>
                <a:gd name="adj2" fmla="val 4408491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" name="Bogen 7"/>
            <p:cNvSpPr/>
            <p:nvPr/>
          </p:nvSpPr>
          <p:spPr>
            <a:xfrm rot="16378087">
              <a:off x="4907740" y="3617426"/>
              <a:ext cx="360040" cy="437399"/>
            </a:xfrm>
            <a:prstGeom prst="arc">
              <a:avLst>
                <a:gd name="adj1" fmla="val 16336812"/>
                <a:gd name="adj2" fmla="val 4408491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" name="Flussdiagramm: Verzögerung 8"/>
            <p:cNvSpPr/>
            <p:nvPr/>
          </p:nvSpPr>
          <p:spPr>
            <a:xfrm rot="7021653">
              <a:off x="4340840" y="4326950"/>
              <a:ext cx="276737" cy="242590"/>
            </a:xfrm>
            <a:prstGeom prst="flowChartDela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" name="Bogen 9"/>
            <p:cNvSpPr/>
            <p:nvPr/>
          </p:nvSpPr>
          <p:spPr>
            <a:xfrm rot="8007543">
              <a:off x="4135494" y="3019501"/>
              <a:ext cx="1296144" cy="1368152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ige Legende 3"/>
          <p:cNvSpPr/>
          <p:nvPr/>
        </p:nvSpPr>
        <p:spPr>
          <a:xfrm>
            <a:off x="4860032" y="1988840"/>
            <a:ext cx="2229442" cy="404664"/>
          </a:xfrm>
          <a:prstGeom prst="wedgeRectCallout">
            <a:avLst>
              <a:gd name="adj1" fmla="val 45878"/>
              <a:gd name="adj2" fmla="val 141452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000" b="1" dirty="0" smtClean="0">
                <a:solidFill>
                  <a:schemeClr val="tx1"/>
                </a:solidFill>
              </a:rPr>
              <a:t>Bedenke: </a:t>
            </a:r>
            <a:r>
              <a:rPr lang="de-AT" sz="2000" b="1" dirty="0" err="1" smtClean="0">
                <a:solidFill>
                  <a:schemeClr val="tx1"/>
                </a:solidFill>
              </a:rPr>
              <a:t>s'</a:t>
            </a:r>
            <a:r>
              <a:rPr lang="de-AT" sz="2000" b="1" dirty="0" smtClean="0">
                <a:solidFill>
                  <a:schemeClr val="tx1"/>
                </a:solidFill>
              </a:rPr>
              <a:t>(t)=v(t)</a:t>
            </a:r>
            <a:endParaRPr lang="de-AT" sz="2000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3184" y="274638"/>
            <a:ext cx="8219256" cy="1143000"/>
          </a:xfrm>
        </p:spPr>
        <p:txBody>
          <a:bodyPr/>
          <a:lstStyle/>
          <a:p>
            <a:r>
              <a:rPr lang="de-AT" b="1" dirty="0" smtClean="0"/>
              <a:t>Lösung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4202" y="1628800"/>
            <a:ext cx="8126270" cy="442535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AT" sz="3300" b="1" dirty="0" smtClean="0">
                <a:solidFill>
                  <a:schemeClr val="accent6">
                    <a:lumMod val="75000"/>
                  </a:schemeClr>
                </a:solidFill>
              </a:rPr>
              <a:t>Lösung 2:</a:t>
            </a:r>
          </a:p>
          <a:p>
            <a:pPr>
              <a:buNone/>
            </a:pPr>
            <a:r>
              <a:rPr lang="de-AT" sz="3300" dirty="0" smtClean="0"/>
              <a:t>s(t)=-0,02*t³+0,45*t²	</a:t>
            </a:r>
            <a:endParaRPr lang="de-AT" sz="3300" b="1" dirty="0" smtClean="0"/>
          </a:p>
          <a:p>
            <a:pPr>
              <a:buNone/>
            </a:pPr>
            <a:r>
              <a:rPr lang="de-AT" sz="3300" dirty="0" err="1" smtClean="0"/>
              <a:t>s</a:t>
            </a:r>
            <a:r>
              <a:rPr lang="de-AT" sz="3300" dirty="0" err="1"/>
              <a:t>'</a:t>
            </a:r>
            <a:r>
              <a:rPr lang="de-AT" sz="3300" dirty="0" smtClean="0"/>
              <a:t>(t)=v(t)=-0,06*t²+0,9t</a:t>
            </a:r>
          </a:p>
          <a:p>
            <a:pPr>
              <a:buNone/>
            </a:pPr>
            <a:r>
              <a:rPr lang="de-AT" sz="3300" dirty="0" smtClean="0"/>
              <a:t>v' (t)=-0,12*t+0,9</a:t>
            </a:r>
          </a:p>
          <a:p>
            <a:pPr>
              <a:buNone/>
            </a:pPr>
            <a:r>
              <a:rPr lang="de-AT" sz="3300" dirty="0" smtClean="0"/>
              <a:t>0=-0,12*t+0,9   		I-0,9</a:t>
            </a:r>
          </a:p>
          <a:p>
            <a:pPr>
              <a:buNone/>
            </a:pPr>
            <a:r>
              <a:rPr lang="de-AT" sz="3300" dirty="0" smtClean="0"/>
              <a:t>-0,9=-0,12*t		I/-0,12</a:t>
            </a:r>
          </a:p>
          <a:p>
            <a:pPr>
              <a:buNone/>
            </a:pPr>
            <a:r>
              <a:rPr lang="de-AT" sz="3300" u="dbl" dirty="0" smtClean="0"/>
              <a:t>7,5 min</a:t>
            </a:r>
            <a:r>
              <a:rPr lang="de-AT" sz="3300" dirty="0" smtClean="0"/>
              <a:t>=t</a:t>
            </a:r>
          </a:p>
          <a:p>
            <a:pPr>
              <a:buNone/>
            </a:pPr>
            <a:endParaRPr lang="de-AT" sz="3300" dirty="0"/>
          </a:p>
          <a:p>
            <a:pPr marL="355600" indent="-355600">
              <a:buNone/>
            </a:pPr>
            <a:r>
              <a:rPr lang="de-AT" sz="3300" dirty="0" smtClean="0"/>
              <a:t>A: Nach 7 Minuten und 30 Sekunden ist die </a:t>
            </a:r>
            <a:br>
              <a:rPr lang="de-AT" sz="3300" dirty="0" smtClean="0"/>
            </a:br>
            <a:r>
              <a:rPr lang="de-AT" sz="3300" dirty="0" smtClean="0"/>
              <a:t>maximale Geschwindigkeit erreicht.</a:t>
            </a:r>
          </a:p>
          <a:p>
            <a:pPr>
              <a:buNone/>
            </a:pPr>
            <a:endParaRPr lang="de-AT" dirty="0"/>
          </a:p>
          <a:p>
            <a:pPr>
              <a:buNone/>
            </a:pPr>
            <a:endParaRPr lang="de-AT" sz="4400" b="1" dirty="0">
              <a:solidFill>
                <a:schemeClr val="bg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6804248" y="2708920"/>
            <a:ext cx="1584176" cy="1512168"/>
            <a:chOff x="1691680" y="3429000"/>
            <a:chExt cx="1584176" cy="1512168"/>
          </a:xfrm>
        </p:grpSpPr>
        <p:sp>
          <p:nvSpPr>
            <p:cNvPr id="7" name="Ellipse 6"/>
            <p:cNvSpPr/>
            <p:nvPr/>
          </p:nvSpPr>
          <p:spPr>
            <a:xfrm>
              <a:off x="1691680" y="3429000"/>
              <a:ext cx="1584176" cy="1512168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" name="Ellipse 7"/>
            <p:cNvSpPr/>
            <p:nvPr/>
          </p:nvSpPr>
          <p:spPr>
            <a:xfrm>
              <a:off x="2195736" y="3717032"/>
              <a:ext cx="216024" cy="360040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" name="Ellipse 8"/>
            <p:cNvSpPr/>
            <p:nvPr/>
          </p:nvSpPr>
          <p:spPr>
            <a:xfrm>
              <a:off x="2627784" y="3717032"/>
              <a:ext cx="216024" cy="360040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" name="Akkord 9"/>
            <p:cNvSpPr/>
            <p:nvPr/>
          </p:nvSpPr>
          <p:spPr>
            <a:xfrm rot="17490120">
              <a:off x="2169251" y="4091413"/>
              <a:ext cx="666671" cy="706548"/>
            </a:xfrm>
            <a:prstGeom prst="chord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699792" y="386104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Ellipse 11"/>
            <p:cNvSpPr/>
            <p:nvPr/>
          </p:nvSpPr>
          <p:spPr>
            <a:xfrm>
              <a:off x="2267744" y="386104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3" name="Rechteck 12"/>
            <p:cNvSpPr/>
            <p:nvPr/>
          </p:nvSpPr>
          <p:spPr>
            <a:xfrm>
              <a:off x="2411760" y="4293096"/>
              <a:ext cx="21602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cxnSp>
          <p:nvCxnSpPr>
            <p:cNvPr id="14" name="Gerade Verbindung 13"/>
            <p:cNvCxnSpPr>
              <a:stCxn id="13" idx="0"/>
              <a:endCxn id="13" idx="2"/>
            </p:cNvCxnSpPr>
            <p:nvPr/>
          </p:nvCxnSpPr>
          <p:spPr>
            <a:xfrm>
              <a:off x="2519772" y="429309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19881" r="59322"/>
          <a:stretch>
            <a:fillRect/>
          </a:stretch>
        </p:blipFill>
        <p:spPr bwMode="auto">
          <a:xfrm>
            <a:off x="395536" y="188640"/>
            <a:ext cx="4464496" cy="6450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E:\FOTOS XD\122NIKON\DSCN6951.JPG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/>
          <a:stretch>
            <a:fillRect/>
          </a:stretch>
        </p:blipFill>
        <p:spPr bwMode="auto">
          <a:xfrm>
            <a:off x="4571999" y="0"/>
            <a:ext cx="4572001" cy="2757030"/>
          </a:xfrm>
          <a:prstGeom prst="rect">
            <a:avLst/>
          </a:prstGeom>
          <a:noFill/>
        </p:spPr>
      </p:pic>
      <p:sp>
        <p:nvSpPr>
          <p:cNvPr id="4" name="Textfeld 3"/>
          <p:cNvSpPr txBox="1"/>
          <p:nvPr/>
        </p:nvSpPr>
        <p:spPr>
          <a:xfrm>
            <a:off x="827584" y="188640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200" b="1" dirty="0" smtClean="0">
                <a:solidFill>
                  <a:schemeClr val="accent6">
                    <a:lumMod val="75000"/>
                  </a:schemeClr>
                </a:solidFill>
              </a:rPr>
              <a:t>Lösung 3:</a:t>
            </a:r>
            <a:endParaRPr lang="de-AT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4932040" y="3068961"/>
            <a:ext cx="3960440" cy="21602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de-AT" sz="2000" dirty="0" smtClean="0"/>
              <a:t>Bei </a:t>
            </a: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5≤t≤10</a:t>
            </a:r>
            <a:r>
              <a:rPr lang="de-AT" sz="2000" dirty="0" smtClean="0"/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de-AT" sz="2000" dirty="0" smtClean="0"/>
              <a:t>Je stärker die Steigung von v abfällt, desto flacher wird die Änderung in s bis v Null ist. Dort wo v Null ist, ist bei s ein Extremwert.</a:t>
            </a:r>
            <a:endParaRPr lang="de-AT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Bildschirmpräsentation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Vorbereitung zur  Reife- und Diplomprüfung  Differentialrechnung</vt:lpstr>
      <vt:lpstr>Beispiel Autofahrt</vt:lpstr>
      <vt:lpstr>Beispiel Autofahrt</vt:lpstr>
      <vt:lpstr>Beispiel Autofahrt</vt:lpstr>
      <vt:lpstr>Beispiel Autofahrt</vt:lpstr>
      <vt:lpstr>Lösung</vt:lpstr>
      <vt:lpstr>Lösung</vt:lpstr>
      <vt:lpstr>PowerPoint-Präsentation</vt:lpstr>
    </vt:vector>
  </TitlesOfParts>
  <Company>TU Wien, Studentenlizenz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HPDV5000</dc:creator>
  <cp:lastModifiedBy>Gabi</cp:lastModifiedBy>
  <cp:revision>106</cp:revision>
  <dcterms:created xsi:type="dcterms:W3CDTF">2012-06-10T13:53:19Z</dcterms:created>
  <dcterms:modified xsi:type="dcterms:W3CDTF">2014-02-26T14:42:26Z</dcterms:modified>
</cp:coreProperties>
</file>