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CC0099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56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8A5D47-BC30-459C-83F0-AD589261EAC0}" type="datetimeFigureOut">
              <a:rPr lang="de-AT" smtClean="0"/>
              <a:t>26.02.2014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16A08-CDAB-40CE-853E-03B019B5439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77477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AC7F-7B95-49CD-99E4-245C7B0AD4E2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170A-CBDB-44C6-825B-AB0FAC649C59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AC7F-7B95-49CD-99E4-245C7B0AD4E2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170A-CBDB-44C6-825B-AB0FAC649C59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AC7F-7B95-49CD-99E4-245C7B0AD4E2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170A-CBDB-44C6-825B-AB0FAC649C59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AC7F-7B95-49CD-99E4-245C7B0AD4E2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170A-CBDB-44C6-825B-AB0FAC649C59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AC7F-7B95-49CD-99E4-245C7B0AD4E2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170A-CBDB-44C6-825B-AB0FAC649C59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AC7F-7B95-49CD-99E4-245C7B0AD4E2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170A-CBDB-44C6-825B-AB0FAC649C59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AC7F-7B95-49CD-99E4-245C7B0AD4E2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170A-CBDB-44C6-825B-AB0FAC649C59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AC7F-7B95-49CD-99E4-245C7B0AD4E2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170A-CBDB-44C6-825B-AB0FAC649C59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AC7F-7B95-49CD-99E4-245C7B0AD4E2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170A-CBDB-44C6-825B-AB0FAC649C59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AC7F-7B95-49CD-99E4-245C7B0AD4E2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170A-CBDB-44C6-825B-AB0FAC649C59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AC7F-7B95-49CD-99E4-245C7B0AD4E2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170A-CBDB-44C6-825B-AB0FAC649C59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BAC7F-7B95-49CD-99E4-245C7B0AD4E2}" type="datetimeFigureOut">
              <a:rPr lang="de-AT" smtClean="0"/>
              <a:pPr/>
              <a:t>26.02.2014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8170A-CBDB-44C6-825B-AB0FAC649C59}" type="slidenum">
              <a:rPr lang="de-AT" smtClean="0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fie.at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2190105"/>
          </a:xfrm>
        </p:spPr>
        <p:txBody>
          <a:bodyPr>
            <a:normAutofit fontScale="90000"/>
          </a:bodyPr>
          <a:lstStyle/>
          <a:p>
            <a:r>
              <a:rPr lang="de-AT" b="1" dirty="0" smtClean="0">
                <a:latin typeface="Arial" pitchFamily="34" charset="0"/>
                <a:cs typeface="Arial" pitchFamily="34" charset="0"/>
              </a:rPr>
              <a:t>Vorbereitung zur </a:t>
            </a:r>
            <a:br>
              <a:rPr lang="de-AT" b="1" dirty="0" smtClean="0">
                <a:latin typeface="Arial" pitchFamily="34" charset="0"/>
                <a:cs typeface="Arial" pitchFamily="34" charset="0"/>
              </a:rPr>
            </a:br>
            <a:r>
              <a:rPr lang="de-AT" b="1" dirty="0" smtClean="0">
                <a:latin typeface="Arial" pitchFamily="34" charset="0"/>
                <a:cs typeface="Arial" pitchFamily="34" charset="0"/>
              </a:rPr>
              <a:t>Reife- und Diplomprüfung</a:t>
            </a:r>
            <a:br>
              <a:rPr lang="de-AT" b="1" dirty="0" smtClean="0">
                <a:latin typeface="Arial" pitchFamily="34" charset="0"/>
                <a:cs typeface="Arial" pitchFamily="34" charset="0"/>
              </a:rPr>
            </a:br>
            <a:r>
              <a:rPr lang="de-AT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de-AT" b="1" dirty="0" smtClean="0">
                <a:latin typeface="Arial" pitchFamily="34" charset="0"/>
                <a:cs typeface="Arial" pitchFamily="34" charset="0"/>
              </a:rPr>
            </a:br>
            <a:r>
              <a:rPr lang="de-AT" b="1" u="sng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Differentialrechnung</a:t>
            </a:r>
            <a:endParaRPr lang="de-AT" b="1" u="sng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0" y="3645024"/>
            <a:ext cx="9144000" cy="2423120"/>
          </a:xfrm>
        </p:spPr>
        <p:txBody>
          <a:bodyPr>
            <a:normAutofit/>
          </a:bodyPr>
          <a:lstStyle/>
          <a:p>
            <a:r>
              <a:rPr lang="de-AT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von Anaïs Schweitzer</a:t>
            </a:r>
            <a:r>
              <a:rPr lang="de-AT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de-AT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de-AT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de-AT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Weitere Angaben sind unter </a:t>
            </a:r>
          </a:p>
          <a:p>
            <a:r>
              <a:rPr lang="de-AT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2"/>
              </a:rPr>
              <a:t>https://www.bifie.at</a:t>
            </a:r>
            <a:r>
              <a:rPr lang="de-AT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zu finden.</a:t>
            </a:r>
            <a:endParaRPr lang="de-AT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/>
              <a:t>Beispiel Zugfahrt</a:t>
            </a:r>
            <a:endParaRPr lang="de-AT" b="1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AT" sz="2800" dirty="0" smtClean="0"/>
              <a:t>	</a:t>
            </a:r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Aufgabenstellung 1:</a:t>
            </a:r>
          </a:p>
          <a:p>
            <a:pPr indent="11113">
              <a:buNone/>
            </a:pPr>
            <a:r>
              <a:rPr lang="de-AT" sz="2800" dirty="0" smtClean="0"/>
              <a:t>Ein Zug fährt von A nach B. Die Geschwindigkeit des Zuges auf dieser Strecke kann aus der Funktions-</a:t>
            </a:r>
            <a:r>
              <a:rPr lang="de-AT" sz="2800" dirty="0" err="1" smtClean="0"/>
              <a:t>gleichung</a:t>
            </a:r>
            <a:r>
              <a:rPr lang="de-AT" sz="2800" dirty="0" smtClean="0"/>
              <a:t> berechnet werden.</a:t>
            </a:r>
          </a:p>
          <a:p>
            <a:pPr>
              <a:buNone/>
            </a:pPr>
            <a:r>
              <a:rPr lang="de-AT" sz="2800" dirty="0" smtClean="0">
                <a:solidFill>
                  <a:schemeClr val="bg1"/>
                </a:solidFill>
              </a:rPr>
              <a:t>	</a:t>
            </a:r>
            <a:r>
              <a:rPr lang="de-AT" sz="2800" dirty="0" smtClean="0"/>
              <a:t>v(t)=-0,20*t²+0,80*t</a:t>
            </a:r>
          </a:p>
          <a:p>
            <a:pPr>
              <a:buNone/>
            </a:pPr>
            <a:r>
              <a:rPr lang="de-AT" sz="1600" dirty="0" smtClean="0"/>
              <a:t>		t….Zeit in Minuten, seitdem der Zug die Station Mödling verlassen hat</a:t>
            </a:r>
          </a:p>
          <a:p>
            <a:pPr>
              <a:buNone/>
            </a:pPr>
            <a:r>
              <a:rPr lang="de-AT" sz="1600" dirty="0" smtClean="0"/>
              <a:t>		v(t)…Geschwindigkeit in </a:t>
            </a:r>
            <a:r>
              <a:rPr lang="de-AT" sz="1600" dirty="0" smtClean="0"/>
              <a:t>km/min zum Zeitpunkt t</a:t>
            </a:r>
            <a:endParaRPr lang="de-AT" sz="1600" dirty="0" smtClean="0"/>
          </a:p>
          <a:p>
            <a:pPr>
              <a:buNone/>
            </a:pPr>
            <a:r>
              <a:rPr lang="de-AT" sz="2800" dirty="0" smtClean="0"/>
              <a:t>	Der Zug fährt von A nach B ohne Zwischenstopps durch. </a:t>
            </a:r>
            <a:endParaRPr lang="de-AT" sz="2800" dirty="0" smtClean="0"/>
          </a:p>
          <a:p>
            <a:pPr indent="19050">
              <a:buNone/>
            </a:pPr>
            <a:r>
              <a:rPr lang="de-AT" sz="2800" dirty="0" smtClean="0"/>
              <a:t>- </a:t>
            </a:r>
            <a:r>
              <a:rPr lang="de-AT" sz="2800" dirty="0" smtClean="0"/>
              <a:t>Berechne</a:t>
            </a:r>
            <a:r>
              <a:rPr lang="de-AT" sz="2800" dirty="0" smtClean="0"/>
              <a:t>, wie lange die Fahrt dauert.</a:t>
            </a:r>
          </a:p>
          <a:p>
            <a:pPr>
              <a:buNone/>
            </a:pPr>
            <a:endParaRPr lang="de-AT" sz="2800" dirty="0" smtClean="0"/>
          </a:p>
          <a:p>
            <a:pPr>
              <a:buNone/>
            </a:pPr>
            <a:endParaRPr lang="de-AT" dirty="0"/>
          </a:p>
        </p:txBody>
      </p:sp>
      <p:sp>
        <p:nvSpPr>
          <p:cNvPr id="3" name="Textfeld 2"/>
          <p:cNvSpPr txBox="1"/>
          <p:nvPr/>
        </p:nvSpPr>
        <p:spPr>
          <a:xfrm>
            <a:off x="683568" y="6061938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Handlungsdimension B: Operieren und Technologieeinsatz                   Punktezahl: 2</a:t>
            </a:r>
            <a:endParaRPr lang="de-A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066791"/>
            <a:ext cx="648072" cy="48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/>
              <a:t>Beispiel Zugfahrt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552" y="1484784"/>
            <a:ext cx="814724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AT" sz="3600" dirty="0" smtClean="0"/>
              <a:t>	</a:t>
            </a:r>
            <a:r>
              <a:rPr lang="de-AT" sz="3600" b="1" dirty="0" smtClean="0">
                <a:solidFill>
                  <a:srgbClr val="CC0099"/>
                </a:solidFill>
              </a:rPr>
              <a:t> </a:t>
            </a:r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Aufgabenstellung 2:</a:t>
            </a:r>
            <a:endParaRPr lang="de-AT" sz="3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indent="11113">
              <a:buNone/>
            </a:pPr>
            <a:r>
              <a:rPr lang="de-AT" sz="2800" dirty="0" smtClean="0"/>
              <a:t>Im Inneren des Zuges gibt es eine Anzeigetafel, die u.a. die bereits zurückgelegten Kilometer angibt.</a:t>
            </a:r>
          </a:p>
          <a:p>
            <a:pPr>
              <a:buNone/>
            </a:pPr>
            <a:r>
              <a:rPr lang="de-AT" sz="2800" dirty="0" smtClean="0"/>
              <a:t>	</a:t>
            </a:r>
            <a:r>
              <a:rPr lang="de-AT" sz="2800" dirty="0" smtClean="0"/>
              <a:t>- Gib </a:t>
            </a:r>
            <a:r>
              <a:rPr lang="de-AT" sz="2800" dirty="0" smtClean="0"/>
              <a:t>die Funktionsgleichung an, die für die Berechnung der seit Verlassen der Station A gefahrenen Kilometer verwendet wird.</a:t>
            </a:r>
          </a:p>
          <a:p>
            <a:pPr>
              <a:buNone/>
            </a:pPr>
            <a:r>
              <a:rPr lang="de-AT" sz="2800" dirty="0" smtClean="0"/>
              <a:t>		</a:t>
            </a:r>
            <a:r>
              <a:rPr lang="de-AT" sz="1600" dirty="0" smtClean="0"/>
              <a:t>t…Zeit in Minuten, seitdem der Zug die Station A verlassen hat</a:t>
            </a:r>
          </a:p>
          <a:p>
            <a:pPr>
              <a:buNone/>
            </a:pPr>
            <a:r>
              <a:rPr lang="de-AT" sz="1600" dirty="0" smtClean="0"/>
              <a:t>		s(t)…der seit dem Verlassen der Station A zurückgelegte Weg in km</a:t>
            </a:r>
          </a:p>
          <a:p>
            <a:pPr>
              <a:buNone/>
            </a:pPr>
            <a:endParaRPr lang="de-AT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683568" y="6061938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Handlungsdimension A: Modellieren und Transferieren                        Punktezahl: 2</a:t>
            </a:r>
            <a:endParaRPr lang="de-AT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066791"/>
            <a:ext cx="648072" cy="48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/>
              <a:t>Beispiel Zugfahrt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27584" y="1700808"/>
            <a:ext cx="813690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Aufgabenstellung 3</a:t>
            </a:r>
            <a:r>
              <a:rPr lang="de-DE" sz="3600" b="1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endParaRPr lang="de-AT" sz="3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de-AT" dirty="0" smtClean="0"/>
              <a:t>- Argumentiere </a:t>
            </a:r>
            <a:r>
              <a:rPr lang="de-AT" dirty="0" smtClean="0"/>
              <a:t>mit Hilfe von Begriffen aus der Differentialrechnung, in welchem Zeitintervall die Beschleunigung des Zuges zunimmt.</a:t>
            </a:r>
            <a:br>
              <a:rPr lang="de-AT" dirty="0" smtClean="0"/>
            </a:br>
            <a:r>
              <a:rPr lang="de-AT" dirty="0" smtClean="0"/>
              <a:t>(Achtung: Berechnung des Zeitintervall zur Argumentation notwendig!)</a:t>
            </a:r>
          </a:p>
          <a:p>
            <a:pPr marL="0" indent="0">
              <a:buNone/>
            </a:pPr>
            <a:endParaRPr lang="de-AT" sz="3000" dirty="0" smtClean="0">
              <a:latin typeface="Calibri"/>
            </a:endParaRPr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endParaRPr lang="de-AT" dirty="0"/>
          </a:p>
        </p:txBody>
      </p:sp>
      <p:sp>
        <p:nvSpPr>
          <p:cNvPr id="4" name="Textfeld 3"/>
          <p:cNvSpPr txBox="1"/>
          <p:nvPr/>
        </p:nvSpPr>
        <p:spPr>
          <a:xfrm>
            <a:off x="683568" y="6061938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Handlungsdimension B: </a:t>
            </a:r>
            <a:r>
              <a:rPr lang="de-AT" dirty="0"/>
              <a:t>Operieren und Technologieeinsatz </a:t>
            </a:r>
            <a:endParaRPr lang="de-AT" dirty="0" smtClean="0"/>
          </a:p>
          <a:p>
            <a:r>
              <a:rPr lang="de-AT" dirty="0" smtClean="0"/>
              <a:t>Handlungsdimension C: Interpretieren und Dokumentieren                 Punktezahl</a:t>
            </a:r>
            <a:r>
              <a:rPr lang="de-AT" dirty="0"/>
              <a:t>: 2</a:t>
            </a:r>
          </a:p>
          <a:p>
            <a:endParaRPr lang="de-AT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65304"/>
            <a:ext cx="648072" cy="48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/>
              <a:t>Lösung</a:t>
            </a:r>
            <a:endParaRPr lang="de-AT" b="1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827584" y="1600200"/>
            <a:ext cx="7859216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de-DE" sz="3600" b="1" dirty="0" smtClean="0">
                <a:solidFill>
                  <a:schemeClr val="accent6">
                    <a:lumMod val="75000"/>
                  </a:schemeClr>
                </a:solidFill>
              </a:rPr>
              <a:t>Lösung 1:</a:t>
            </a:r>
            <a:endParaRPr lang="de-AT" sz="3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de-AT" sz="2800" dirty="0" smtClean="0"/>
              <a:t>v(t)=-0,20*t²+0,80*t</a:t>
            </a:r>
          </a:p>
          <a:p>
            <a:pPr>
              <a:buNone/>
            </a:pPr>
            <a:r>
              <a:rPr lang="de-AT" sz="2800" dirty="0" smtClean="0"/>
              <a:t>0=-0,20*t²+0,80*t	</a:t>
            </a:r>
          </a:p>
          <a:p>
            <a:pPr>
              <a:buNone/>
            </a:pPr>
            <a:r>
              <a:rPr lang="de-AT" sz="2800" dirty="0" smtClean="0"/>
              <a:t>0= t*(-0,20*t+0,80) </a:t>
            </a:r>
          </a:p>
          <a:p>
            <a:pPr>
              <a:buNone/>
            </a:pPr>
            <a:endParaRPr lang="de-AT" sz="2800" dirty="0" smtClean="0"/>
          </a:p>
          <a:p>
            <a:pPr>
              <a:buNone/>
            </a:pPr>
            <a:endParaRPr lang="de-AT" sz="2800" dirty="0" smtClean="0"/>
          </a:p>
          <a:p>
            <a:pPr>
              <a:buNone/>
            </a:pPr>
            <a:r>
              <a:rPr lang="de-AT" sz="2800" dirty="0" smtClean="0"/>
              <a:t>t</a:t>
            </a:r>
            <a:r>
              <a:rPr lang="de-AT" sz="2800" baseline="-25000" dirty="0" smtClean="0"/>
              <a:t>1</a:t>
            </a:r>
            <a:r>
              <a:rPr lang="de-AT" sz="2800" dirty="0" smtClean="0"/>
              <a:t>=</a:t>
            </a:r>
            <a:r>
              <a:rPr lang="de-AT" sz="2800" u="dbl" dirty="0" smtClean="0"/>
              <a:t>0</a:t>
            </a:r>
            <a:r>
              <a:rPr lang="de-AT" sz="2800" dirty="0" smtClean="0"/>
              <a:t> 	               0=-0,20*t+0,80	</a:t>
            </a:r>
            <a:r>
              <a:rPr lang="de-AT" sz="2800" dirty="0"/>
              <a:t> </a:t>
            </a:r>
            <a:r>
              <a:rPr lang="de-AT" sz="2800" dirty="0" smtClean="0"/>
              <a:t>      	         I-0,80</a:t>
            </a:r>
          </a:p>
          <a:p>
            <a:pPr>
              <a:buNone/>
            </a:pPr>
            <a:r>
              <a:rPr lang="de-AT" sz="2800" dirty="0" smtClean="0"/>
              <a:t>            	       -0,80 =-0,20*t		         I/(-0,20)</a:t>
            </a:r>
          </a:p>
          <a:p>
            <a:pPr>
              <a:buNone/>
            </a:pPr>
            <a:r>
              <a:rPr lang="de-AT" sz="2800" dirty="0" smtClean="0"/>
              <a:t>			t</a:t>
            </a:r>
            <a:r>
              <a:rPr lang="de-AT" sz="2800" baseline="-25000" dirty="0" smtClean="0"/>
              <a:t>2</a:t>
            </a:r>
            <a:r>
              <a:rPr lang="de-AT" sz="2800" dirty="0" smtClean="0"/>
              <a:t>=</a:t>
            </a:r>
            <a:r>
              <a:rPr lang="de-AT" sz="2800" u="dbl" dirty="0" smtClean="0"/>
              <a:t>4 </a:t>
            </a:r>
            <a:r>
              <a:rPr lang="de-AT" sz="2800" u="dbl" dirty="0"/>
              <a:t>min</a:t>
            </a:r>
            <a:endParaRPr lang="de-AT" sz="2800" baseline="-25000" dirty="0" smtClean="0"/>
          </a:p>
          <a:p>
            <a:pPr>
              <a:buNone/>
            </a:pPr>
            <a:endParaRPr lang="de-AT" sz="2800" dirty="0" smtClean="0"/>
          </a:p>
          <a:p>
            <a:pPr marL="450850" indent="-450850">
              <a:buNone/>
            </a:pPr>
            <a:r>
              <a:rPr lang="de-AT" sz="2800" dirty="0" smtClean="0"/>
              <a:t>  A: Der Zug fährt zum Zeitpunkt t</a:t>
            </a:r>
            <a:r>
              <a:rPr lang="de-AT" sz="2800" baseline="-25000" dirty="0"/>
              <a:t>1</a:t>
            </a:r>
            <a:r>
              <a:rPr lang="de-AT" sz="2800" dirty="0"/>
              <a:t>=0</a:t>
            </a:r>
            <a:r>
              <a:rPr lang="de-AT" sz="2800" dirty="0" smtClean="0"/>
              <a:t> weg und bleibt zum Zeitpunkt </a:t>
            </a:r>
            <a:r>
              <a:rPr lang="de-AT" sz="2800" dirty="0"/>
              <a:t>t</a:t>
            </a:r>
            <a:r>
              <a:rPr lang="de-AT" sz="2800" baseline="-25000" dirty="0"/>
              <a:t>2</a:t>
            </a:r>
            <a:r>
              <a:rPr lang="de-AT" sz="2800" dirty="0"/>
              <a:t>=4 </a:t>
            </a:r>
            <a:r>
              <a:rPr lang="de-AT" sz="2800" dirty="0" smtClean="0"/>
              <a:t>min stehen. </a:t>
            </a:r>
          </a:p>
          <a:p>
            <a:pPr marL="450850" indent="-450850">
              <a:buNone/>
            </a:pPr>
            <a:r>
              <a:rPr lang="de-AT" sz="2800" dirty="0" smtClean="0"/>
              <a:t>	Das heißt die Fahrt von A nach B dauert 4 Minuten. </a:t>
            </a:r>
          </a:p>
          <a:p>
            <a:pPr>
              <a:buNone/>
            </a:pPr>
            <a:endParaRPr lang="de-AT" sz="2800" dirty="0" smtClean="0"/>
          </a:p>
          <a:p>
            <a:pPr>
              <a:buNone/>
            </a:pPr>
            <a:endParaRPr lang="de-AT" dirty="0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Formel" r:id="rId3" imgW="114151" imgH="215619" progId="Equation.3">
                  <p:embed/>
                </p:oleObj>
              </mc:Choice>
              <mc:Fallback>
                <p:oleObj name="Formel" r:id="rId3" imgW="114151" imgH="215619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Gerade Verbindung mit Pfeil 7"/>
          <p:cNvCxnSpPr/>
          <p:nvPr/>
        </p:nvCxnSpPr>
        <p:spPr>
          <a:xfrm flipH="1">
            <a:off x="1043608" y="2996952"/>
            <a:ext cx="288032" cy="72008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Geschweifte Klammer links 10"/>
          <p:cNvSpPr/>
          <p:nvPr/>
        </p:nvSpPr>
        <p:spPr>
          <a:xfrm rot="16200000">
            <a:off x="2195736" y="2276872"/>
            <a:ext cx="216024" cy="1656184"/>
          </a:xfrm>
          <a:prstGeom prst="leftBrace">
            <a:avLst>
              <a:gd name="adj1" fmla="val 8333"/>
              <a:gd name="adj2" fmla="val 49335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cxnSp>
        <p:nvCxnSpPr>
          <p:cNvPr id="12" name="Gerade Verbindung mit Pfeil 11"/>
          <p:cNvCxnSpPr/>
          <p:nvPr/>
        </p:nvCxnSpPr>
        <p:spPr>
          <a:xfrm>
            <a:off x="2267744" y="3284984"/>
            <a:ext cx="360040" cy="50405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uppieren 15"/>
          <p:cNvGrpSpPr/>
          <p:nvPr/>
        </p:nvGrpSpPr>
        <p:grpSpPr>
          <a:xfrm>
            <a:off x="3851920" y="1700808"/>
            <a:ext cx="1584176" cy="1669639"/>
            <a:chOff x="3995936" y="3055505"/>
            <a:chExt cx="1584176" cy="1669639"/>
          </a:xfrm>
        </p:grpSpPr>
        <p:sp>
          <p:nvSpPr>
            <p:cNvPr id="17" name="Ellipse 16"/>
            <p:cNvSpPr/>
            <p:nvPr/>
          </p:nvSpPr>
          <p:spPr>
            <a:xfrm>
              <a:off x="3995936" y="3212976"/>
              <a:ext cx="1584176" cy="1512168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8" name="Bogen 17"/>
            <p:cNvSpPr/>
            <p:nvPr/>
          </p:nvSpPr>
          <p:spPr>
            <a:xfrm rot="16378087">
              <a:off x="4331675" y="3617426"/>
              <a:ext cx="360040" cy="437399"/>
            </a:xfrm>
            <a:prstGeom prst="arc">
              <a:avLst>
                <a:gd name="adj1" fmla="val 17226532"/>
                <a:gd name="adj2" fmla="val 4408491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9" name="Bogen 18"/>
            <p:cNvSpPr/>
            <p:nvPr/>
          </p:nvSpPr>
          <p:spPr>
            <a:xfrm rot="16378087">
              <a:off x="4907740" y="3617426"/>
              <a:ext cx="360040" cy="437399"/>
            </a:xfrm>
            <a:prstGeom prst="arc">
              <a:avLst>
                <a:gd name="adj1" fmla="val 16336812"/>
                <a:gd name="adj2" fmla="val 4408491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Flussdiagramm: Verzögerung 19"/>
            <p:cNvSpPr/>
            <p:nvPr/>
          </p:nvSpPr>
          <p:spPr>
            <a:xfrm rot="7021653">
              <a:off x="4340840" y="4326950"/>
              <a:ext cx="276737" cy="242590"/>
            </a:xfrm>
            <a:prstGeom prst="flowChartDelay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1" name="Bogen 20"/>
            <p:cNvSpPr/>
            <p:nvPr/>
          </p:nvSpPr>
          <p:spPr>
            <a:xfrm rot="8007543">
              <a:off x="4135494" y="3019501"/>
              <a:ext cx="1296144" cy="1368152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2" name="AutoShape 3"/>
          <p:cNvSpPr>
            <a:spLocks noChangeArrowheads="1"/>
          </p:cNvSpPr>
          <p:nvPr/>
        </p:nvSpPr>
        <p:spPr bwMode="auto">
          <a:xfrm>
            <a:off x="4932040" y="1268760"/>
            <a:ext cx="3528392" cy="864096"/>
          </a:xfrm>
          <a:prstGeom prst="wedgeRectCallout">
            <a:avLst>
              <a:gd name="adj1" fmla="val -41063"/>
              <a:gd name="adj2" fmla="val 67716"/>
            </a:avLst>
          </a:prstGeom>
          <a:solidFill>
            <a:schemeClr val="accent6">
              <a:lumMod val="75000"/>
            </a:schemeClr>
          </a:solidFill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v(t)</a:t>
            </a:r>
            <a:r>
              <a:rPr kumimoji="0" lang="de-A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…Geschwindigkeit in km/min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</a:t>
            </a:r>
            <a:r>
              <a:rPr kumimoji="0" lang="de-A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….Zeit in Minuten, seitdem der Zug die Station Mödling verlassen hat.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AutoShape 2"/>
          <p:cNvSpPr>
            <a:spLocks noChangeArrowheads="1"/>
          </p:cNvSpPr>
          <p:nvPr/>
        </p:nvSpPr>
        <p:spPr bwMode="auto">
          <a:xfrm>
            <a:off x="5796136" y="2276873"/>
            <a:ext cx="3076203" cy="1152128"/>
          </a:xfrm>
          <a:prstGeom prst="wedgeRectCallout">
            <a:avLst>
              <a:gd name="adj1" fmla="val -71697"/>
              <a:gd name="adj2" fmla="val -14588"/>
            </a:avLst>
          </a:prstGeom>
          <a:solidFill>
            <a:srgbClr val="FFC0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de-A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Indem man v(t) in der Funktionsgleichung gleich Null setzt, bleibt t übrig und ergibt somit die Dauer der Fahrt.</a:t>
            </a:r>
            <a:endParaRPr kumimoji="0" 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/>
              <a:t>Lösung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552" y="1412776"/>
            <a:ext cx="814724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Lösung 2:</a:t>
            </a:r>
            <a:endParaRPr lang="de-AT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endParaRPr lang="de-AT" sz="2800" b="1" dirty="0" smtClean="0"/>
          </a:p>
          <a:p>
            <a:pPr>
              <a:buNone/>
            </a:pPr>
            <a:r>
              <a:rPr lang="de-AT" sz="2400" b="1" dirty="0" smtClean="0"/>
              <a:t>Angabe: </a:t>
            </a:r>
            <a:r>
              <a:rPr lang="de-AT" sz="2400" dirty="0" smtClean="0"/>
              <a:t>v(t)=-0,20*t²+0,80*t=s‘(t)</a:t>
            </a:r>
            <a:endParaRPr lang="de-AT" sz="2400" dirty="0"/>
          </a:p>
          <a:p>
            <a:pPr>
              <a:buNone/>
            </a:pPr>
            <a:r>
              <a:rPr lang="de-AT" sz="2400" dirty="0" smtClean="0"/>
              <a:t>Um von </a:t>
            </a:r>
            <a:r>
              <a:rPr lang="de-AT" sz="2400" dirty="0" err="1" smtClean="0"/>
              <a:t>s‘</a:t>
            </a:r>
            <a:r>
              <a:rPr lang="de-AT" sz="2400" dirty="0" smtClean="0"/>
              <a:t>(t) zu s(t) zu kommen muss man</a:t>
            </a:r>
          </a:p>
          <a:p>
            <a:pPr>
              <a:buNone/>
            </a:pPr>
            <a:r>
              <a:rPr lang="de-AT" sz="2400" dirty="0" smtClean="0"/>
              <a:t>integrieren!  (siehe Kapitel integrieren)</a:t>
            </a:r>
          </a:p>
          <a:p>
            <a:pPr>
              <a:buNone/>
            </a:pPr>
            <a:r>
              <a:rPr lang="de-AT" sz="2400" dirty="0" smtClean="0"/>
              <a:t>C heißt Integrationskonstante und ist</a:t>
            </a:r>
          </a:p>
          <a:p>
            <a:pPr>
              <a:buNone/>
            </a:pPr>
            <a:r>
              <a:rPr lang="de-AT" sz="2400" dirty="0" smtClean="0"/>
              <a:t>hier 0.</a:t>
            </a:r>
          </a:p>
          <a:p>
            <a:pPr>
              <a:buNone/>
            </a:pPr>
            <a:r>
              <a:rPr lang="de-AT" sz="2400" u="dbl" dirty="0" smtClean="0"/>
              <a:t>s(t)=(-0,20)*t³/3+0,80*t²/2+ C</a:t>
            </a:r>
          </a:p>
          <a:p>
            <a:pPr>
              <a:buNone/>
            </a:pPr>
            <a:endParaRPr lang="de-AT" sz="3600" u="dbl" dirty="0" smtClean="0"/>
          </a:p>
          <a:p>
            <a:pPr>
              <a:buNone/>
            </a:pPr>
            <a:endParaRPr lang="de-AT" sz="3600" u="dbl" dirty="0" smtClean="0"/>
          </a:p>
          <a:p>
            <a:pPr>
              <a:buNone/>
            </a:pPr>
            <a:endParaRPr lang="de-AT" sz="3600" u="dbl" dirty="0" smtClean="0"/>
          </a:p>
          <a:p>
            <a:pPr>
              <a:buNone/>
            </a:pPr>
            <a:endParaRPr lang="de-AT" sz="3600" dirty="0" smtClean="0"/>
          </a:p>
          <a:p>
            <a:pPr>
              <a:buNone/>
            </a:pPr>
            <a:endParaRPr lang="de-AT" sz="3600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7164288" y="3068960"/>
            <a:ext cx="1447800" cy="1428750"/>
            <a:chOff x="8090" y="7478"/>
            <a:chExt cx="2280" cy="225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8090" y="7478"/>
              <a:ext cx="2280" cy="2250"/>
              <a:chOff x="8610" y="8445"/>
              <a:chExt cx="1477" cy="1464"/>
            </a:xfrm>
          </p:grpSpPr>
          <p:sp>
            <p:nvSpPr>
              <p:cNvPr id="8" name="AutoShape 4"/>
              <p:cNvSpPr>
                <a:spLocks noChangeArrowheads="1"/>
              </p:cNvSpPr>
              <p:nvPr/>
            </p:nvSpPr>
            <p:spPr bwMode="auto">
              <a:xfrm>
                <a:off x="8610" y="8445"/>
                <a:ext cx="1477" cy="1464"/>
              </a:xfrm>
              <a:prstGeom prst="smileyFace">
                <a:avLst>
                  <a:gd name="adj" fmla="val 745"/>
                </a:avLst>
              </a:prstGeom>
              <a:solidFill>
                <a:srgbClr val="FFFF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9" name="Oval 5"/>
              <p:cNvSpPr>
                <a:spLocks noChangeArrowheads="1"/>
              </p:cNvSpPr>
              <p:nvPr/>
            </p:nvSpPr>
            <p:spPr bwMode="auto">
              <a:xfrm>
                <a:off x="9000" y="8740"/>
                <a:ext cx="198" cy="373"/>
              </a:xfrm>
              <a:prstGeom prst="ellipse">
                <a:avLst/>
              </a:prstGeom>
              <a:solidFill>
                <a:srgbClr val="0070C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  <p:sp>
            <p:nvSpPr>
              <p:cNvPr id="10" name="Oval 6"/>
              <p:cNvSpPr>
                <a:spLocks noChangeArrowheads="1"/>
              </p:cNvSpPr>
              <p:nvPr/>
            </p:nvSpPr>
            <p:spPr bwMode="auto">
              <a:xfrm>
                <a:off x="9492" y="8740"/>
                <a:ext cx="220" cy="369"/>
              </a:xfrm>
              <a:prstGeom prst="ellipse">
                <a:avLst/>
              </a:prstGeom>
              <a:solidFill>
                <a:srgbClr val="0070C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AT"/>
              </a:p>
            </p:txBody>
          </p:sp>
        </p:grpSp>
        <p:sp>
          <p:nvSpPr>
            <p:cNvPr id="6" name="Oval 7"/>
            <p:cNvSpPr>
              <a:spLocks noChangeArrowheads="1"/>
            </p:cNvSpPr>
            <p:nvPr/>
          </p:nvSpPr>
          <p:spPr bwMode="auto">
            <a:xfrm>
              <a:off x="8770" y="8045"/>
              <a:ext cx="240" cy="1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7" name="Oval 8"/>
            <p:cNvSpPr>
              <a:spLocks noChangeArrowheads="1"/>
            </p:cNvSpPr>
            <p:nvPr/>
          </p:nvSpPr>
          <p:spPr bwMode="auto">
            <a:xfrm>
              <a:off x="9451" y="8158"/>
              <a:ext cx="240" cy="1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</p:grpSp>
      <p:sp>
        <p:nvSpPr>
          <p:cNvPr id="11" name="AutoShape 2"/>
          <p:cNvSpPr>
            <a:spLocks noChangeArrowheads="1"/>
          </p:cNvSpPr>
          <p:nvPr/>
        </p:nvSpPr>
        <p:spPr bwMode="auto">
          <a:xfrm>
            <a:off x="2555776" y="1772816"/>
            <a:ext cx="6408712" cy="648072"/>
          </a:xfrm>
          <a:prstGeom prst="wedgeRectCallout">
            <a:avLst>
              <a:gd name="adj1" fmla="val 36000"/>
              <a:gd name="adj2" fmla="val 106230"/>
            </a:avLst>
          </a:prstGeom>
          <a:solidFill>
            <a:schemeClr val="accent6">
              <a:lumMod val="75000"/>
            </a:schemeClr>
          </a:solidFill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</a:t>
            </a:r>
            <a:r>
              <a:rPr kumimoji="0" lang="de-A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…Zeit in Minuten, seitdem der Zug die Station A verlassen hat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s(t)</a:t>
            </a:r>
            <a:r>
              <a:rPr kumimoji="0" lang="de-A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…der seit dem Verlassen der Station A zurückgelegte Weg in km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AutoShape 3"/>
          <p:cNvSpPr>
            <a:spLocks noChangeArrowheads="1"/>
          </p:cNvSpPr>
          <p:nvPr/>
        </p:nvSpPr>
        <p:spPr bwMode="auto">
          <a:xfrm>
            <a:off x="251520" y="5301208"/>
            <a:ext cx="8712968" cy="1412776"/>
          </a:xfrm>
          <a:prstGeom prst="wedgeRectCallout">
            <a:avLst>
              <a:gd name="adj1" fmla="val 43942"/>
              <a:gd name="adj2" fmla="val -99601"/>
            </a:avLst>
          </a:prstGeom>
          <a:solidFill>
            <a:srgbClr val="FFC0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de-A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Aus der Ausgangsformel v(t)=-0,20*t²+0,80*t kann man sich die Formel für s(t) berechnen. Setzt man in diese Formel später einen t Wert ein, ergibt sich der zurückgelegte Weg in km.</a:t>
            </a:r>
            <a:br>
              <a:rPr kumimoji="0" lang="de-A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</a:br>
            <a:r>
              <a:rPr kumimoji="0" lang="de-A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Es gilt: v(t)=</a:t>
            </a:r>
            <a:r>
              <a:rPr kumimoji="0" lang="de-AT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s‘</a:t>
            </a:r>
            <a:r>
              <a:rPr kumimoji="0" lang="de-A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(t), durch Integration erhält man s(t)</a:t>
            </a:r>
            <a:br>
              <a:rPr kumimoji="0" lang="de-A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</a:br>
            <a:r>
              <a:rPr kumimoji="0" lang="de-A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Achte auf die Integrationskonstante C!</a:t>
            </a:r>
            <a:endParaRPr kumimoji="0" 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/>
              <a:t>Lösung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11560" y="1268760"/>
            <a:ext cx="8352928" cy="53285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sz="3500" b="1" dirty="0" smtClean="0">
                <a:solidFill>
                  <a:schemeClr val="accent6">
                    <a:lumMod val="75000"/>
                  </a:schemeClr>
                </a:solidFill>
              </a:rPr>
              <a:t>Lösung 3:</a:t>
            </a:r>
            <a:endParaRPr lang="de-AT" sz="3500" b="1" dirty="0">
              <a:solidFill>
                <a:srgbClr val="CC0099"/>
              </a:solidFill>
            </a:endParaRPr>
          </a:p>
          <a:p>
            <a:pPr>
              <a:buNone/>
            </a:pPr>
            <a:r>
              <a:rPr lang="de-AT" sz="2400" dirty="0" smtClean="0"/>
              <a:t>v(t)=-0,20*t²+0,80*t</a:t>
            </a:r>
          </a:p>
          <a:p>
            <a:pPr>
              <a:buNone/>
            </a:pPr>
            <a:r>
              <a:rPr lang="de-AT" sz="2400" dirty="0" smtClean="0"/>
              <a:t>v</a:t>
            </a:r>
            <a:r>
              <a:rPr lang="de-AT" sz="2400" dirty="0" smtClean="0">
                <a:latin typeface="Calibri"/>
              </a:rPr>
              <a:t>'(t)</a:t>
            </a:r>
            <a:r>
              <a:rPr lang="de-AT" sz="2400" dirty="0" smtClean="0"/>
              <a:t>=a(t)</a:t>
            </a:r>
            <a:r>
              <a:rPr lang="de-AT" sz="2400" dirty="0" smtClean="0">
                <a:latin typeface="Calibri"/>
              </a:rPr>
              <a:t>=-0,4*t+0,80 </a:t>
            </a:r>
          </a:p>
          <a:p>
            <a:pPr>
              <a:buNone/>
            </a:pPr>
            <a:r>
              <a:rPr lang="de-AT" sz="2400" dirty="0" smtClean="0">
                <a:latin typeface="Calibri"/>
              </a:rPr>
              <a:t>0=</a:t>
            </a:r>
            <a:r>
              <a:rPr lang="de-AT" sz="2400" dirty="0"/>
              <a:t>-</a:t>
            </a:r>
            <a:r>
              <a:rPr lang="de-AT" sz="2400" dirty="0" smtClean="0"/>
              <a:t>0,4*t+0,80			I-0,80</a:t>
            </a:r>
          </a:p>
          <a:p>
            <a:pPr>
              <a:buNone/>
            </a:pPr>
            <a:r>
              <a:rPr lang="de-AT" sz="2400" dirty="0" smtClean="0">
                <a:latin typeface="Calibri"/>
              </a:rPr>
              <a:t>-0,80=-0,4*t			I/(-0,4)</a:t>
            </a:r>
          </a:p>
          <a:p>
            <a:pPr>
              <a:buNone/>
            </a:pPr>
            <a:r>
              <a:rPr lang="de-AT" sz="2400" u="dbl" dirty="0" smtClean="0">
                <a:latin typeface="Calibri"/>
              </a:rPr>
              <a:t>2 min</a:t>
            </a:r>
            <a:r>
              <a:rPr lang="de-AT" sz="2400" dirty="0" smtClean="0">
                <a:latin typeface="Calibri"/>
              </a:rPr>
              <a:t>=t</a:t>
            </a:r>
          </a:p>
          <a:p>
            <a:pPr>
              <a:buNone/>
            </a:pPr>
            <a:endParaRPr lang="de-DE" sz="2400" dirty="0" smtClean="0">
              <a:latin typeface="Calibri"/>
            </a:endParaRPr>
          </a:p>
          <a:p>
            <a:pPr>
              <a:buNone/>
            </a:pPr>
            <a:endParaRPr lang="de-DE" sz="2400" dirty="0" smtClean="0">
              <a:latin typeface="Calibri"/>
            </a:endParaRPr>
          </a:p>
          <a:p>
            <a:pPr>
              <a:buNone/>
            </a:pPr>
            <a:r>
              <a:rPr lang="de-DE" sz="2400" dirty="0" smtClean="0">
                <a:latin typeface="Calibri"/>
              </a:rPr>
              <a:t>Die maximale Geschwindigkeit ist bei 2 min erreicht, denn</a:t>
            </a:r>
          </a:p>
          <a:p>
            <a:pPr>
              <a:buNone/>
            </a:pPr>
            <a:r>
              <a:rPr lang="de-DE" sz="2400" dirty="0" smtClean="0">
                <a:latin typeface="Calibri"/>
              </a:rPr>
              <a:t>von 0 bis 2 min nimmt die Beschleunigung des Zuges zu.</a:t>
            </a:r>
            <a:endParaRPr lang="de-AT" sz="2400" dirty="0">
              <a:latin typeface="Calibri"/>
            </a:endParaRPr>
          </a:p>
          <a:p>
            <a:pPr marL="0" indent="0">
              <a:buNone/>
            </a:pPr>
            <a:r>
              <a:rPr lang="de-AT" sz="2400" dirty="0" smtClean="0">
                <a:latin typeface="Calibri"/>
              </a:rPr>
              <a:t>Beschleunigung a ist &gt;0 wo v'&gt;0 im Intervall [0;2 min]</a:t>
            </a:r>
          </a:p>
          <a:p>
            <a:pPr>
              <a:buNone/>
            </a:pPr>
            <a:endParaRPr lang="de-AT" sz="2600" dirty="0" smtClean="0"/>
          </a:p>
          <a:p>
            <a:pPr>
              <a:buNone/>
            </a:pPr>
            <a:endParaRPr lang="de-AT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5940152" y="2204864"/>
            <a:ext cx="1584176" cy="1512168"/>
            <a:chOff x="1691680" y="3429000"/>
            <a:chExt cx="1584176" cy="1512168"/>
          </a:xfrm>
        </p:grpSpPr>
        <p:sp>
          <p:nvSpPr>
            <p:cNvPr id="6" name="Ellipse 5"/>
            <p:cNvSpPr/>
            <p:nvPr/>
          </p:nvSpPr>
          <p:spPr>
            <a:xfrm>
              <a:off x="1691680" y="3429000"/>
              <a:ext cx="1584176" cy="1512168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Ellipse 6"/>
            <p:cNvSpPr/>
            <p:nvPr/>
          </p:nvSpPr>
          <p:spPr>
            <a:xfrm>
              <a:off x="2195736" y="3717032"/>
              <a:ext cx="216024" cy="360040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8" name="Ellipse 7"/>
            <p:cNvSpPr/>
            <p:nvPr/>
          </p:nvSpPr>
          <p:spPr>
            <a:xfrm>
              <a:off x="2627784" y="3717032"/>
              <a:ext cx="216024" cy="360040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9" name="Akkord 8"/>
            <p:cNvSpPr/>
            <p:nvPr/>
          </p:nvSpPr>
          <p:spPr>
            <a:xfrm rot="17490120">
              <a:off x="2169251" y="4091413"/>
              <a:ext cx="666671" cy="706548"/>
            </a:xfrm>
            <a:prstGeom prst="chord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0" name="Ellipse 9"/>
            <p:cNvSpPr/>
            <p:nvPr/>
          </p:nvSpPr>
          <p:spPr>
            <a:xfrm>
              <a:off x="2699792" y="3861048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1" name="Ellipse 10"/>
            <p:cNvSpPr/>
            <p:nvPr/>
          </p:nvSpPr>
          <p:spPr>
            <a:xfrm>
              <a:off x="2267744" y="3861048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Rechteck 11"/>
            <p:cNvSpPr/>
            <p:nvPr/>
          </p:nvSpPr>
          <p:spPr>
            <a:xfrm>
              <a:off x="2411760" y="4293096"/>
              <a:ext cx="216024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cxnSp>
          <p:nvCxnSpPr>
            <p:cNvPr id="13" name="Gerade Verbindung 12"/>
            <p:cNvCxnSpPr>
              <a:stCxn id="12" idx="0"/>
              <a:endCxn id="12" idx="2"/>
            </p:cNvCxnSpPr>
            <p:nvPr/>
          </p:nvCxnSpPr>
          <p:spPr>
            <a:xfrm>
              <a:off x="2519772" y="4293096"/>
              <a:ext cx="0" cy="2160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AutoShape 3"/>
          <p:cNvSpPr>
            <a:spLocks noChangeArrowheads="1"/>
          </p:cNvSpPr>
          <p:nvPr/>
        </p:nvSpPr>
        <p:spPr bwMode="auto">
          <a:xfrm>
            <a:off x="6156176" y="332656"/>
            <a:ext cx="2664296" cy="1728192"/>
          </a:xfrm>
          <a:prstGeom prst="wedgeRectCallout">
            <a:avLst>
              <a:gd name="adj1" fmla="val 5787"/>
              <a:gd name="adj2" fmla="val 86513"/>
            </a:avLst>
          </a:prstGeom>
          <a:solidFill>
            <a:srgbClr val="FFC0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de-A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Bedenke bei der Argumentation, dass ein starker Zusammenhang zwischen Beschleunigung und Geschwindigkeit besteht.</a:t>
            </a:r>
            <a:endParaRPr kumimoji="0" 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AutoShape 2"/>
          <p:cNvSpPr>
            <a:spLocks noChangeArrowheads="1"/>
          </p:cNvSpPr>
          <p:nvPr/>
        </p:nvSpPr>
        <p:spPr bwMode="auto">
          <a:xfrm>
            <a:off x="1475656" y="4149080"/>
            <a:ext cx="7200800" cy="648072"/>
          </a:xfrm>
          <a:prstGeom prst="wedgeRectCallout">
            <a:avLst>
              <a:gd name="adj1" fmla="val 18269"/>
              <a:gd name="adj2" fmla="val -49931"/>
            </a:avLst>
          </a:prstGeom>
          <a:solidFill>
            <a:schemeClr val="accent6">
              <a:lumMod val="75000"/>
            </a:schemeClr>
          </a:solidFill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a </a:t>
            </a:r>
            <a:r>
              <a:rPr kumimoji="0" lang="de-A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… Beschleunigung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Es gilt: s Weg </a:t>
            </a:r>
            <a:r>
              <a:rPr kumimoji="0" lang="de-A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  <a:sym typeface="Wingdings" pitchFamily="2" charset="2"/>
              </a:rPr>
              <a:t></a:t>
            </a:r>
            <a:r>
              <a:rPr kumimoji="0" lang="de-A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Ableitung </a:t>
            </a:r>
            <a:r>
              <a:rPr kumimoji="0" lang="de-A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  <a:sym typeface="Wingdings" pitchFamily="2" charset="2"/>
              </a:rPr>
              <a:t></a:t>
            </a:r>
            <a:r>
              <a:rPr kumimoji="0" lang="de-A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de-AT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s'</a:t>
            </a:r>
            <a:r>
              <a:rPr kumimoji="0" lang="de-A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=v Geschwindigkeit </a:t>
            </a:r>
            <a:r>
              <a:rPr kumimoji="0" lang="de-A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  <a:sym typeface="Wingdings" pitchFamily="2" charset="2"/>
              </a:rPr>
              <a:t></a:t>
            </a:r>
            <a:r>
              <a:rPr kumimoji="0" lang="de-A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v'=a  Beschleunigung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6" name="Gleichschenkliges Dreieck 15"/>
          <p:cNvSpPr/>
          <p:nvPr/>
        </p:nvSpPr>
        <p:spPr>
          <a:xfrm rot="19054260">
            <a:off x="7631760" y="3328626"/>
            <a:ext cx="288032" cy="1065904"/>
          </a:xfrm>
          <a:prstGeom prst="triangle">
            <a:avLst>
              <a:gd name="adj" fmla="val 0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/>
          <p:nvPr/>
        </p:nvPicPr>
        <p:blipFill>
          <a:blip r:embed="rId2" cstate="print"/>
          <a:srcRect l="13235" t="17215" r="2059" b="38685"/>
          <a:stretch>
            <a:fillRect/>
          </a:stretch>
        </p:blipFill>
        <p:spPr bwMode="auto">
          <a:xfrm>
            <a:off x="0" y="1772816"/>
            <a:ext cx="9144000" cy="4388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88640"/>
            <a:ext cx="3672408" cy="2160240"/>
          </a:xfr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de-AT" sz="1800" b="1" dirty="0" smtClean="0"/>
              <a:t>Freie Objekte:</a:t>
            </a:r>
            <a:endParaRPr lang="de-AT" sz="1800" dirty="0" smtClean="0"/>
          </a:p>
          <a:p>
            <a:pPr>
              <a:buNone/>
            </a:pPr>
            <a:r>
              <a:rPr lang="de-AT" sz="1800" b="1" dirty="0" smtClean="0">
                <a:solidFill>
                  <a:srgbClr val="FF0000"/>
                </a:solidFill>
              </a:rPr>
              <a:t>●</a:t>
            </a:r>
            <a:r>
              <a:rPr lang="de-AT" sz="1800" b="1" dirty="0" smtClean="0"/>
              <a:t> </a:t>
            </a:r>
            <a:r>
              <a:rPr lang="de-AT" sz="1800" b="1" dirty="0" smtClean="0">
                <a:solidFill>
                  <a:srgbClr val="FF0000"/>
                </a:solidFill>
              </a:rPr>
              <a:t>s(x)=(-0.2)*x³/3+0.8*x²/2</a:t>
            </a:r>
            <a:endParaRPr lang="de-AT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de-AT" sz="1800" b="1" dirty="0" smtClean="0">
                <a:solidFill>
                  <a:srgbClr val="92D050"/>
                </a:solidFill>
              </a:rPr>
              <a:t>●</a:t>
            </a:r>
            <a:r>
              <a:rPr lang="de-AT" sz="1800" b="1" dirty="0" smtClean="0"/>
              <a:t> </a:t>
            </a:r>
            <a:r>
              <a:rPr lang="de-AT" sz="1800" b="1" dirty="0" smtClean="0">
                <a:solidFill>
                  <a:srgbClr val="92D050"/>
                </a:solidFill>
              </a:rPr>
              <a:t>v(x)=(-0.2)*x²+0.8*x</a:t>
            </a:r>
            <a:endParaRPr lang="de-AT" sz="1800" dirty="0" smtClean="0">
              <a:solidFill>
                <a:srgbClr val="92D050"/>
              </a:solidFill>
            </a:endParaRPr>
          </a:p>
          <a:p>
            <a:pPr>
              <a:buNone/>
            </a:pPr>
            <a:r>
              <a:rPr lang="de-AT" sz="1800" b="1" dirty="0" smtClean="0"/>
              <a:t>Abhängige Objekte:</a:t>
            </a:r>
            <a:endParaRPr lang="de-AT" sz="1800" dirty="0" smtClean="0"/>
          </a:p>
          <a:p>
            <a:pPr>
              <a:buNone/>
            </a:pPr>
            <a:r>
              <a:rPr lang="de-AT" sz="1800" b="1" dirty="0" smtClean="0">
                <a:solidFill>
                  <a:srgbClr val="0000FF"/>
                </a:solidFill>
              </a:rPr>
              <a:t>● Abfahrt=(0, 0)</a:t>
            </a:r>
            <a:endParaRPr lang="de-AT" sz="18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de-AT" sz="1800" b="1" dirty="0" smtClean="0">
                <a:solidFill>
                  <a:srgbClr val="0000FF"/>
                </a:solidFill>
              </a:rPr>
              <a:t>● Ankunft=(4, 0)</a:t>
            </a:r>
            <a:endParaRPr lang="de-AT" sz="18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de-AT" sz="1800" b="1" dirty="0" smtClean="0">
                <a:solidFill>
                  <a:srgbClr val="FF00FF"/>
                </a:solidFill>
              </a:rPr>
              <a:t>● </a:t>
            </a:r>
            <a:r>
              <a:rPr lang="de-AT" sz="1800" b="1" dirty="0" err="1" smtClean="0">
                <a:solidFill>
                  <a:srgbClr val="FF00FF"/>
                </a:solidFill>
              </a:rPr>
              <a:t>maximaleGeschwindigkeit</a:t>
            </a:r>
            <a:r>
              <a:rPr lang="de-AT" sz="1800" b="1" dirty="0" smtClean="0">
                <a:solidFill>
                  <a:srgbClr val="FF00FF"/>
                </a:solidFill>
              </a:rPr>
              <a:t>=(2, 0.8)</a:t>
            </a:r>
            <a:endParaRPr lang="de-AT" sz="1800" dirty="0" smtClean="0">
              <a:solidFill>
                <a:srgbClr val="FF00FF"/>
              </a:solidFill>
            </a:endParaRPr>
          </a:p>
          <a:p>
            <a:pPr>
              <a:buNone/>
            </a:pPr>
            <a:endParaRPr lang="de-AT" sz="1600" dirty="0"/>
          </a:p>
        </p:txBody>
      </p:sp>
      <p:sp>
        <p:nvSpPr>
          <p:cNvPr id="5" name="Textfeld 4"/>
          <p:cNvSpPr txBox="1"/>
          <p:nvPr/>
        </p:nvSpPr>
        <p:spPr>
          <a:xfrm>
            <a:off x="4391472" y="620688"/>
            <a:ext cx="4752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/>
              <a:t>z</a:t>
            </a:r>
            <a:r>
              <a:rPr lang="de-DE" sz="3200" dirty="0" smtClean="0"/>
              <a:t>ur optischen Hilfestellung:</a:t>
            </a:r>
            <a:endParaRPr lang="de-AT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320</Words>
  <Application>Microsoft Office PowerPoint</Application>
  <PresentationFormat>Bildschirmpräsentation (4:3)</PresentationFormat>
  <Paragraphs>80</Paragraphs>
  <Slides>8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0" baseType="lpstr">
      <vt:lpstr>Larissa-Design</vt:lpstr>
      <vt:lpstr>Formel</vt:lpstr>
      <vt:lpstr>Vorbereitung zur  Reife- und Diplomprüfung  Differentialrechnung</vt:lpstr>
      <vt:lpstr>Beispiel Zugfahrt</vt:lpstr>
      <vt:lpstr>Beispiel Zugfahrt</vt:lpstr>
      <vt:lpstr>Beispiel Zugfahrt</vt:lpstr>
      <vt:lpstr>Lösung</vt:lpstr>
      <vt:lpstr>Lösung</vt:lpstr>
      <vt:lpstr>Lösung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Vorbereitung zur  Reife- und Diplomprüfung  Differentialrechnung</dc:title>
  <dc:creator>Gabi</dc:creator>
  <cp:lastModifiedBy>Gabi</cp:lastModifiedBy>
  <cp:revision>26</cp:revision>
  <dcterms:created xsi:type="dcterms:W3CDTF">2012-10-18T18:43:24Z</dcterms:created>
  <dcterms:modified xsi:type="dcterms:W3CDTF">2014-02-26T14:39:16Z</dcterms:modified>
</cp:coreProperties>
</file>