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>
        <p:scale>
          <a:sx n="110" d="100"/>
          <a:sy n="110" d="100"/>
        </p:scale>
        <p:origin x="-924" y="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339A3F-D0F7-4A58-B5E1-CC461811A4E7}" type="datetimeFigureOut">
              <a:rPr lang="de-DE" smtClean="0"/>
              <a:t>17.11.2013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B3166C-3B8E-43FF-AE80-A1498DD7A7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8787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B3166C-3B8E-43FF-AE80-A1498DD7A731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0152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CCE1F-316D-47F1-B19F-C249F36427BA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F5E4C-C33E-42D6-9AC2-AF2A7D96296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2457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CCE1F-316D-47F1-B19F-C249F36427BA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F5E4C-C33E-42D6-9AC2-AF2A7D96296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77996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CCE1F-316D-47F1-B19F-C249F36427BA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F5E4C-C33E-42D6-9AC2-AF2A7D96296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48580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CCE1F-316D-47F1-B19F-C249F36427BA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F5E4C-C33E-42D6-9AC2-AF2A7D96296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39678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CCE1F-316D-47F1-B19F-C249F36427BA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F5E4C-C33E-42D6-9AC2-AF2A7D96296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35915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CCE1F-316D-47F1-B19F-C249F36427BA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F5E4C-C33E-42D6-9AC2-AF2A7D96296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81406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CCE1F-316D-47F1-B19F-C249F36427BA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F5E4C-C33E-42D6-9AC2-AF2A7D96296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9145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CCE1F-316D-47F1-B19F-C249F36427BA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F5E4C-C33E-42D6-9AC2-AF2A7D96296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22659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CCE1F-316D-47F1-B19F-C249F36427BA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F5E4C-C33E-42D6-9AC2-AF2A7D96296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83148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CCE1F-316D-47F1-B19F-C249F36427BA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F5E4C-C33E-42D6-9AC2-AF2A7D96296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33523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CCE1F-316D-47F1-B19F-C249F36427BA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F5E4C-C33E-42D6-9AC2-AF2A7D96296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022602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7CCE1F-316D-47F1-B19F-C249F36427BA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DF5E4C-C33E-42D6-9AC2-AF2A7D96296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099673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AT" b="1" dirty="0" smtClean="0">
                <a:solidFill>
                  <a:schemeClr val="accent6"/>
                </a:solidFill>
              </a:rPr>
              <a:t>Exponentialgleichungen</a:t>
            </a:r>
            <a:endParaRPr lang="de-AT" b="1" dirty="0">
              <a:solidFill>
                <a:schemeClr val="accent6"/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AT" dirty="0" smtClean="0">
                <a:solidFill>
                  <a:schemeClr val="tx1"/>
                </a:solidFill>
              </a:rPr>
              <a:t>Ana </a:t>
            </a:r>
            <a:r>
              <a:rPr lang="de-AT" dirty="0" err="1" smtClean="0">
                <a:solidFill>
                  <a:schemeClr val="tx1"/>
                </a:solidFill>
              </a:rPr>
              <a:t>Klaric</a:t>
            </a:r>
            <a:endParaRPr lang="de-AT" dirty="0" smtClean="0">
              <a:solidFill>
                <a:schemeClr val="tx1"/>
              </a:solidFill>
            </a:endParaRPr>
          </a:p>
          <a:p>
            <a:r>
              <a:rPr lang="de-AT" dirty="0" smtClean="0">
                <a:solidFill>
                  <a:schemeClr val="tx1"/>
                </a:solidFill>
              </a:rPr>
              <a:t>2AKA</a:t>
            </a:r>
            <a:endParaRPr lang="de-AT" dirty="0">
              <a:solidFill>
                <a:schemeClr val="tx1"/>
              </a:solidFill>
            </a:endParaRPr>
          </a:p>
        </p:txBody>
      </p:sp>
      <p:pic>
        <p:nvPicPr>
          <p:cNvPr id="4" name="Picture 3" descr="C:\Users\ZELJKO\Downloads\pi-ahmed 2 rot ib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1196752"/>
            <a:ext cx="1250494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3389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de-AT" b="1" dirty="0">
                <a:solidFill>
                  <a:schemeClr val="accent6"/>
                </a:solidFill>
              </a:rPr>
              <a:t>Berechne x:  </a:t>
            </a:r>
            <a:r>
              <a:rPr lang="de-AT" b="1" dirty="0" smtClean="0">
                <a:solidFill>
                  <a:schemeClr val="accent6"/>
                </a:solidFill>
              </a:rPr>
              <a:t>   2,5</a:t>
            </a:r>
            <a:r>
              <a:rPr lang="de-AT" baseline="50000" dirty="0" smtClean="0">
                <a:solidFill>
                  <a:schemeClr val="accent6"/>
                </a:solidFill>
                <a:uFill>
                  <a:solidFill>
                    <a:schemeClr val="accent6"/>
                  </a:solidFill>
                </a:uFill>
              </a:rPr>
              <a:t>x</a:t>
            </a:r>
            <a:r>
              <a:rPr lang="de-AT" baseline="50000" dirty="0">
                <a:solidFill>
                  <a:schemeClr val="accent6"/>
                </a:solidFill>
                <a:uFill>
                  <a:solidFill>
                    <a:schemeClr val="accent6"/>
                  </a:solidFill>
                </a:uFill>
              </a:rPr>
              <a:t> </a:t>
            </a:r>
            <a:r>
              <a:rPr lang="de-AT" b="1" dirty="0" smtClean="0">
                <a:solidFill>
                  <a:schemeClr val="accent6"/>
                </a:solidFill>
              </a:rPr>
              <a:t>= </a:t>
            </a:r>
            <a:r>
              <a:rPr lang="de-AT" b="1" dirty="0">
                <a:solidFill>
                  <a:schemeClr val="accent6"/>
                </a:solidFill>
              </a:rPr>
              <a:t>0,01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25709" y="1628800"/>
            <a:ext cx="4038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AT" sz="2800" b="1" dirty="0" smtClean="0"/>
              <a:t>1. Schritt: Der Logarithmus</a:t>
            </a:r>
          </a:p>
          <a:p>
            <a:pPr marL="0" indent="0">
              <a:buNone/>
            </a:pPr>
            <a:r>
              <a:rPr lang="de-AT" sz="2800" u="sng" dirty="0" smtClean="0">
                <a:uFill>
                  <a:solidFill>
                    <a:schemeClr val="accent6"/>
                  </a:solidFill>
                </a:uFill>
              </a:rPr>
              <a:t>2,5</a:t>
            </a:r>
            <a:r>
              <a:rPr lang="de-AT" sz="2800" u="sng" baseline="50000" dirty="0" smtClean="0">
                <a:uFill>
                  <a:solidFill>
                    <a:schemeClr val="accent6"/>
                  </a:solidFill>
                </a:uFill>
              </a:rPr>
              <a:t>x</a:t>
            </a:r>
            <a:r>
              <a:rPr lang="de-AT" sz="2800" u="sng" dirty="0" smtClean="0">
                <a:uFill>
                  <a:solidFill>
                    <a:schemeClr val="accent6"/>
                  </a:solidFill>
                </a:uFill>
              </a:rPr>
              <a:t>= 0,01</a:t>
            </a:r>
            <a:r>
              <a:rPr lang="de-AT" sz="2800" dirty="0" smtClean="0">
                <a:uFill>
                  <a:solidFill>
                    <a:schemeClr val="accent6"/>
                  </a:solidFill>
                </a:uFill>
              </a:rPr>
              <a:t>	|log</a:t>
            </a:r>
          </a:p>
          <a:p>
            <a:pPr marL="0" indent="0">
              <a:buNone/>
            </a:pPr>
            <a:r>
              <a:rPr lang="de-AT" sz="2800" b="1" dirty="0" smtClean="0">
                <a:uFill>
                  <a:solidFill>
                    <a:schemeClr val="accent6"/>
                  </a:solidFill>
                </a:uFill>
              </a:rPr>
              <a:t>log </a:t>
            </a:r>
            <a:r>
              <a:rPr lang="de-AT" sz="2800" dirty="0" smtClean="0">
                <a:uFill>
                  <a:solidFill>
                    <a:schemeClr val="accent6"/>
                  </a:solidFill>
                </a:uFill>
              </a:rPr>
              <a:t>2,5</a:t>
            </a:r>
            <a:r>
              <a:rPr lang="de-AT" sz="2800" baseline="50000" dirty="0" smtClean="0">
                <a:uFill>
                  <a:solidFill>
                    <a:schemeClr val="accent6"/>
                  </a:solidFill>
                </a:uFill>
              </a:rPr>
              <a:t>x</a:t>
            </a:r>
            <a:r>
              <a:rPr lang="de-AT" sz="2800" dirty="0" smtClean="0">
                <a:uFill>
                  <a:solidFill>
                    <a:schemeClr val="accent6"/>
                  </a:solidFill>
                </a:uFill>
              </a:rPr>
              <a:t> = </a:t>
            </a:r>
            <a:r>
              <a:rPr lang="de-AT" sz="2800" b="1" dirty="0" smtClean="0">
                <a:uFill>
                  <a:solidFill>
                    <a:schemeClr val="accent6"/>
                  </a:solidFill>
                </a:uFill>
              </a:rPr>
              <a:t>log </a:t>
            </a:r>
            <a:r>
              <a:rPr lang="de-AT" sz="2800" dirty="0" smtClean="0">
                <a:uFill>
                  <a:solidFill>
                    <a:schemeClr val="accent6"/>
                  </a:solidFill>
                </a:uFill>
              </a:rPr>
              <a:t>0,01 </a:t>
            </a:r>
          </a:p>
          <a:p>
            <a:pPr marL="0" indent="0">
              <a:buNone/>
            </a:pPr>
            <a:r>
              <a:rPr lang="de-AT" sz="2800" b="1" dirty="0" smtClean="0">
                <a:uFill>
                  <a:solidFill>
                    <a:schemeClr val="accent6"/>
                  </a:solidFill>
                </a:uFill>
              </a:rPr>
              <a:t>2. Schritt: Der Exponent</a:t>
            </a:r>
          </a:p>
          <a:p>
            <a:pPr marL="0" indent="0">
              <a:buNone/>
            </a:pPr>
            <a:r>
              <a:rPr lang="de-AT" sz="2800" dirty="0" smtClean="0">
                <a:uFill>
                  <a:solidFill>
                    <a:schemeClr val="accent6"/>
                  </a:solidFill>
                </a:uFill>
              </a:rPr>
              <a:t>log 2,5</a:t>
            </a:r>
            <a:r>
              <a:rPr lang="de-AT" sz="2800" baseline="50000" dirty="0" smtClean="0">
                <a:uFill>
                  <a:solidFill>
                    <a:schemeClr val="accent6"/>
                  </a:solidFill>
                </a:uFill>
              </a:rPr>
              <a:t>x</a:t>
            </a:r>
            <a:r>
              <a:rPr lang="de-AT" sz="2800" dirty="0" smtClean="0">
                <a:uFill>
                  <a:solidFill>
                    <a:schemeClr val="accent6"/>
                  </a:solidFill>
                </a:uFill>
              </a:rPr>
              <a:t> = log 0,01 </a:t>
            </a:r>
          </a:p>
          <a:p>
            <a:pPr marL="0" indent="0">
              <a:buNone/>
            </a:pPr>
            <a:r>
              <a:rPr lang="de-AT" sz="2400" dirty="0" smtClean="0">
                <a:uFill>
                  <a:solidFill>
                    <a:schemeClr val="accent6"/>
                  </a:solidFill>
                </a:uFill>
              </a:rPr>
              <a:t>X</a:t>
            </a:r>
            <a:r>
              <a:rPr lang="de-AT" sz="2800" dirty="0" smtClean="0">
                <a:uFill>
                  <a:solidFill>
                    <a:schemeClr val="accent6"/>
                  </a:solidFill>
                </a:uFill>
              </a:rPr>
              <a:t>*log2,5 = log0,01</a:t>
            </a:r>
          </a:p>
          <a:p>
            <a:pPr marL="0" indent="0">
              <a:buNone/>
            </a:pPr>
            <a:endParaRPr lang="de-AT" sz="2800" dirty="0" smtClean="0">
              <a:uFill>
                <a:solidFill>
                  <a:schemeClr val="accent6"/>
                </a:solidFill>
              </a:uFill>
            </a:endParaRPr>
          </a:p>
          <a:p>
            <a:pPr marL="0" indent="0">
              <a:buNone/>
            </a:pPr>
            <a:endParaRPr lang="de-AT" dirty="0" smtClean="0">
              <a:uFill>
                <a:solidFill>
                  <a:schemeClr val="accent6"/>
                </a:solidFill>
              </a:uFill>
            </a:endParaRPr>
          </a:p>
          <a:p>
            <a:pPr marL="0" indent="0">
              <a:buNone/>
            </a:pPr>
            <a:endParaRPr lang="de-AT" b="1" dirty="0" smtClean="0">
              <a:uFill>
                <a:solidFill>
                  <a:schemeClr val="accent6"/>
                </a:solidFill>
              </a:uFill>
            </a:endParaRPr>
          </a:p>
          <a:p>
            <a:pPr marL="0" indent="0">
              <a:buNone/>
            </a:pPr>
            <a:endParaRPr lang="de-AT" dirty="0" smtClean="0">
              <a:uFill>
                <a:solidFill>
                  <a:schemeClr val="accent6"/>
                </a:solidFill>
              </a:uFill>
            </a:endParaRPr>
          </a:p>
          <a:p>
            <a:pPr marL="0" indent="0">
              <a:buNone/>
            </a:pPr>
            <a:endParaRPr lang="de-AT" dirty="0">
              <a:uFill>
                <a:solidFill>
                  <a:schemeClr val="accent6"/>
                </a:solidFill>
              </a:uFill>
            </a:endParaRPr>
          </a:p>
          <a:p>
            <a:pPr marL="0" indent="0">
              <a:buNone/>
            </a:pPr>
            <a:endParaRPr lang="de-AT" dirty="0" smtClean="0">
              <a:uFill>
                <a:solidFill>
                  <a:schemeClr val="accent6"/>
                </a:solidFill>
              </a:uFill>
            </a:endParaRPr>
          </a:p>
          <a:p>
            <a:pPr marL="0" indent="0">
              <a:buNone/>
            </a:pPr>
            <a:endParaRPr lang="de-AT" u="sng" dirty="0" smtClean="0">
              <a:uFill>
                <a:solidFill>
                  <a:schemeClr val="accent6"/>
                </a:solidFill>
              </a:uFill>
            </a:endParaRPr>
          </a:p>
          <a:p>
            <a:pPr marL="0" indent="0">
              <a:buNone/>
            </a:pPr>
            <a:endParaRPr lang="de-AT" u="sng" baseline="50000" dirty="0"/>
          </a:p>
          <a:p>
            <a:pPr marL="0" indent="0">
              <a:buNone/>
            </a:pPr>
            <a:endParaRPr lang="de-AT" u="sng" baseline="50000" dirty="0"/>
          </a:p>
        </p:txBody>
      </p:sp>
      <p:sp>
        <p:nvSpPr>
          <p:cNvPr id="9" name="Inhaltsplatzhalter 8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AT" b="1" dirty="0" smtClean="0"/>
              <a:t>3. Schritt: Die Division</a:t>
            </a:r>
          </a:p>
          <a:p>
            <a:pPr marL="0" indent="0">
              <a:buNone/>
            </a:pPr>
            <a:r>
              <a:rPr lang="de-AT" dirty="0" smtClean="0"/>
              <a:t>x*log2,5 = log0,01 |:log2,5</a:t>
            </a:r>
          </a:p>
          <a:p>
            <a:pPr marL="0" indent="0">
              <a:buNone/>
            </a:pPr>
            <a:r>
              <a:rPr lang="de-AT" dirty="0" smtClean="0"/>
              <a:t>x=log0,01/log2,5</a:t>
            </a:r>
          </a:p>
          <a:p>
            <a:pPr marL="0" indent="0">
              <a:buNone/>
            </a:pPr>
            <a:endParaRPr lang="de-AT" dirty="0"/>
          </a:p>
          <a:p>
            <a:pPr marL="0" indent="0">
              <a:buNone/>
            </a:pPr>
            <a:r>
              <a:rPr lang="de-AT" b="1" dirty="0" smtClean="0"/>
              <a:t>4. Schritt: Das Ergebnis</a:t>
            </a:r>
          </a:p>
          <a:p>
            <a:pPr marL="0" indent="0">
              <a:buNone/>
            </a:pPr>
            <a:r>
              <a:rPr lang="de-AT" dirty="0" smtClean="0"/>
              <a:t>x=log0,01/log2,5</a:t>
            </a:r>
          </a:p>
          <a:p>
            <a:pPr marL="0" indent="0">
              <a:buNone/>
            </a:pPr>
            <a:r>
              <a:rPr lang="de-AT" u="dbl" dirty="0" smtClean="0">
                <a:uFill>
                  <a:solidFill>
                    <a:schemeClr val="accent6"/>
                  </a:solidFill>
                </a:uFill>
              </a:rPr>
              <a:t>x=-5,03</a:t>
            </a:r>
          </a:p>
          <a:p>
            <a:pPr marL="0" indent="0">
              <a:buNone/>
            </a:pPr>
            <a:endParaRPr lang="de-AT" b="1" dirty="0" smtClean="0"/>
          </a:p>
          <a:p>
            <a:pPr marL="0" indent="0">
              <a:buNone/>
            </a:pPr>
            <a:endParaRPr lang="de-AT" dirty="0"/>
          </a:p>
          <a:p>
            <a:pPr marL="0" indent="0">
              <a:buNone/>
            </a:pPr>
            <a:endParaRPr lang="de-AT" dirty="0"/>
          </a:p>
        </p:txBody>
      </p:sp>
      <p:sp>
        <p:nvSpPr>
          <p:cNvPr id="4" name="Pfeil nach unten 3"/>
          <p:cNvSpPr/>
          <p:nvPr/>
        </p:nvSpPr>
        <p:spPr>
          <a:xfrm>
            <a:off x="683568" y="2996952"/>
            <a:ext cx="144016" cy="216024"/>
          </a:xfrm>
          <a:prstGeom prst="downArrow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5" name="Pfeil nach unten 4"/>
          <p:cNvSpPr/>
          <p:nvPr/>
        </p:nvSpPr>
        <p:spPr>
          <a:xfrm>
            <a:off x="2123728" y="2996952"/>
            <a:ext cx="144016" cy="216024"/>
          </a:xfrm>
          <a:prstGeom prst="downArrow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  <p:sp>
        <p:nvSpPr>
          <p:cNvPr id="6" name="Ellipse 5"/>
          <p:cNvSpPr/>
          <p:nvPr/>
        </p:nvSpPr>
        <p:spPr>
          <a:xfrm>
            <a:off x="1426532" y="4160793"/>
            <a:ext cx="216024" cy="144016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8" name="180-Grad-Pfeil 7"/>
          <p:cNvSpPr/>
          <p:nvPr/>
        </p:nvSpPr>
        <p:spPr>
          <a:xfrm>
            <a:off x="453101" y="3933056"/>
            <a:ext cx="1116124" cy="225296"/>
          </a:xfrm>
          <a:prstGeom prst="uturnArrow">
            <a:avLst/>
          </a:prstGeom>
          <a:solidFill>
            <a:schemeClr val="accent6"/>
          </a:solidFill>
          <a:ln>
            <a:solidFill>
              <a:schemeClr val="accent6"/>
            </a:solidFill>
          </a:ln>
          <a:scene3d>
            <a:camera prst="orthographicFront">
              <a:rot lat="300000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>
              <a:solidFill>
                <a:schemeClr val="tx1"/>
              </a:solidFill>
            </a:endParaRPr>
          </a:p>
        </p:txBody>
      </p:sp>
      <p:pic>
        <p:nvPicPr>
          <p:cNvPr id="10" name="Picture 3" descr="C:\Users\ZELJKO\Downloads\pi-ahmed 2 rot ibc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4941168"/>
            <a:ext cx="1250494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7674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de-AT" b="1" dirty="0">
                <a:solidFill>
                  <a:schemeClr val="accent6"/>
                </a:solidFill>
              </a:rPr>
              <a:t>Berechne x:         </a:t>
            </a:r>
            <a:r>
              <a:rPr lang="de-AT" b="1" dirty="0" smtClean="0">
                <a:solidFill>
                  <a:schemeClr val="accent6"/>
                </a:solidFill>
              </a:rPr>
              <a:t>3</a:t>
            </a:r>
            <a:r>
              <a:rPr lang="de-AT" sz="4000" baseline="50000" dirty="0" smtClean="0">
                <a:solidFill>
                  <a:schemeClr val="accent6"/>
                </a:solidFill>
                <a:uFill>
                  <a:solidFill>
                    <a:schemeClr val="accent6"/>
                  </a:solidFill>
                </a:uFill>
              </a:rPr>
              <a:t>x+1</a:t>
            </a:r>
            <a:r>
              <a:rPr lang="de-AT" b="1" dirty="0" smtClean="0">
                <a:solidFill>
                  <a:schemeClr val="accent6"/>
                </a:solidFill>
              </a:rPr>
              <a:t>= </a:t>
            </a:r>
            <a:r>
              <a:rPr lang="de-AT" b="1" dirty="0">
                <a:solidFill>
                  <a:schemeClr val="accent6"/>
                </a:solidFill>
              </a:rPr>
              <a:t>0,01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258816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AT" smtClean="0"/>
              <a:t>Beispiel</a:t>
            </a:r>
            <a:r>
              <a:rPr lang="de-AT" smtClean="0"/>
              <a:t>:</a:t>
            </a:r>
            <a:endParaRPr lang="de-AT" dirty="0" smtClean="0"/>
          </a:p>
          <a:p>
            <a:pPr marL="0" indent="0">
              <a:buNone/>
            </a:pPr>
            <a:r>
              <a:rPr lang="de-AT" b="1" dirty="0" smtClean="0"/>
              <a:t>1. Schritt: Der Logarithmus</a:t>
            </a:r>
          </a:p>
          <a:p>
            <a:pPr marL="0" indent="0">
              <a:buNone/>
            </a:pPr>
            <a:r>
              <a:rPr lang="de-AT" dirty="0" smtClean="0"/>
              <a:t>3</a:t>
            </a:r>
            <a:r>
              <a:rPr lang="de-AT" baseline="50000" dirty="0" smtClean="0"/>
              <a:t>x+1</a:t>
            </a:r>
            <a:r>
              <a:rPr lang="de-AT" dirty="0" smtClean="0"/>
              <a:t>= 5 |</a:t>
            </a:r>
            <a:r>
              <a:rPr lang="de-AT" b="1" dirty="0" smtClean="0"/>
              <a:t>log</a:t>
            </a:r>
          </a:p>
          <a:p>
            <a:pPr marL="0" indent="0">
              <a:buNone/>
            </a:pPr>
            <a:r>
              <a:rPr lang="de-AT" b="1" dirty="0" smtClean="0"/>
              <a:t>log</a:t>
            </a:r>
            <a:r>
              <a:rPr lang="de-AT" dirty="0" smtClean="0"/>
              <a:t> 3</a:t>
            </a:r>
            <a:r>
              <a:rPr lang="de-AT" baseline="50000" dirty="0" smtClean="0"/>
              <a:t>x+1</a:t>
            </a:r>
            <a:r>
              <a:rPr lang="de-AT" dirty="0" smtClean="0"/>
              <a:t> = </a:t>
            </a:r>
            <a:r>
              <a:rPr lang="de-AT" b="1" dirty="0" smtClean="0"/>
              <a:t>log</a:t>
            </a:r>
            <a:r>
              <a:rPr lang="de-AT" dirty="0" smtClean="0"/>
              <a:t> 5 </a:t>
            </a:r>
          </a:p>
          <a:p>
            <a:pPr marL="0" indent="0">
              <a:buNone/>
            </a:pPr>
            <a:endParaRPr lang="de-AT" dirty="0" smtClean="0"/>
          </a:p>
          <a:p>
            <a:pPr marL="0" indent="0">
              <a:buNone/>
            </a:pPr>
            <a:r>
              <a:rPr lang="de-AT" b="1" dirty="0" smtClean="0"/>
              <a:t>2. Schritt: Der Exponent</a:t>
            </a:r>
          </a:p>
          <a:p>
            <a:pPr marL="0" indent="0">
              <a:buNone/>
            </a:pPr>
            <a:r>
              <a:rPr lang="de-AT" dirty="0" smtClean="0"/>
              <a:t>log 3</a:t>
            </a:r>
            <a:r>
              <a:rPr lang="de-AT" baseline="50000" dirty="0" smtClean="0"/>
              <a:t>x+1</a:t>
            </a:r>
            <a:r>
              <a:rPr lang="de-AT" dirty="0" smtClean="0"/>
              <a:t>= log 5 </a:t>
            </a:r>
          </a:p>
          <a:p>
            <a:pPr marL="0" indent="0">
              <a:buNone/>
            </a:pPr>
            <a:r>
              <a:rPr lang="de-AT" sz="2400" dirty="0" smtClean="0"/>
              <a:t>(X</a:t>
            </a:r>
            <a:r>
              <a:rPr lang="de-AT" dirty="0"/>
              <a:t>+</a:t>
            </a:r>
            <a:r>
              <a:rPr lang="de-AT" dirty="0" smtClean="0"/>
              <a:t>1)*log3 = log5</a:t>
            </a:r>
          </a:p>
          <a:p>
            <a:pPr marL="0" indent="0">
              <a:buNone/>
            </a:pPr>
            <a:endParaRPr lang="de-AT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AT" b="1" dirty="0" smtClean="0"/>
              <a:t>3. Schritt: Die Division</a:t>
            </a:r>
          </a:p>
          <a:p>
            <a:pPr marL="0" indent="0">
              <a:buNone/>
            </a:pPr>
            <a:r>
              <a:rPr lang="de-AT" dirty="0" smtClean="0"/>
              <a:t>(x+1)*log3 = log5 |:log3</a:t>
            </a:r>
          </a:p>
          <a:p>
            <a:pPr marL="0" indent="0">
              <a:buNone/>
            </a:pPr>
            <a:r>
              <a:rPr lang="de-AT" dirty="0" smtClean="0"/>
              <a:t>x+1=log5/log3</a:t>
            </a:r>
          </a:p>
          <a:p>
            <a:pPr marL="0" indent="0">
              <a:buNone/>
            </a:pPr>
            <a:endParaRPr lang="de-AT" dirty="0" smtClean="0"/>
          </a:p>
          <a:p>
            <a:pPr marL="0" indent="0">
              <a:buNone/>
            </a:pPr>
            <a:endParaRPr lang="de-AT" dirty="0" smtClean="0"/>
          </a:p>
          <a:p>
            <a:pPr marL="0" indent="0">
              <a:buNone/>
            </a:pPr>
            <a:r>
              <a:rPr lang="de-AT" b="1" dirty="0" smtClean="0"/>
              <a:t>4. Schritt: Das Ergebnis</a:t>
            </a:r>
          </a:p>
          <a:p>
            <a:pPr marL="0" indent="0">
              <a:buNone/>
            </a:pPr>
            <a:r>
              <a:rPr lang="de-AT" dirty="0" smtClean="0"/>
              <a:t>x+1=log5/log3</a:t>
            </a:r>
            <a:r>
              <a:rPr lang="de-AT" dirty="0"/>
              <a:t> </a:t>
            </a:r>
            <a:r>
              <a:rPr lang="de-AT" dirty="0" smtClean="0"/>
              <a:t>| -1</a:t>
            </a:r>
            <a:endParaRPr lang="de-AT" b="1" dirty="0" smtClean="0"/>
          </a:p>
          <a:p>
            <a:pPr marL="0" indent="0">
              <a:buNone/>
            </a:pPr>
            <a:r>
              <a:rPr lang="de-AT" dirty="0" smtClean="0"/>
              <a:t>x=log5/log3-1</a:t>
            </a:r>
          </a:p>
          <a:p>
            <a:pPr marL="0" indent="0">
              <a:buNone/>
            </a:pPr>
            <a:r>
              <a:rPr lang="de-AT" u="dbl" dirty="0" smtClean="0">
                <a:uFill>
                  <a:solidFill>
                    <a:schemeClr val="accent6"/>
                  </a:solidFill>
                </a:uFill>
              </a:rPr>
              <a:t>x=0,46</a:t>
            </a:r>
            <a:endParaRPr lang="de-AT" u="dbl" dirty="0">
              <a:uFill>
                <a:solidFill>
                  <a:schemeClr val="accent6"/>
                </a:solidFill>
              </a:u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1151749" y="4365104"/>
            <a:ext cx="432048" cy="216024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147" y="4287228"/>
            <a:ext cx="1141650" cy="190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 descr="C:\Users\ZELJKO\Downloads\pi-ahmed 2 rot ibc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229200"/>
            <a:ext cx="1250494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107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110</Words>
  <Application>Microsoft Office PowerPoint</Application>
  <PresentationFormat>Bildschirmpräsentation (4:3)</PresentationFormat>
  <Paragraphs>44</Paragraphs>
  <Slides>3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4" baseType="lpstr">
      <vt:lpstr>Larissa</vt:lpstr>
      <vt:lpstr>Exponentialgleichungen</vt:lpstr>
      <vt:lpstr>Berechne x:     2,5x = 0,01</vt:lpstr>
      <vt:lpstr>Berechne x:         3x+1= 0,01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Exponentialgleichungen</dc:title>
  <dc:creator>KLARIC</dc:creator>
  <cp:lastModifiedBy>Gabi</cp:lastModifiedBy>
  <cp:revision>10</cp:revision>
  <dcterms:created xsi:type="dcterms:W3CDTF">2013-11-07T15:34:05Z</dcterms:created>
  <dcterms:modified xsi:type="dcterms:W3CDTF">2013-11-17T17:52:19Z</dcterms:modified>
</cp:coreProperties>
</file>