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924" y="21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9A568-6337-4252-A3B4-4D5FC6D31CC9}" type="datetimeFigureOut">
              <a:rPr lang="de-AT" smtClean="0"/>
              <a:t>17.11.2013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5F08A-4B27-4583-A86A-9234FD4E4EBA}" type="slidenum">
              <a:rPr lang="de-AT" smtClean="0"/>
              <a:t>‹Nr.›</a:t>
            </a:fld>
            <a:endParaRPr lang="de-AT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9A568-6337-4252-A3B4-4D5FC6D31CC9}" type="datetimeFigureOut">
              <a:rPr lang="de-AT" smtClean="0"/>
              <a:t>17.11.2013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5F08A-4B27-4583-A86A-9234FD4E4EBA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9A568-6337-4252-A3B4-4D5FC6D31CC9}" type="datetimeFigureOut">
              <a:rPr lang="de-AT" smtClean="0"/>
              <a:t>17.11.2013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5F08A-4B27-4583-A86A-9234FD4E4EBA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9A568-6337-4252-A3B4-4D5FC6D31CC9}" type="datetimeFigureOut">
              <a:rPr lang="de-AT" smtClean="0"/>
              <a:t>17.11.2013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5F08A-4B27-4583-A86A-9234FD4E4EBA}" type="slidenum">
              <a:rPr lang="de-AT" smtClean="0"/>
              <a:t>‹Nr.›</a:t>
            </a:fld>
            <a:endParaRPr lang="de-AT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9A568-6337-4252-A3B4-4D5FC6D31CC9}" type="datetimeFigureOut">
              <a:rPr lang="de-AT" smtClean="0"/>
              <a:t>17.11.2013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5F08A-4B27-4583-A86A-9234FD4E4EBA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9A568-6337-4252-A3B4-4D5FC6D31CC9}" type="datetimeFigureOut">
              <a:rPr lang="de-AT" smtClean="0"/>
              <a:t>17.11.2013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5F08A-4B27-4583-A86A-9234FD4E4EBA}" type="slidenum">
              <a:rPr lang="de-AT" smtClean="0"/>
              <a:t>‹Nr.›</a:t>
            </a:fld>
            <a:endParaRPr lang="de-AT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de-DE" smtClean="0"/>
              <a:t>Textmasterformat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9A568-6337-4252-A3B4-4D5FC6D31CC9}" type="datetimeFigureOut">
              <a:rPr lang="de-AT" smtClean="0"/>
              <a:t>17.11.2013</a:t>
            </a:fld>
            <a:endParaRPr lang="de-A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5F08A-4B27-4583-A86A-9234FD4E4EBA}" type="slidenum">
              <a:rPr lang="de-AT" smtClean="0"/>
              <a:t>‹Nr.›</a:t>
            </a:fld>
            <a:endParaRPr lang="de-AT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9A568-6337-4252-A3B4-4D5FC6D31CC9}" type="datetimeFigureOut">
              <a:rPr lang="de-AT" smtClean="0"/>
              <a:t>17.11.2013</a:t>
            </a:fld>
            <a:endParaRPr lang="de-A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5F08A-4B27-4583-A86A-9234FD4E4EBA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9A568-6337-4252-A3B4-4D5FC6D31CC9}" type="datetimeFigureOut">
              <a:rPr lang="de-AT" smtClean="0"/>
              <a:t>17.11.2013</a:t>
            </a:fld>
            <a:endParaRPr lang="de-A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5F08A-4B27-4583-A86A-9234FD4E4EBA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9A568-6337-4252-A3B4-4D5FC6D31CC9}" type="datetimeFigureOut">
              <a:rPr lang="de-AT" smtClean="0"/>
              <a:t>17.11.2013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5F08A-4B27-4583-A86A-9234FD4E4EBA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9A568-6337-4252-A3B4-4D5FC6D31CC9}" type="datetimeFigureOut">
              <a:rPr lang="de-AT" smtClean="0"/>
              <a:t>17.11.2013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5F08A-4B27-4583-A86A-9234FD4E4EBA}" type="slidenum">
              <a:rPr lang="de-AT" smtClean="0"/>
              <a:t>‹Nr.›</a:t>
            </a:fld>
            <a:endParaRPr lang="de-AT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A499A568-6337-4252-A3B4-4D5FC6D31CC9}" type="datetimeFigureOut">
              <a:rPr lang="de-AT" smtClean="0"/>
              <a:t>17.11.2013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F85F08A-4B27-4583-A86A-9234FD4E4EBA}" type="slidenum">
              <a:rPr lang="de-AT" smtClean="0"/>
              <a:t>‹Nr.›</a:t>
            </a:fld>
            <a:endParaRPr lang="de-A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facebook.com/nedim.becirovic.3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3059832" y="4221088"/>
            <a:ext cx="5637010" cy="882119"/>
          </a:xfrm>
        </p:spPr>
        <p:txBody>
          <a:bodyPr/>
          <a:lstStyle/>
          <a:p>
            <a:r>
              <a:rPr lang="de-AT" dirty="0" smtClean="0"/>
              <a:t>Nedim BECIROVIC 2 AKA</a:t>
            </a:r>
            <a:endParaRPr lang="de-AT" dirty="0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395536" y="2204864"/>
            <a:ext cx="8568952" cy="1368152"/>
          </a:xfrm>
        </p:spPr>
        <p:txBody>
          <a:bodyPr/>
          <a:lstStyle/>
          <a:p>
            <a:pPr marL="182880" indent="0">
              <a:buNone/>
            </a:pPr>
            <a:r>
              <a:rPr lang="de-AT" dirty="0" smtClean="0"/>
              <a:t>Exponentialgleichungen</a:t>
            </a:r>
            <a:endParaRPr lang="de-AT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3717032"/>
            <a:ext cx="2400267" cy="18002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056116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63688" y="4437112"/>
            <a:ext cx="6512511" cy="1143000"/>
          </a:xfrm>
        </p:spPr>
        <p:txBody>
          <a:bodyPr/>
          <a:lstStyle/>
          <a:p>
            <a:r>
              <a:rPr lang="de-AT" dirty="0" smtClean="0"/>
              <a:t>Inhalt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3"/>
          </p:nvPr>
        </p:nvSpPr>
        <p:spPr>
          <a:xfrm>
            <a:off x="683568" y="731520"/>
            <a:ext cx="7560840" cy="3417560"/>
          </a:xfrm>
        </p:spPr>
        <p:txBody>
          <a:bodyPr>
            <a:normAutofit lnSpcReduction="10000"/>
          </a:bodyPr>
          <a:lstStyle/>
          <a:p>
            <a:pPr marL="45720" indent="0">
              <a:buNone/>
            </a:pPr>
            <a:r>
              <a:rPr lang="de-AT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Darüber musst du Bescheid wissen:</a:t>
            </a:r>
          </a:p>
          <a:p>
            <a:pPr marL="45720" indent="0">
              <a:buNone/>
            </a:pPr>
            <a:endParaRPr lang="de-AT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AT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Logarithmen</a:t>
            </a:r>
          </a:p>
          <a:p>
            <a:r>
              <a:rPr lang="de-AT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Rechengesetze für Logarithmen</a:t>
            </a:r>
          </a:p>
          <a:p>
            <a:r>
              <a:rPr lang="de-AT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Exponentialgleichung</a:t>
            </a:r>
          </a:p>
        </p:txBody>
      </p:sp>
    </p:spTree>
    <p:extLst>
      <p:ext uri="{BB962C8B-B14F-4D97-AF65-F5344CB8AC3E}">
        <p14:creationId xmlns:p14="http://schemas.microsoft.com/office/powerpoint/2010/main" val="35217362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63688" y="5445224"/>
            <a:ext cx="6512511" cy="1143000"/>
          </a:xfrm>
        </p:spPr>
        <p:txBody>
          <a:bodyPr/>
          <a:lstStyle/>
          <a:p>
            <a:r>
              <a:rPr lang="de-AT" dirty="0" smtClean="0"/>
              <a:t>Logarithmen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4497680"/>
          </a:xfrm>
        </p:spPr>
        <p:txBody>
          <a:bodyPr/>
          <a:lstStyle/>
          <a:p>
            <a:pPr marL="45720" indent="0">
              <a:buNone/>
            </a:pPr>
            <a:r>
              <a:rPr lang="de-AT" dirty="0" smtClean="0">
                <a:latin typeface="Arial" panose="020B0604020202020204" pitchFamily="34" charset="0"/>
                <a:cs typeface="Arial" panose="020B0604020202020204" pitchFamily="34" charset="0"/>
              </a:rPr>
              <a:t>Logarithmen braucht man zum Lösen von Exponentialgleichungen.</a:t>
            </a:r>
          </a:p>
          <a:p>
            <a:endParaRPr lang="de-AT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AT" dirty="0" smtClean="0">
                <a:latin typeface="Arial" panose="020B0604020202020204" pitchFamily="34" charset="0"/>
                <a:cs typeface="Arial" panose="020B0604020202020204" pitchFamily="34" charset="0"/>
              </a:rPr>
              <a:t>Es gibt zwei Arten:</a:t>
            </a:r>
          </a:p>
          <a:p>
            <a:endParaRPr lang="de-AT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AT" dirty="0" smtClean="0">
                <a:latin typeface="Arial" panose="020B0604020202020204" pitchFamily="34" charset="0"/>
                <a:cs typeface="Arial" panose="020B0604020202020204" pitchFamily="34" charset="0"/>
              </a:rPr>
              <a:t>Natürlicher Logarithmus:</a:t>
            </a:r>
          </a:p>
          <a:p>
            <a:pPr marL="45720" indent="0">
              <a:buNone/>
            </a:pPr>
            <a:endParaRPr lang="de-AT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AT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AT" dirty="0" smtClean="0">
                <a:latin typeface="Arial" panose="020B0604020202020204" pitchFamily="34" charset="0"/>
                <a:cs typeface="Arial" panose="020B0604020202020204" pitchFamily="34" charset="0"/>
              </a:rPr>
              <a:t>Zehnerlogarithmus:  </a:t>
            </a:r>
          </a:p>
        </p:txBody>
      </p:sp>
      <p:sp>
        <p:nvSpPr>
          <p:cNvPr id="5" name="Wolkenförmige Legende 4"/>
          <p:cNvSpPr/>
          <p:nvPr/>
        </p:nvSpPr>
        <p:spPr>
          <a:xfrm rot="397134">
            <a:off x="4497954" y="1705782"/>
            <a:ext cx="2664296" cy="1368152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dirty="0" err="1" smtClean="0"/>
              <a:t>ln</a:t>
            </a:r>
            <a:r>
              <a:rPr lang="de-AT" dirty="0" smtClean="0"/>
              <a:t>… Basis e</a:t>
            </a:r>
            <a:endParaRPr lang="de-AT" dirty="0"/>
          </a:p>
        </p:txBody>
      </p:sp>
      <p:sp>
        <p:nvSpPr>
          <p:cNvPr id="6" name="Wolkenförmige Legende 5"/>
          <p:cNvSpPr/>
          <p:nvPr/>
        </p:nvSpPr>
        <p:spPr>
          <a:xfrm rot="397134">
            <a:off x="4281931" y="3577990"/>
            <a:ext cx="2664296" cy="1368152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dirty="0" smtClean="0"/>
              <a:t>log… Basis 10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6827621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Rechenregeln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pPr marL="45720" indent="0">
              <a:buNone/>
            </a:pPr>
            <a:r>
              <a:rPr lang="de-AT" dirty="0" smtClean="0"/>
              <a:t>Es gibt drei Rechenregeln zum Lösen von Exponentialgleichungen: </a:t>
            </a:r>
          </a:p>
          <a:p>
            <a:endParaRPr lang="de-AT" dirty="0"/>
          </a:p>
          <a:p>
            <a:r>
              <a:rPr lang="de-AT" dirty="0" smtClean="0"/>
              <a:t>1. </a:t>
            </a:r>
            <a:r>
              <a:rPr lang="de-AT" sz="2400" dirty="0"/>
              <a:t>log (u*v) = log u + log </a:t>
            </a:r>
            <a:r>
              <a:rPr lang="de-AT" sz="2400" dirty="0" smtClean="0"/>
              <a:t>v</a:t>
            </a:r>
            <a:endParaRPr lang="de-AT" dirty="0" smtClean="0"/>
          </a:p>
          <a:p>
            <a:endParaRPr lang="de-AT" sz="2400" dirty="0"/>
          </a:p>
          <a:p>
            <a:pPr lvl="0"/>
            <a:r>
              <a:rPr lang="de-AT" sz="2400" dirty="0" smtClean="0"/>
              <a:t>2. </a:t>
            </a:r>
            <a:r>
              <a:rPr lang="de-AT" sz="2400" dirty="0"/>
              <a:t>log (u/v) = log u - log </a:t>
            </a:r>
            <a:r>
              <a:rPr lang="de-AT" sz="2400" dirty="0" smtClean="0"/>
              <a:t>v</a:t>
            </a:r>
          </a:p>
          <a:p>
            <a:pPr lvl="0"/>
            <a:endParaRPr lang="de-AT" sz="2400" dirty="0"/>
          </a:p>
          <a:p>
            <a:r>
              <a:rPr lang="de-AT" sz="2400" dirty="0" smtClean="0"/>
              <a:t>3. </a:t>
            </a:r>
            <a:r>
              <a:rPr lang="de-AT" sz="2400" dirty="0"/>
              <a:t>log (</a:t>
            </a:r>
            <a:r>
              <a:rPr lang="de-AT" sz="2400" dirty="0" err="1"/>
              <a:t>u^n</a:t>
            </a:r>
            <a:r>
              <a:rPr lang="de-AT" sz="2400" dirty="0"/>
              <a:t>) = n *log u</a:t>
            </a:r>
          </a:p>
          <a:p>
            <a:pPr lvl="0"/>
            <a:endParaRPr lang="de-AT" sz="2400" dirty="0" smtClean="0"/>
          </a:p>
          <a:p>
            <a:endParaRPr lang="de-AT" sz="2400" dirty="0"/>
          </a:p>
        </p:txBody>
      </p:sp>
    </p:spTree>
    <p:extLst>
      <p:ext uri="{BB962C8B-B14F-4D97-AF65-F5344CB8AC3E}">
        <p14:creationId xmlns:p14="http://schemas.microsoft.com/office/powerpoint/2010/main" val="31050935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835696" y="5517232"/>
            <a:ext cx="6512511" cy="1143000"/>
          </a:xfrm>
        </p:spPr>
        <p:txBody>
          <a:bodyPr/>
          <a:lstStyle/>
          <a:p>
            <a:r>
              <a:rPr lang="de-AT" dirty="0" smtClean="0"/>
              <a:t>Beispiel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3"/>
          </p:nvPr>
        </p:nvSpPr>
        <p:spPr>
          <a:xfrm>
            <a:off x="0" y="332656"/>
            <a:ext cx="9144000" cy="5400600"/>
          </a:xfrm>
        </p:spPr>
        <p:txBody>
          <a:bodyPr>
            <a:normAutofit fontScale="40000" lnSpcReduction="20000"/>
          </a:bodyPr>
          <a:lstStyle/>
          <a:p>
            <a:pPr marL="45720" indent="0">
              <a:buNone/>
            </a:pPr>
            <a:r>
              <a:rPr lang="de-AT" sz="6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de-AT" sz="6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^(2*x+1) = 8^(3*x-2)</a:t>
            </a:r>
            <a:endParaRPr lang="de-AT" sz="6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" indent="0">
              <a:buNone/>
            </a:pPr>
            <a:endParaRPr lang="de-AT" sz="3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de-AT" sz="34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de-AT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^(2*x+1)=8^(3*x-2)     </a:t>
            </a:r>
            <a:r>
              <a:rPr lang="de-AT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|  log </a:t>
            </a:r>
            <a:r>
              <a:rPr lang="de-AT" sz="3400" dirty="0">
                <a:latin typeface="Arial" panose="020B0604020202020204" pitchFamily="34" charset="0"/>
                <a:cs typeface="Arial" panose="020B0604020202020204" pitchFamily="34" charset="0"/>
              </a:rPr>
              <a:t>→ </a:t>
            </a:r>
            <a:r>
              <a:rPr lang="de-AT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auf </a:t>
            </a:r>
            <a:r>
              <a:rPr lang="de-AT" sz="3400" dirty="0">
                <a:latin typeface="Arial" panose="020B0604020202020204" pitchFamily="34" charset="0"/>
                <a:cs typeface="Arial" panose="020B0604020202020204" pitchFamily="34" charset="0"/>
              </a:rPr>
              <a:t>beiden Seiten logarithmieren </a:t>
            </a:r>
            <a:endParaRPr lang="de-AT" sz="3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" indent="0">
              <a:buNone/>
            </a:pPr>
            <a:endParaRPr lang="de-AT" sz="3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de-AT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log 4^(2*x+1)=log 8^(3*x-2) →  </a:t>
            </a:r>
            <a:r>
              <a:rPr lang="de-AT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Klammern nicht vergessen!</a:t>
            </a:r>
            <a:endParaRPr lang="de-AT" sz="3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" indent="0">
              <a:buNone/>
            </a:pPr>
            <a:endParaRPr lang="de-AT" sz="3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de-AT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de-AT" sz="3400" dirty="0">
                <a:latin typeface="Arial" panose="020B0604020202020204" pitchFamily="34" charset="0"/>
                <a:cs typeface="Arial" panose="020B0604020202020204" pitchFamily="34" charset="0"/>
              </a:rPr>
              <a:t>2x+1)*</a:t>
            </a:r>
            <a:r>
              <a:rPr lang="de-AT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log 4</a:t>
            </a:r>
            <a:r>
              <a:rPr lang="de-AT" sz="3400" dirty="0">
                <a:latin typeface="Arial" panose="020B0604020202020204" pitchFamily="34" charset="0"/>
                <a:cs typeface="Arial" panose="020B0604020202020204" pitchFamily="34" charset="0"/>
              </a:rPr>
              <a:t>=(3x-2)*</a:t>
            </a:r>
            <a:r>
              <a:rPr lang="de-AT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log 8 → Logarithmen ausrechnen </a:t>
            </a:r>
          </a:p>
          <a:p>
            <a:pPr marL="2509838" indent="0">
              <a:buNone/>
            </a:pPr>
            <a:r>
              <a:rPr lang="de-AT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Zahlen speichern, nicht runden!</a:t>
            </a:r>
          </a:p>
          <a:p>
            <a:pPr marL="45720" indent="0">
              <a:buNone/>
            </a:pPr>
            <a:endParaRPr lang="de-AT" sz="3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de-AT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de-AT" sz="3400" dirty="0">
                <a:latin typeface="Arial" panose="020B0604020202020204" pitchFamily="34" charset="0"/>
                <a:cs typeface="Arial" panose="020B0604020202020204" pitchFamily="34" charset="0"/>
              </a:rPr>
              <a:t>2x+1)*0,602=(3x-2)*0,903 → </a:t>
            </a:r>
            <a:r>
              <a:rPr lang="de-AT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 Klammern ausmultiplizieren</a:t>
            </a:r>
          </a:p>
          <a:p>
            <a:pPr marL="45720" indent="0">
              <a:buNone/>
            </a:pPr>
            <a:endParaRPr lang="de-AT" sz="3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de-AT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1,204x+0,602=2,709x-1,806     |+1,806 </a:t>
            </a:r>
            <a:r>
              <a:rPr lang="de-AT" sz="3400" dirty="0">
                <a:latin typeface="Arial" panose="020B0604020202020204" pitchFamily="34" charset="0"/>
                <a:cs typeface="Arial" panose="020B0604020202020204" pitchFamily="34" charset="0"/>
              </a:rPr>
              <a:t>→ </a:t>
            </a:r>
            <a:r>
              <a:rPr lang="de-AT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AT" sz="3400" dirty="0">
                <a:latin typeface="Arial" panose="020B0604020202020204" pitchFamily="34" charset="0"/>
                <a:cs typeface="Arial" panose="020B0604020202020204" pitchFamily="34" charset="0"/>
              </a:rPr>
              <a:t>selben Terme auf eine Seite </a:t>
            </a:r>
            <a:r>
              <a:rPr lang="de-AT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bringen</a:t>
            </a:r>
          </a:p>
          <a:p>
            <a:pPr marL="45720" indent="0">
              <a:buNone/>
            </a:pPr>
            <a:endParaRPr lang="de-AT" sz="3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de-AT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2,408+1,204x=2,709x     </a:t>
            </a:r>
            <a:r>
              <a:rPr lang="de-AT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|-1,204x</a:t>
            </a:r>
            <a:endParaRPr lang="de-AT" sz="3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" indent="0">
              <a:buNone/>
            </a:pPr>
            <a:endParaRPr lang="de-AT" sz="3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de-AT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2,408=1,505x     |:1,505 </a:t>
            </a:r>
            <a:r>
              <a:rPr lang="de-AT" sz="3400" dirty="0">
                <a:latin typeface="Arial" panose="020B0604020202020204" pitchFamily="34" charset="0"/>
                <a:cs typeface="Arial" panose="020B0604020202020204" pitchFamily="34" charset="0"/>
              </a:rPr>
              <a:t>→ </a:t>
            </a:r>
            <a:r>
              <a:rPr lang="de-AT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Das </a:t>
            </a:r>
            <a:r>
              <a:rPr lang="de-AT" sz="3400" dirty="0">
                <a:latin typeface="Arial" panose="020B0604020202020204" pitchFamily="34" charset="0"/>
                <a:cs typeface="Arial" panose="020B0604020202020204" pitchFamily="34" charset="0"/>
              </a:rPr>
              <a:t>x auf eine Seite bringen, dazu muss dividiert werden </a:t>
            </a:r>
          </a:p>
          <a:p>
            <a:pPr>
              <a:buFont typeface="Wingdings" panose="05000000000000000000" pitchFamily="2" charset="2"/>
              <a:buChar char="Ø"/>
            </a:pPr>
            <a:endParaRPr lang="de-AT" sz="3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de-AT" sz="3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x=1,6</a:t>
            </a:r>
            <a:r>
              <a:rPr lang="de-AT" sz="23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AT" sz="23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AT" sz="18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AT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AT" sz="2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AT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e-AT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" indent="0">
              <a:buNone/>
            </a:pPr>
            <a:endParaRPr lang="de-AT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de-AT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AT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4162" y="1124744"/>
            <a:ext cx="2400267" cy="18002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001518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835696" y="5589240"/>
            <a:ext cx="6512511" cy="1143000"/>
          </a:xfrm>
        </p:spPr>
        <p:txBody>
          <a:bodyPr/>
          <a:lstStyle/>
          <a:p>
            <a:r>
              <a:rPr lang="de-AT" dirty="0" smtClean="0"/>
              <a:t>Beispiel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3"/>
          </p:nvPr>
        </p:nvSpPr>
        <p:spPr>
          <a:xfrm>
            <a:off x="0" y="332656"/>
            <a:ext cx="9144000" cy="5112568"/>
          </a:xfrm>
        </p:spPr>
        <p:txBody>
          <a:bodyPr>
            <a:normAutofit fontScale="32500" lnSpcReduction="20000"/>
          </a:bodyPr>
          <a:lstStyle/>
          <a:p>
            <a:pPr marL="45720" indent="0">
              <a:buNone/>
            </a:pPr>
            <a:r>
              <a:rPr lang="de-AT" sz="6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3^x * 4^(x+1)=5^(x+2)</a:t>
            </a:r>
          </a:p>
          <a:p>
            <a:pPr marL="45720" indent="0">
              <a:buNone/>
            </a:pPr>
            <a:endParaRPr lang="de-AT" sz="63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de-AT" sz="4000" dirty="0">
                <a:latin typeface="Arial" panose="020B0604020202020204" pitchFamily="34" charset="0"/>
                <a:cs typeface="Arial" panose="020B0604020202020204" pitchFamily="34" charset="0"/>
              </a:rPr>
              <a:t>log [3^x </a:t>
            </a:r>
            <a:r>
              <a:rPr lang="de-AT" sz="4000" dirty="0">
                <a:latin typeface="Arial" panose="020B0604020202020204" pitchFamily="34" charset="0"/>
                <a:cs typeface="Arial" panose="020B0604020202020204" pitchFamily="34" charset="0"/>
              </a:rPr>
              <a:t>* 4^(x+1</a:t>
            </a:r>
            <a:r>
              <a:rPr lang="de-AT" sz="4000" dirty="0">
                <a:latin typeface="Arial" panose="020B0604020202020204" pitchFamily="34" charset="0"/>
                <a:cs typeface="Arial" panose="020B0604020202020204" pitchFamily="34" charset="0"/>
              </a:rPr>
              <a:t>)] = log 5</a:t>
            </a:r>
            <a:r>
              <a:rPr lang="de-AT" sz="4000" dirty="0">
                <a:latin typeface="Arial" panose="020B0604020202020204" pitchFamily="34" charset="0"/>
                <a:cs typeface="Arial" panose="020B0604020202020204" pitchFamily="34" charset="0"/>
              </a:rPr>
              <a:t>^(x+2</a:t>
            </a:r>
            <a:r>
              <a:rPr lang="de-AT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)        </a:t>
            </a:r>
            <a:r>
              <a:rPr lang="de-AT" sz="4000" dirty="0">
                <a:latin typeface="Arial" panose="020B0604020202020204" pitchFamily="34" charset="0"/>
                <a:cs typeface="Arial" panose="020B0604020202020204" pitchFamily="34" charset="0"/>
              </a:rPr>
              <a:t>| </a:t>
            </a:r>
            <a:r>
              <a:rPr lang="de-DE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log </a:t>
            </a:r>
            <a:r>
              <a:rPr lang="de-DE" sz="4000" dirty="0">
                <a:latin typeface="Arial" panose="020B0604020202020204" pitchFamily="34" charset="0"/>
                <a:cs typeface="Arial" panose="020B0604020202020204" pitchFamily="34" charset="0"/>
              </a:rPr>
              <a:t>→ auf beiden Seiten logarithmieren, dabei Klammern </a:t>
            </a:r>
          </a:p>
          <a:p>
            <a:pPr marL="45720" indent="0">
              <a:buNone/>
            </a:pPr>
            <a:r>
              <a:rPr lang="de-DE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           </a:t>
            </a:r>
            <a:r>
              <a:rPr lang="de-DE" sz="4000" dirty="0">
                <a:latin typeface="Arial" panose="020B0604020202020204" pitchFamily="34" charset="0"/>
                <a:cs typeface="Arial" panose="020B0604020202020204" pitchFamily="34" charset="0"/>
              </a:rPr>
              <a:t>richtig setzen </a:t>
            </a:r>
            <a:endParaRPr lang="de-AT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de-AT" sz="4000" dirty="0">
                <a:latin typeface="Arial" panose="020B0604020202020204" pitchFamily="34" charset="0"/>
                <a:cs typeface="Arial" panose="020B0604020202020204" pitchFamily="34" charset="0"/>
              </a:rPr>
              <a:t>log [</a:t>
            </a:r>
            <a:r>
              <a:rPr lang="de-AT" sz="4000" dirty="0">
                <a:latin typeface="Arial" panose="020B0604020202020204" pitchFamily="34" charset="0"/>
                <a:cs typeface="Arial" panose="020B0604020202020204" pitchFamily="34" charset="0"/>
              </a:rPr>
              <a:t>3^x] </a:t>
            </a:r>
            <a:r>
              <a:rPr lang="de-AT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+´log </a:t>
            </a:r>
            <a:r>
              <a:rPr lang="de-AT" sz="4000" dirty="0">
                <a:latin typeface="Arial" panose="020B0604020202020204" pitchFamily="34" charset="0"/>
                <a:cs typeface="Arial" panose="020B0604020202020204" pitchFamily="34" charset="0"/>
              </a:rPr>
              <a:t>[4</a:t>
            </a:r>
            <a:r>
              <a:rPr lang="de-AT" sz="4000" dirty="0">
                <a:latin typeface="Arial" panose="020B0604020202020204" pitchFamily="34" charset="0"/>
                <a:cs typeface="Arial" panose="020B0604020202020204" pitchFamily="34" charset="0"/>
              </a:rPr>
              <a:t>^(x+1)] = log 5^(x+2</a:t>
            </a:r>
            <a:r>
              <a:rPr lang="de-AT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)   |   das Gesetz    </a:t>
            </a:r>
            <a:r>
              <a:rPr lang="pl-PL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log </a:t>
            </a:r>
            <a:r>
              <a:rPr lang="pl-PL" sz="4000" dirty="0">
                <a:latin typeface="Arial" panose="020B0604020202020204" pitchFamily="34" charset="0"/>
                <a:cs typeface="Arial" panose="020B0604020202020204" pitchFamily="34" charset="0"/>
              </a:rPr>
              <a:t>(u*v) = log u + log </a:t>
            </a:r>
            <a:r>
              <a:rPr lang="pl-PL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de-DE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anwenden!</a:t>
            </a:r>
            <a:endParaRPr lang="pl-PL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" indent="0">
              <a:buNone/>
            </a:pPr>
            <a:endParaRPr lang="de-AT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de-AT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((</a:t>
            </a:r>
            <a:r>
              <a:rPr lang="de-AT" sz="4000" dirty="0">
                <a:latin typeface="Arial" panose="020B0604020202020204" pitchFamily="34" charset="0"/>
                <a:cs typeface="Arial" panose="020B0604020202020204" pitchFamily="34" charset="0"/>
              </a:rPr>
              <a:t>x)*log3</a:t>
            </a:r>
            <a:r>
              <a:rPr lang="de-AT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) + ((</a:t>
            </a:r>
            <a:r>
              <a:rPr lang="de-AT" sz="4000" dirty="0">
                <a:latin typeface="Arial" panose="020B0604020202020204" pitchFamily="34" charset="0"/>
                <a:cs typeface="Arial" panose="020B0604020202020204" pitchFamily="34" charset="0"/>
              </a:rPr>
              <a:t>x+1)*log4)=(x+2)*log5 </a:t>
            </a:r>
            <a:r>
              <a:rPr lang="de-AT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|  </a:t>
            </a:r>
            <a:r>
              <a:rPr lang="de-AT" sz="4000" dirty="0">
                <a:latin typeface="Arial" panose="020B0604020202020204" pitchFamily="34" charset="0"/>
                <a:cs typeface="Arial" panose="020B0604020202020204" pitchFamily="34" charset="0"/>
              </a:rPr>
              <a:t>das Gesetz </a:t>
            </a:r>
            <a:r>
              <a:rPr lang="de-AT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 log </a:t>
            </a:r>
            <a:r>
              <a:rPr lang="de-AT" sz="40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de-AT" sz="4000" dirty="0" err="1">
                <a:latin typeface="Arial" panose="020B0604020202020204" pitchFamily="34" charset="0"/>
                <a:cs typeface="Arial" panose="020B0604020202020204" pitchFamily="34" charset="0"/>
              </a:rPr>
              <a:t>u^n</a:t>
            </a:r>
            <a:r>
              <a:rPr lang="de-AT" sz="4000" dirty="0">
                <a:latin typeface="Arial" panose="020B0604020202020204" pitchFamily="34" charset="0"/>
                <a:cs typeface="Arial" panose="020B0604020202020204" pitchFamily="34" charset="0"/>
              </a:rPr>
              <a:t>) = n *log </a:t>
            </a:r>
            <a:r>
              <a:rPr lang="de-AT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u  anwenden!</a:t>
            </a:r>
            <a:endParaRPr lang="de-AT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" indent="0">
              <a:buNone/>
            </a:pPr>
            <a:endParaRPr lang="de-AT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de-A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AT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0,477x  + 0,602x + 0,602 = 0,699x + 1,398  </a:t>
            </a:r>
            <a:r>
              <a:rPr lang="de-AT" sz="4000" dirty="0">
                <a:latin typeface="Arial" panose="020B0604020202020204" pitchFamily="34" charset="0"/>
                <a:cs typeface="Arial" panose="020B0604020202020204" pitchFamily="34" charset="0"/>
              </a:rPr>
              <a:t>→ Logarithmen ausrechnen</a:t>
            </a:r>
          </a:p>
          <a:p>
            <a:pPr marL="45720" indent="0">
              <a:buNone/>
            </a:pPr>
            <a:endParaRPr lang="de-AT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de-AT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1,079x + 0,602= 0,699x +1,398 </a:t>
            </a:r>
            <a:r>
              <a:rPr lang="de-AT" sz="4000" dirty="0">
                <a:latin typeface="Arial" panose="020B0604020202020204" pitchFamily="34" charset="0"/>
                <a:cs typeface="Arial" panose="020B0604020202020204" pitchFamily="34" charset="0"/>
              </a:rPr>
              <a:t>→  </a:t>
            </a:r>
            <a:r>
              <a:rPr lang="de-AT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- 0,602 auf beiden Seiten rechnen</a:t>
            </a:r>
            <a:endParaRPr lang="de-AT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" indent="0">
              <a:buNone/>
            </a:pPr>
            <a:endParaRPr lang="de-AT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de-AT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1,079x=0,699x+0,796 </a:t>
            </a:r>
            <a:r>
              <a:rPr lang="de-AT" sz="4000" dirty="0">
                <a:latin typeface="Arial" panose="020B0604020202020204" pitchFamily="34" charset="0"/>
                <a:cs typeface="Arial" panose="020B0604020202020204" pitchFamily="34" charset="0"/>
              </a:rPr>
              <a:t>→  </a:t>
            </a:r>
            <a:r>
              <a:rPr lang="de-AT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die x auf </a:t>
            </a:r>
            <a:r>
              <a:rPr lang="de-AT" sz="4000" dirty="0">
                <a:latin typeface="Arial" panose="020B0604020202020204" pitchFamily="34" charset="0"/>
                <a:cs typeface="Arial" panose="020B0604020202020204" pitchFamily="34" charset="0"/>
              </a:rPr>
              <a:t>eine Seite bringen</a:t>
            </a:r>
          </a:p>
          <a:p>
            <a:pPr marL="45720" indent="0">
              <a:buNone/>
            </a:pPr>
            <a:endParaRPr lang="de-AT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de-AT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0,380</a:t>
            </a:r>
            <a:r>
              <a:rPr lang="de-AT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x=0,796 |: 0,380 </a:t>
            </a:r>
            <a:r>
              <a:rPr lang="de-AT" sz="4000" dirty="0">
                <a:latin typeface="Arial" panose="020B0604020202020204" pitchFamily="34" charset="0"/>
                <a:cs typeface="Arial" panose="020B0604020202020204" pitchFamily="34" charset="0"/>
              </a:rPr>
              <a:t>→ Das x </a:t>
            </a:r>
            <a:r>
              <a:rPr lang="de-AT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muss alleine stehen, </a:t>
            </a:r>
            <a:r>
              <a:rPr lang="de-AT" sz="4000" dirty="0">
                <a:latin typeface="Arial" panose="020B0604020202020204" pitchFamily="34" charset="0"/>
                <a:cs typeface="Arial" panose="020B0604020202020204" pitchFamily="34" charset="0"/>
              </a:rPr>
              <a:t>dazu muss dividiert werden</a:t>
            </a:r>
          </a:p>
          <a:p>
            <a:pPr marL="45720" indent="0">
              <a:buNone/>
            </a:pPr>
            <a:r>
              <a:rPr lang="de-AT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AT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X = 2,09</a:t>
            </a:r>
            <a:endParaRPr lang="de-AT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de-AT" dirty="0" smtClean="0"/>
          </a:p>
          <a:p>
            <a:pPr marL="45720" indent="0">
              <a:buNone/>
            </a:pPr>
            <a:r>
              <a:rPr lang="de-AT" dirty="0">
                <a:hlinkClick r:id="rId2"/>
              </a:rPr>
              <a:t/>
            </a:r>
            <a:br>
              <a:rPr lang="de-AT" dirty="0">
                <a:hlinkClick r:id="rId2"/>
              </a:rPr>
            </a:br>
            <a:r>
              <a:rPr lang="de-AT" dirty="0"/>
              <a:t/>
            </a:r>
            <a:br>
              <a:rPr lang="de-AT" dirty="0"/>
            </a:br>
            <a:r>
              <a:rPr lang="de-AT" dirty="0"/>
              <a:t/>
            </a:r>
            <a:br>
              <a:rPr lang="de-AT" dirty="0"/>
            </a:br>
            <a:r>
              <a:rPr lang="de-AT" dirty="0"/>
              <a:t/>
            </a:r>
            <a:br>
              <a:rPr lang="de-AT" dirty="0"/>
            </a:br>
            <a:r>
              <a:rPr lang="de-AT" dirty="0"/>
              <a:t/>
            </a:r>
            <a:br>
              <a:rPr lang="de-AT" dirty="0"/>
            </a:br>
            <a:r>
              <a:rPr lang="de-AT" dirty="0"/>
              <a:t/>
            </a:r>
            <a:br>
              <a:rPr lang="de-AT" dirty="0"/>
            </a:br>
            <a:endParaRPr lang="de-AT" dirty="0" smtClean="0"/>
          </a:p>
          <a:p>
            <a:endParaRPr lang="de-AT" dirty="0"/>
          </a:p>
          <a:p>
            <a:endParaRPr lang="de-AT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4077072"/>
            <a:ext cx="2400267" cy="18002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Gerade Verbindung mit Pfeil 5"/>
          <p:cNvCxnSpPr/>
          <p:nvPr/>
        </p:nvCxnSpPr>
        <p:spPr>
          <a:xfrm>
            <a:off x="971600" y="1196752"/>
            <a:ext cx="36004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06256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2060848"/>
            <a:ext cx="3889971" cy="291747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Wolkenförmige Legende 4"/>
          <p:cNvSpPr/>
          <p:nvPr/>
        </p:nvSpPr>
        <p:spPr>
          <a:xfrm rot="1066763">
            <a:off x="4291649" y="327509"/>
            <a:ext cx="4322182" cy="2671713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weiter üben!</a:t>
            </a:r>
            <a:endParaRPr lang="de-AT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588691"/>
      </p:ext>
    </p:extLst>
  </p:cSld>
  <p:clrMapOvr>
    <a:masterClrMapping/>
  </p:clrMapOvr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0</TotalTime>
  <Words>342</Words>
  <Application>Microsoft Office PowerPoint</Application>
  <PresentationFormat>Bildschirmpräsentation (4:3)</PresentationFormat>
  <Paragraphs>68</Paragraphs>
  <Slides>7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8" baseType="lpstr">
      <vt:lpstr>Slipstream</vt:lpstr>
      <vt:lpstr>Exponentialgleichungen</vt:lpstr>
      <vt:lpstr>Inhalt</vt:lpstr>
      <vt:lpstr>Logarithmen</vt:lpstr>
      <vt:lpstr>Rechenregeln</vt:lpstr>
      <vt:lpstr>Beispiel</vt:lpstr>
      <vt:lpstr>Beispiel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Exponentialgleichungen</dc:title>
  <dc:creator>Nedim Becirovic</dc:creator>
  <cp:lastModifiedBy>Gabi</cp:lastModifiedBy>
  <cp:revision>14</cp:revision>
  <dcterms:created xsi:type="dcterms:W3CDTF">2013-11-12T13:59:33Z</dcterms:created>
  <dcterms:modified xsi:type="dcterms:W3CDTF">2013-11-17T17:46:28Z</dcterms:modified>
</cp:coreProperties>
</file>