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8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B6EBE-0B71-4A0D-B078-F2F4CC817E3A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D3CAD-7EDF-4369-B291-ECB23FA8755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797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D3CAD-7EDF-4369-B291-ECB23FA87554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66" y="2130425"/>
            <a:ext cx="695803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860" y="3886200"/>
            <a:ext cx="53435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28728" y="1600200"/>
            <a:ext cx="72580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9469-70B0-46F1-B068-06E16930EB1E}" type="datetimeFigureOut">
              <a:rPr lang="de-DE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D6C56-D3C2-4F06-A6E2-143A3C66138E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0" y="1428736"/>
            <a:ext cx="1169551" cy="5429264"/>
          </a:xfrm>
          <a:prstGeom prst="rect">
            <a:avLst/>
          </a:prstGeom>
          <a:solidFill>
            <a:srgbClr val="FF6600"/>
          </a:solidFill>
        </p:spPr>
        <p:txBody>
          <a:bodyPr vert="vert270" wrap="square" rtlCol="0">
            <a:spAutoFit/>
          </a:bodyPr>
          <a:lstStyle/>
          <a:p>
            <a:r>
              <a:rPr lang="de-DE" sz="4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Rechenregeln</a:t>
            </a:r>
          </a:p>
          <a:p>
            <a:r>
              <a:rPr lang="de-DE" sz="20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Binomische Formeln </a:t>
            </a:r>
            <a:endParaRPr lang="de-AT" sz="4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lgerian" pitchFamily="8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Binomische Formeln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643570" y="6215082"/>
            <a:ext cx="3357586" cy="428604"/>
          </a:xfrm>
        </p:spPr>
        <p:txBody>
          <a:bodyPr>
            <a:normAutofit fontScale="85000" lnSpcReduction="20000"/>
          </a:bodyPr>
          <a:lstStyle/>
          <a:p>
            <a:r>
              <a:rPr lang="de-AT" dirty="0" smtClean="0"/>
              <a:t>Melanie </a:t>
            </a:r>
            <a:r>
              <a:rPr lang="de-AT" dirty="0" err="1" smtClean="0"/>
              <a:t>Gräbner</a:t>
            </a:r>
            <a:endParaRPr lang="de-AT" dirty="0"/>
          </a:p>
        </p:txBody>
      </p:sp>
      <p:pic>
        <p:nvPicPr>
          <p:cNvPr id="4" name="Grafik 3" descr="butterfly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4857760"/>
            <a:ext cx="928694" cy="92869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4143372" y="4500570"/>
            <a:ext cx="2286016" cy="428628"/>
          </a:xfrm>
          <a:prstGeom prst="wedgeEllipseCallout">
            <a:avLst>
              <a:gd name="adj1" fmla="val 68610"/>
              <a:gd name="adj2" fmla="val 1135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Los geht´s</a:t>
            </a:r>
          </a:p>
          <a:p>
            <a:pPr algn="ctr"/>
            <a:r>
              <a:rPr lang="de-AT" dirty="0" smtClean="0"/>
              <a:t>Klick auf mich!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412776"/>
            <a:ext cx="7258072" cy="1143000"/>
          </a:xfrm>
        </p:spPr>
        <p:txBody>
          <a:bodyPr>
            <a:normAutofit/>
          </a:bodyPr>
          <a:lstStyle/>
          <a:p>
            <a:r>
              <a:rPr lang="de-AT" sz="2800" dirty="0" smtClean="0">
                <a:latin typeface="+mn-lt"/>
                <a:ea typeface="+mn-ea"/>
                <a:cs typeface="+mn-cs"/>
              </a:rPr>
              <a:t>Zuerst ein Beispiel mit Zahlen:  a=2, b=1</a:t>
            </a:r>
            <a:endParaRPr lang="de-AT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728" y="1772816"/>
            <a:ext cx="7258072" cy="4353347"/>
          </a:xfrm>
        </p:spPr>
        <p:txBody>
          <a:bodyPr/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(2-1) * (2+1) = 1*3 = </a:t>
            </a:r>
            <a:r>
              <a:rPr lang="de-AT" dirty="0" smtClean="0">
                <a:solidFill>
                  <a:srgbClr val="FFC000"/>
                </a:solidFill>
              </a:rPr>
              <a:t>3</a:t>
            </a:r>
          </a:p>
          <a:p>
            <a:pPr>
              <a:buNone/>
            </a:pPr>
            <a:r>
              <a:rPr lang="de-AT" dirty="0" smtClean="0"/>
              <a:t>(2-1) * (2+1) = 2² - 1² = 4 -1 =</a:t>
            </a:r>
            <a:r>
              <a:rPr lang="de-AT" dirty="0" smtClean="0">
                <a:solidFill>
                  <a:srgbClr val="FFC000"/>
                </a:solidFill>
              </a:rPr>
              <a:t>3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z.B.</a:t>
            </a:r>
          </a:p>
          <a:p>
            <a:pPr>
              <a:buNone/>
            </a:pPr>
            <a:r>
              <a:rPr lang="de-AT" dirty="0" smtClean="0"/>
              <a:t>(2a – 3b) * (2a + 3b) = 4a² - 9b²</a:t>
            </a:r>
          </a:p>
          <a:p>
            <a:pPr>
              <a:buNone/>
            </a:pPr>
            <a:endParaRPr lang="de-AT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de-AT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de-AT" dirty="0" smtClean="0"/>
          </a:p>
        </p:txBody>
      </p:sp>
      <p:sp>
        <p:nvSpPr>
          <p:cNvPr id="4" name="Rechteck 3"/>
          <p:cNvSpPr/>
          <p:nvPr/>
        </p:nvSpPr>
        <p:spPr>
          <a:xfrm>
            <a:off x="2464579" y="571480"/>
            <a:ext cx="421484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/>
              <a:t>(</a:t>
            </a:r>
            <a:r>
              <a:rPr lang="de-AT" sz="3200" b="1" dirty="0" smtClean="0"/>
              <a:t>a - b</a:t>
            </a:r>
            <a:r>
              <a:rPr lang="de-AT" sz="3200" b="1" dirty="0"/>
              <a:t>) * </a:t>
            </a:r>
            <a:r>
              <a:rPr lang="de-AT" sz="3200" b="1" dirty="0" smtClean="0"/>
              <a:t>(a + b) = a² - b²</a:t>
            </a:r>
            <a:endParaRPr lang="de-AT" sz="3200" b="1" dirty="0"/>
          </a:p>
        </p:txBody>
      </p:sp>
      <p:pic>
        <p:nvPicPr>
          <p:cNvPr id="5" name="Grafik 4" descr="butterfly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572140"/>
            <a:ext cx="928694" cy="928694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3707904" y="5445224"/>
            <a:ext cx="3714776" cy="857256"/>
          </a:xfrm>
          <a:prstGeom prst="wedgeEllipseCallout">
            <a:avLst>
              <a:gd name="adj1" fmla="val 63783"/>
              <a:gd name="adj2" fmla="val 2649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Diese Formeln braucht man </a:t>
            </a:r>
            <a:r>
              <a:rPr lang="de-AT" dirty="0" smtClean="0">
                <a:solidFill>
                  <a:srgbClr val="FFC000"/>
                </a:solidFill>
              </a:rPr>
              <a:t>ständig</a:t>
            </a:r>
            <a:r>
              <a:rPr lang="de-AT" dirty="0" smtClean="0"/>
              <a:t> beim Rechnen.</a:t>
            </a:r>
            <a:endParaRPr lang="de-AT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03648" y="3284984"/>
            <a:ext cx="7114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2800" b="1" dirty="0" smtClean="0"/>
              <a:t>Jetzt ein Beispiel mit einem Term:</a:t>
            </a:r>
            <a:endParaRPr kumimoji="0" lang="de-AT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85852" y="1600200"/>
            <a:ext cx="7858148" cy="4525963"/>
          </a:xfrm>
        </p:spPr>
        <p:txBody>
          <a:bodyPr/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(2+1)² = 3² = </a:t>
            </a:r>
            <a:r>
              <a:rPr lang="de-AT" dirty="0" smtClean="0">
                <a:solidFill>
                  <a:srgbClr val="FFC000"/>
                </a:solidFill>
              </a:rPr>
              <a:t>9</a:t>
            </a:r>
          </a:p>
          <a:p>
            <a:pPr>
              <a:buNone/>
            </a:pPr>
            <a:r>
              <a:rPr lang="de-AT" dirty="0" smtClean="0"/>
              <a:t>(2+1)² = 2² + 2*2*1 + 1² = 4 + 4 + 1 = </a:t>
            </a:r>
            <a:r>
              <a:rPr lang="de-AT" dirty="0" smtClean="0">
                <a:solidFill>
                  <a:srgbClr val="FFC000"/>
                </a:solidFill>
              </a:rPr>
              <a:t>9</a:t>
            </a:r>
          </a:p>
          <a:p>
            <a:pPr>
              <a:buNone/>
            </a:pPr>
            <a:endParaRPr lang="de-AT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de-AT" dirty="0" smtClean="0"/>
              <a:t>z.B.</a:t>
            </a:r>
          </a:p>
          <a:p>
            <a:pPr>
              <a:buNone/>
            </a:pPr>
            <a:r>
              <a:rPr lang="de-AT" sz="2800" dirty="0" smtClean="0"/>
              <a:t>(2a + 3b)² = 4a² + 2*2a*3b + 9b² = 4a² + 12ab +9b²</a:t>
            </a:r>
            <a:endParaRPr lang="de-AT" sz="2800" dirty="0"/>
          </a:p>
        </p:txBody>
      </p:sp>
      <p:sp>
        <p:nvSpPr>
          <p:cNvPr id="4" name="Rechteck 3"/>
          <p:cNvSpPr/>
          <p:nvPr/>
        </p:nvSpPr>
        <p:spPr>
          <a:xfrm>
            <a:off x="2464579" y="571480"/>
            <a:ext cx="421484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(a + b)² = a² + 2ab + b²</a:t>
            </a:r>
            <a:endParaRPr lang="de-AT" sz="3200" b="1" dirty="0"/>
          </a:p>
        </p:txBody>
      </p:sp>
      <p:pic>
        <p:nvPicPr>
          <p:cNvPr id="5" name="Grafik 4" descr="butterfly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572140"/>
            <a:ext cx="928694" cy="928694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1785918" y="5143512"/>
            <a:ext cx="5572164" cy="1714488"/>
          </a:xfrm>
          <a:prstGeom prst="wedgeEllipseCallout">
            <a:avLst>
              <a:gd name="adj1" fmla="val 62752"/>
              <a:gd name="adj2" fmla="val 2257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Diese Formel braucht man z.B. bei Differenzialgleichungen für die Formel</a:t>
            </a:r>
          </a:p>
          <a:p>
            <a:pPr algn="ctr"/>
            <a:endParaRPr lang="de-AT" dirty="0" smtClean="0"/>
          </a:p>
          <a:p>
            <a:r>
              <a:rPr lang="de-AT" dirty="0" smtClean="0"/>
              <a:t> 	x</a:t>
            </a:r>
            <a:r>
              <a:rPr lang="de-AT" baseline="-25000" dirty="0" smtClean="0"/>
              <a:t>12</a:t>
            </a:r>
            <a:r>
              <a:rPr lang="de-AT" dirty="0" smtClean="0"/>
              <a:t> = </a:t>
            </a:r>
          </a:p>
          <a:p>
            <a:pPr algn="ctr"/>
            <a:endParaRPr lang="de-AT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929330"/>
            <a:ext cx="2019300" cy="666750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1331640" y="1412776"/>
            <a:ext cx="7258072" cy="1143000"/>
          </a:xfrm>
        </p:spPr>
        <p:txBody>
          <a:bodyPr>
            <a:normAutofit/>
          </a:bodyPr>
          <a:lstStyle/>
          <a:p>
            <a:r>
              <a:rPr lang="de-AT" sz="2800" dirty="0" smtClean="0">
                <a:latin typeface="+mn-lt"/>
                <a:ea typeface="+mn-ea"/>
                <a:cs typeface="+mn-cs"/>
              </a:rPr>
              <a:t>Zuerst ein Beispiel mit Zahlen:  a=2, b=1</a:t>
            </a:r>
            <a:endParaRPr lang="de-AT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el 1"/>
          <p:cNvSpPr txBox="1">
            <a:spLocks/>
          </p:cNvSpPr>
          <p:nvPr/>
        </p:nvSpPr>
        <p:spPr>
          <a:xfrm>
            <a:off x="1331640" y="3140968"/>
            <a:ext cx="7114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2800" b="1" dirty="0" smtClean="0"/>
              <a:t>Jetzt ein Beispiel mit einem Term:</a:t>
            </a:r>
            <a:endParaRPr kumimoji="0" lang="de-AT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(2-1)² = 1² = </a:t>
            </a:r>
            <a:r>
              <a:rPr lang="de-AT" dirty="0" smtClean="0">
                <a:solidFill>
                  <a:srgbClr val="FFC000"/>
                </a:solidFill>
              </a:rPr>
              <a:t>1</a:t>
            </a:r>
          </a:p>
          <a:p>
            <a:pPr>
              <a:buNone/>
            </a:pPr>
            <a:r>
              <a:rPr lang="de-AT" dirty="0" smtClean="0"/>
              <a:t>(2-1)² = 2² - 2*2*1 + 1² = 4 - 4 + 1 = </a:t>
            </a:r>
            <a:r>
              <a:rPr lang="de-AT" dirty="0" smtClean="0">
                <a:solidFill>
                  <a:srgbClr val="FFC000"/>
                </a:solidFill>
              </a:rPr>
              <a:t>1</a:t>
            </a:r>
          </a:p>
          <a:p>
            <a:pPr>
              <a:buNone/>
            </a:pPr>
            <a:endParaRPr lang="de-AT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de-AT" dirty="0" smtClean="0"/>
              <a:t>z.B.</a:t>
            </a:r>
          </a:p>
          <a:p>
            <a:pPr>
              <a:buNone/>
            </a:pPr>
            <a:r>
              <a:rPr lang="de-AT" sz="2800" dirty="0" smtClean="0"/>
              <a:t>(2a - 3b)² = 4a² - 2*2a*3b + 9b² = 4a² - 12ab +9b²</a:t>
            </a:r>
          </a:p>
          <a:p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2464579" y="571480"/>
            <a:ext cx="421484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(a - b)² = a² - 2ab + b²</a:t>
            </a:r>
          </a:p>
        </p:txBody>
      </p:sp>
      <p:pic>
        <p:nvPicPr>
          <p:cNvPr id="7" name="Grafik 6" descr="butterfly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572140"/>
            <a:ext cx="928694" cy="928694"/>
          </a:xfrm>
          <a:prstGeom prst="rect">
            <a:avLst/>
          </a:prstGeom>
        </p:spPr>
      </p:pic>
      <p:sp>
        <p:nvSpPr>
          <p:cNvPr id="8" name="Ovale Legende 7"/>
          <p:cNvSpPr/>
          <p:nvPr/>
        </p:nvSpPr>
        <p:spPr>
          <a:xfrm>
            <a:off x="3428992" y="5143512"/>
            <a:ext cx="3929090" cy="1214446"/>
          </a:xfrm>
          <a:prstGeom prst="wedgeEllipseCallout">
            <a:avLst>
              <a:gd name="adj1" fmla="val 62752"/>
              <a:gd name="adj2" fmla="val 2257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Man kann diese Formeln natürlich auch wieder umkehren, was manchmal benötigt wird.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258072" cy="1143000"/>
          </a:xfrm>
        </p:spPr>
        <p:txBody>
          <a:bodyPr>
            <a:normAutofit/>
          </a:bodyPr>
          <a:lstStyle/>
          <a:p>
            <a:r>
              <a:rPr lang="de-AT" sz="2800" dirty="0" smtClean="0">
                <a:latin typeface="+mn-lt"/>
                <a:ea typeface="+mn-ea"/>
                <a:cs typeface="+mn-cs"/>
              </a:rPr>
              <a:t>Zuerst ein Beispiel mit Zahlen:  a=2, b=1</a:t>
            </a:r>
            <a:endParaRPr lang="de-AT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331640" y="3140968"/>
            <a:ext cx="7114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2800" b="1" dirty="0" smtClean="0"/>
              <a:t>Jetzt ein Beispiel mit einem Term:</a:t>
            </a:r>
            <a:endParaRPr kumimoji="0" lang="de-AT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728" y="1600200"/>
            <a:ext cx="771527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(2+1)³ = 3³ = </a:t>
            </a:r>
            <a:r>
              <a:rPr lang="de-AT" dirty="0" smtClean="0">
                <a:solidFill>
                  <a:srgbClr val="FFC000"/>
                </a:solidFill>
              </a:rPr>
              <a:t>27</a:t>
            </a:r>
          </a:p>
          <a:p>
            <a:pPr>
              <a:buNone/>
            </a:pPr>
            <a:r>
              <a:rPr lang="de-AT" dirty="0" smtClean="0"/>
              <a:t>(2+1)³ = 2³ +3*2²*1 + 3*2*1² + 1³ =</a:t>
            </a:r>
          </a:p>
          <a:p>
            <a:pPr>
              <a:buNone/>
            </a:pPr>
            <a:r>
              <a:rPr lang="de-AT" dirty="0" smtClean="0"/>
              <a:t>8 + 12 + 6 + 1= </a:t>
            </a:r>
            <a:r>
              <a:rPr lang="de-AT" dirty="0" smtClean="0">
                <a:solidFill>
                  <a:srgbClr val="FFC000"/>
                </a:solidFill>
              </a:rPr>
              <a:t>27</a:t>
            </a:r>
          </a:p>
          <a:p>
            <a:pPr>
              <a:buNone/>
            </a:pPr>
            <a:endParaRPr lang="de-AT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de-AT" dirty="0" smtClean="0"/>
              <a:t>z.B.</a:t>
            </a:r>
          </a:p>
          <a:p>
            <a:pPr>
              <a:buNone/>
            </a:pPr>
            <a:r>
              <a:rPr lang="de-AT" sz="2800" dirty="0" smtClean="0"/>
              <a:t>(2a + 3b)³ = 8a³ + 3*4a²*3b + 3*2a*9b² + 27b³ =</a:t>
            </a:r>
          </a:p>
          <a:p>
            <a:pPr>
              <a:buNone/>
            </a:pPr>
            <a:r>
              <a:rPr lang="de-AT" sz="2800" dirty="0" smtClean="0"/>
              <a:t>8a³ + 36a²b + 54ab² + 27b³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2000232" y="642918"/>
            <a:ext cx="5143536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(a + b)³ = a³ </a:t>
            </a:r>
            <a:r>
              <a:rPr lang="de-AT" sz="3200" b="1" dirty="0"/>
              <a:t>+</a:t>
            </a:r>
            <a:r>
              <a:rPr lang="de-AT" sz="3200" b="1" dirty="0" smtClean="0"/>
              <a:t> 3a²b + 3ab² + b³</a:t>
            </a:r>
          </a:p>
        </p:txBody>
      </p:sp>
      <p:pic>
        <p:nvPicPr>
          <p:cNvPr id="5" name="Grafik 4" descr="butterfly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572140"/>
            <a:ext cx="928694" cy="928694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1428728" y="5786454"/>
            <a:ext cx="5429288" cy="1071546"/>
          </a:xfrm>
          <a:prstGeom prst="wedgeEllipseCallout">
            <a:avLst>
              <a:gd name="adj1" fmla="val 68269"/>
              <a:gd name="adj2" fmla="val -193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Man kann diese Formeln nicht weiter einkürzen, da a² + a² = 2a² | ab + ab = 2ab aber a² + ab nicht a³b ist.</a:t>
            </a:r>
            <a:endParaRPr lang="de-AT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331640" y="3356992"/>
            <a:ext cx="7114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2800" b="1" dirty="0" smtClean="0"/>
              <a:t>Jetzt ein Beispiel mit einem Term:</a:t>
            </a:r>
            <a:endParaRPr kumimoji="0" lang="de-AT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258072" cy="1143000"/>
          </a:xfrm>
        </p:spPr>
        <p:txBody>
          <a:bodyPr>
            <a:normAutofit/>
          </a:bodyPr>
          <a:lstStyle/>
          <a:p>
            <a:r>
              <a:rPr lang="de-AT" sz="2800" dirty="0" smtClean="0">
                <a:latin typeface="+mn-lt"/>
                <a:ea typeface="+mn-ea"/>
                <a:cs typeface="+mn-cs"/>
              </a:rPr>
              <a:t>Zuerst ein Beispiel mit Zahlen:  a=2, b=1</a:t>
            </a:r>
            <a:endParaRPr lang="de-AT" sz="28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(2-1)³ = 1³ = </a:t>
            </a:r>
            <a:r>
              <a:rPr lang="de-AT" dirty="0" smtClean="0">
                <a:solidFill>
                  <a:srgbClr val="FFC000"/>
                </a:solidFill>
              </a:rPr>
              <a:t>1</a:t>
            </a:r>
          </a:p>
          <a:p>
            <a:pPr>
              <a:buNone/>
            </a:pPr>
            <a:r>
              <a:rPr lang="de-AT" dirty="0" smtClean="0"/>
              <a:t>(2-1)³ = 2³ -3*2²*1 + 3*2*1² - 1³ =</a:t>
            </a:r>
          </a:p>
          <a:p>
            <a:pPr>
              <a:buNone/>
            </a:pPr>
            <a:r>
              <a:rPr lang="de-AT" dirty="0" smtClean="0"/>
              <a:t>8 - 12 + 6 - 1= </a:t>
            </a:r>
            <a:r>
              <a:rPr lang="de-AT" dirty="0" smtClean="0">
                <a:solidFill>
                  <a:srgbClr val="FFC000"/>
                </a:solidFill>
              </a:rPr>
              <a:t>1</a:t>
            </a:r>
          </a:p>
          <a:p>
            <a:pPr>
              <a:buNone/>
            </a:pPr>
            <a:endParaRPr lang="de-AT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de-AT" dirty="0" smtClean="0"/>
              <a:t>z.B.</a:t>
            </a:r>
          </a:p>
          <a:p>
            <a:pPr>
              <a:buNone/>
            </a:pPr>
            <a:r>
              <a:rPr lang="de-AT" sz="2800" dirty="0" smtClean="0"/>
              <a:t>(2a - 3b)³ = 8a³ - 3*4a²*3b + 3*2a*9b² - 27b³ =</a:t>
            </a:r>
          </a:p>
          <a:p>
            <a:pPr>
              <a:buNone/>
            </a:pPr>
            <a:r>
              <a:rPr lang="de-AT" sz="2800" dirty="0" smtClean="0"/>
              <a:t>8a³ - 36a²b + 54ab² - 27b³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2000232" y="642918"/>
            <a:ext cx="5143536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b="1" dirty="0" smtClean="0"/>
              <a:t>(a - b)³ = a³ - 3a²b + 3ab² - b³</a:t>
            </a:r>
          </a:p>
        </p:txBody>
      </p:sp>
      <p:pic>
        <p:nvPicPr>
          <p:cNvPr id="6" name="Grafik 5" descr="butterfly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572140"/>
            <a:ext cx="928694" cy="928694"/>
          </a:xfrm>
          <a:prstGeom prst="rect">
            <a:avLst/>
          </a:prstGeom>
        </p:spPr>
      </p:pic>
      <p:sp>
        <p:nvSpPr>
          <p:cNvPr id="7" name="Ovale Legende 6"/>
          <p:cNvSpPr/>
          <p:nvPr/>
        </p:nvSpPr>
        <p:spPr>
          <a:xfrm>
            <a:off x="1285852" y="5715016"/>
            <a:ext cx="6072230" cy="1142984"/>
          </a:xfrm>
          <a:prstGeom prst="wedgeEllipseCallout">
            <a:avLst>
              <a:gd name="adj1" fmla="val 59210"/>
              <a:gd name="adj2" fmla="val -2744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Diese Regeln sollte man unbedingt lernen um z. B. beide Teile der Formel sofort mit dem anderen Teil in Verbindung zu bringen.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258072" cy="1143000"/>
          </a:xfrm>
        </p:spPr>
        <p:txBody>
          <a:bodyPr>
            <a:normAutofit/>
          </a:bodyPr>
          <a:lstStyle/>
          <a:p>
            <a:r>
              <a:rPr lang="de-AT" sz="2800" dirty="0" smtClean="0">
                <a:latin typeface="+mn-lt"/>
                <a:ea typeface="+mn-ea"/>
                <a:cs typeface="+mn-cs"/>
              </a:rPr>
              <a:t>Zuerst ein Beispiel mit Zahlen:  a=2, b=1</a:t>
            </a:r>
            <a:endParaRPr lang="de-AT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331640" y="3356992"/>
            <a:ext cx="7114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2800" b="1" dirty="0" smtClean="0"/>
              <a:t>Jetzt ein Beispiel mit einem Term:</a:t>
            </a:r>
            <a:endParaRPr kumimoji="0" lang="de-AT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butterfl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4071942"/>
            <a:ext cx="928694" cy="928694"/>
          </a:xfrm>
          <a:prstGeom prst="rect">
            <a:avLst/>
          </a:prstGeom>
        </p:spPr>
      </p:pic>
      <p:sp>
        <p:nvSpPr>
          <p:cNvPr id="4" name="Ovale Legende 3"/>
          <p:cNvSpPr/>
          <p:nvPr/>
        </p:nvSpPr>
        <p:spPr>
          <a:xfrm>
            <a:off x="2786050" y="3214686"/>
            <a:ext cx="2857520" cy="928694"/>
          </a:xfrm>
          <a:prstGeom prst="wedgeEllipseCallout">
            <a:avLst>
              <a:gd name="adj1" fmla="val 72804"/>
              <a:gd name="adj2" fmla="val 692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4400" b="1" dirty="0" smtClean="0">
                <a:solidFill>
                  <a:schemeClr val="tx1"/>
                </a:solidFill>
                <a:latin typeface="Algerian" pitchFamily="82" charset="0"/>
                <a:ea typeface="+mj-ea"/>
                <a:cs typeface="+mj-cs"/>
              </a:rPr>
              <a:t>Danke</a:t>
            </a:r>
            <a:endParaRPr lang="de-AT" sz="4400" b="1" dirty="0">
              <a:solidFill>
                <a:schemeClr val="tx1"/>
              </a:solidFill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465</Words>
  <Application>Microsoft Office PowerPoint</Application>
  <PresentationFormat>On-screen Show (4:3)</PresentationFormat>
  <Paragraphs>69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Moderation</vt:lpstr>
      <vt:lpstr>Binomische Formeln</vt:lpstr>
      <vt:lpstr>Zuerst ein Beispiel mit Zahlen:  a=2, b=1</vt:lpstr>
      <vt:lpstr>Zuerst ein Beispiel mit Zahlen:  a=2, b=1</vt:lpstr>
      <vt:lpstr>Zuerst ein Beispiel mit Zahlen:  a=2, b=1</vt:lpstr>
      <vt:lpstr>Zuerst ein Beispiel mit Zahlen:  a=2, b=1</vt:lpstr>
      <vt:lpstr>Zuerst ein Beispiel mit Zahlen:  a=2, b=1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Melanie</dc:creator>
  <cp:lastModifiedBy>Weissleder,Werner</cp:lastModifiedBy>
  <cp:revision>32</cp:revision>
  <dcterms:created xsi:type="dcterms:W3CDTF">2011-02-09T13:22:22Z</dcterms:created>
  <dcterms:modified xsi:type="dcterms:W3CDTF">2015-09-02T15:57:10Z</dcterms:modified>
</cp:coreProperties>
</file>