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31" r:id="rId1"/>
  </p:sldMasterIdLst>
  <p:notesMasterIdLst>
    <p:notesMasterId r:id="rId12"/>
  </p:notesMasterIdLst>
  <p:sldIdLst>
    <p:sldId id="256" r:id="rId2"/>
    <p:sldId id="266" r:id="rId3"/>
    <p:sldId id="267" r:id="rId4"/>
    <p:sldId id="268" r:id="rId5"/>
    <p:sldId id="269" r:id="rId6"/>
    <p:sldId id="270" r:id="rId7"/>
    <p:sldId id="257" r:id="rId8"/>
    <p:sldId id="271" r:id="rId9"/>
    <p:sldId id="272" r:id="rId10"/>
    <p:sldId id="27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48"/>
    <p:restoredTop sz="94665"/>
  </p:normalViewPr>
  <p:slideViewPr>
    <p:cSldViewPr snapToGrid="0" snapToObjects="1">
      <p:cViewPr varScale="1">
        <p:scale>
          <a:sx n="111" d="100"/>
          <a:sy n="111" d="100"/>
        </p:scale>
        <p:origin x="-30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A33E1-83AA-D548-BD25-D6C2C7CB1BC7}" type="datetimeFigureOut">
              <a:rPr lang="de-DE" smtClean="0"/>
              <a:t>16.11.2016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31C8C-5097-1147-9B3C-C43EBF1C70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2598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31C8C-5097-1147-9B3C-C43EBF1C706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19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31C8C-5097-1147-9B3C-C43EBF1C706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9197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011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963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3197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277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8440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34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767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0820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66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133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8730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115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52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11/16/2016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283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508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7626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82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  <p:sldLayoutId id="2147484343" r:id="rId12"/>
    <p:sldLayoutId id="2147484344" r:id="rId13"/>
    <p:sldLayoutId id="2147484345" r:id="rId14"/>
    <p:sldLayoutId id="2147484346" r:id="rId15"/>
    <p:sldLayoutId id="2147484347" r:id="rId16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bc.ac.at/index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c.ac.at/index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Peer Programme am </a:t>
            </a:r>
            <a:r>
              <a:rPr lang="de-DE" dirty="0" err="1" smtClean="0"/>
              <a:t>ibc</a:t>
            </a:r>
            <a:r>
              <a:rPr lang="de-DE" dirty="0" smtClean="0"/>
              <a:t>-:</a:t>
            </a:r>
            <a:br>
              <a:rPr lang="de-DE" dirty="0" smtClean="0"/>
            </a:br>
            <a:r>
              <a:rPr lang="de-DE" dirty="0" smtClean="0"/>
              <a:t>„A </a:t>
            </a:r>
            <a:r>
              <a:rPr lang="de-DE" dirty="0" err="1" smtClean="0"/>
              <a:t>great</a:t>
            </a:r>
            <a:r>
              <a:rPr lang="de-DE" dirty="0" smtClean="0"/>
              <a:t> </a:t>
            </a:r>
            <a:r>
              <a:rPr lang="de-DE" dirty="0" err="1" smtClean="0"/>
              <a:t>place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learn</a:t>
            </a:r>
            <a:r>
              <a:rPr lang="de-DE" dirty="0" smtClean="0"/>
              <a:t>“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r>
              <a:rPr lang="de-DE" sz="2400" dirty="0" smtClean="0"/>
              <a:t>Besuch von BM Dr</a:t>
            </a:r>
            <a:r>
              <a:rPr lang="de-DE" sz="2400" baseline="30000" dirty="0" smtClean="0"/>
              <a:t>in</a:t>
            </a:r>
            <a:r>
              <a:rPr lang="de-DE" sz="2400" dirty="0" smtClean="0"/>
              <a:t>. Sonja Hammerschmid </a:t>
            </a:r>
            <a:endParaRPr lang="de-DE" sz="2400" dirty="0"/>
          </a:p>
        </p:txBody>
      </p:sp>
      <p:pic>
        <p:nvPicPr>
          <p:cNvPr id="4" name="Picture 4" descr="log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00" y="1344299"/>
            <a:ext cx="3884312" cy="10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0121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41262" t="77658" r="9103" b="12262"/>
          <a:stretch/>
        </p:blipFill>
        <p:spPr>
          <a:xfrm>
            <a:off x="2164788" y="5713464"/>
            <a:ext cx="9339823" cy="10264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>
                <a:latin typeface="Trebuchet MS" panose="020B0603020202020204" pitchFamily="34" charset="0"/>
              </a:rPr>
              <a:t>Wie wirkt COOL?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1">
              <a:lnSpc>
                <a:spcPct val="150000"/>
              </a:lnSpc>
              <a:buSzPct val="130000"/>
              <a:defRPr/>
            </a:pPr>
            <a:r>
              <a:rPr lang="de-DE" sz="2400" dirty="0">
                <a:latin typeface="Trebuchet MS" panose="020B0603020202020204" pitchFamily="34" charset="0"/>
              </a:rPr>
              <a:t>individuelle Lernbegleitung</a:t>
            </a:r>
          </a:p>
          <a:p>
            <a:pPr lvl="1">
              <a:lnSpc>
                <a:spcPct val="150000"/>
              </a:lnSpc>
              <a:buSzPct val="130000"/>
              <a:defRPr/>
            </a:pPr>
            <a:r>
              <a:rPr lang="de-DE" sz="2400" dirty="0">
                <a:latin typeface="Trebuchet MS" panose="020B0603020202020204" pitchFamily="34" charset="0"/>
              </a:rPr>
              <a:t>Individualisierung durch Pflicht- und Wahlaufgaben</a:t>
            </a:r>
          </a:p>
          <a:p>
            <a:pPr lvl="1">
              <a:lnSpc>
                <a:spcPct val="150000"/>
              </a:lnSpc>
              <a:buSzPct val="130000"/>
              <a:defRPr/>
            </a:pPr>
            <a:r>
              <a:rPr lang="de-DE" sz="2400" dirty="0">
                <a:latin typeface="Trebuchet MS" panose="020B0603020202020204" pitchFamily="34" charset="0"/>
              </a:rPr>
              <a:t>Zufriedenheit L/S</a:t>
            </a:r>
          </a:p>
          <a:p>
            <a:pPr lvl="1">
              <a:lnSpc>
                <a:spcPct val="150000"/>
              </a:lnSpc>
              <a:buSzPct val="130000"/>
              <a:defRPr/>
            </a:pPr>
            <a:r>
              <a:rPr lang="de-DE" sz="2400" dirty="0">
                <a:latin typeface="Trebuchet MS" panose="020B0603020202020204" pitchFamily="34" charset="0"/>
              </a:rPr>
              <a:t>erhöht Lernerfolg</a:t>
            </a:r>
          </a:p>
          <a:p>
            <a:pPr lvl="1">
              <a:lnSpc>
                <a:spcPct val="150000"/>
              </a:lnSpc>
              <a:buSzPct val="130000"/>
              <a:defRPr/>
            </a:pPr>
            <a:r>
              <a:rPr lang="de-DE" sz="2400" dirty="0">
                <a:latin typeface="Trebuchet MS" panose="020B0603020202020204" pitchFamily="34" charset="0"/>
              </a:rPr>
              <a:t>fördert Kompetenzen</a:t>
            </a:r>
          </a:p>
          <a:p>
            <a:pPr lvl="1">
              <a:lnSpc>
                <a:spcPct val="150000"/>
              </a:lnSpc>
              <a:buSzPct val="130000"/>
              <a:defRPr/>
            </a:pPr>
            <a:r>
              <a:rPr lang="de-DE" sz="2400" dirty="0">
                <a:latin typeface="Trebuchet MS" panose="020B0603020202020204" pitchFamily="34" charset="0"/>
              </a:rPr>
              <a:t>verbessert Lern-/Lehr-Qualität</a:t>
            </a:r>
          </a:p>
          <a:p>
            <a:endParaRPr lang="de-DE" dirty="0"/>
          </a:p>
        </p:txBody>
      </p:sp>
      <p:pic>
        <p:nvPicPr>
          <p:cNvPr id="4" name="Bild 7" descr="netzwerk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66387" y="381664"/>
            <a:ext cx="10382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20660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AT" dirty="0"/>
              <a:t/>
            </a:r>
            <a:br>
              <a:rPr lang="de-AT" dirty="0"/>
            </a:br>
            <a:r>
              <a:rPr lang="de-AT" dirty="0" smtClean="0"/>
              <a:t/>
            </a:r>
            <a:br>
              <a:rPr lang="de-AT" dirty="0" smtClean="0"/>
            </a:br>
            <a:r>
              <a:rPr lang="de-AT" dirty="0"/>
              <a:t/>
            </a:r>
            <a:br>
              <a:rPr lang="de-AT" dirty="0"/>
            </a:br>
            <a:r>
              <a:rPr lang="de-AT" dirty="0" smtClean="0"/>
              <a:t/>
            </a:r>
            <a:br>
              <a:rPr lang="de-AT" dirty="0" smtClean="0"/>
            </a:br>
            <a:r>
              <a:rPr lang="de-AT" altLang="de-DE" dirty="0"/>
              <a:t>Der Weg zum miteinander Reden</a:t>
            </a:r>
            <a:br>
              <a:rPr lang="de-AT" altLang="de-DE" dirty="0"/>
            </a:br>
            <a:endParaRPr lang="de-AT" dirty="0"/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3" y="141613"/>
            <a:ext cx="2778125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og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35" y="3993496"/>
            <a:ext cx="2813050" cy="7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/>
          <p:cNvPicPr/>
          <p:nvPr/>
        </p:nvPicPr>
        <p:blipFill rotWithShape="1">
          <a:blip r:embed="rId5"/>
          <a:srcRect l="40027" t="26667" r="12503" b="10303"/>
          <a:stretch/>
        </p:blipFill>
        <p:spPr bwMode="auto">
          <a:xfrm>
            <a:off x="7349769" y="321000"/>
            <a:ext cx="3692525" cy="2676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/>
          <a:srcRect l="41262" t="77658" r="9103" b="12262"/>
          <a:stretch/>
        </p:blipFill>
        <p:spPr>
          <a:xfrm>
            <a:off x="2164788" y="5713464"/>
            <a:ext cx="9339823" cy="102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127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41262" t="77658" r="9103" b="12262"/>
          <a:stretch/>
        </p:blipFill>
        <p:spPr>
          <a:xfrm>
            <a:off x="2164788" y="5713464"/>
            <a:ext cx="9339823" cy="10264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/>
              <a:t>Peer-Mediation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9212" y="1452785"/>
            <a:ext cx="8915400" cy="4458437"/>
          </a:xfrm>
        </p:spPr>
        <p:txBody>
          <a:bodyPr>
            <a:normAutofit fontScale="85000" lnSpcReduction="20000"/>
          </a:bodyPr>
          <a:lstStyle/>
          <a:p>
            <a:r>
              <a:rPr lang="de-DE" dirty="0" smtClean="0"/>
              <a:t>Ziele für die Schule</a:t>
            </a:r>
          </a:p>
          <a:p>
            <a:pPr lvl="1"/>
            <a:r>
              <a:rPr lang="de-AT" dirty="0" smtClean="0"/>
              <a:t>Schüler/innen unterstützen Schüler/innen </a:t>
            </a:r>
            <a:r>
              <a:rPr lang="de-AT" dirty="0"/>
              <a:t>bei der Gestaltung der Klassengemeinschaft und der Lösung von </a:t>
            </a:r>
            <a:r>
              <a:rPr lang="de-AT" dirty="0" smtClean="0"/>
              <a:t>Konflikten</a:t>
            </a:r>
          </a:p>
          <a:p>
            <a:pPr lvl="1"/>
            <a:r>
              <a:rPr lang="de-AT" dirty="0"/>
              <a:t>Verbesserung der Konflikt- und </a:t>
            </a:r>
            <a:r>
              <a:rPr lang="de-AT" dirty="0" smtClean="0"/>
              <a:t>Kommunikationskultur</a:t>
            </a:r>
            <a:endParaRPr lang="de-AT" dirty="0"/>
          </a:p>
          <a:p>
            <a:r>
              <a:rPr lang="de-AT" dirty="0" smtClean="0"/>
              <a:t>Angebot für Schüler/innen am </a:t>
            </a:r>
            <a:r>
              <a:rPr lang="de-AT" dirty="0" err="1" smtClean="0"/>
              <a:t>ibc</a:t>
            </a:r>
            <a:r>
              <a:rPr lang="de-AT" dirty="0" smtClean="0"/>
              <a:t>-:</a:t>
            </a:r>
          </a:p>
          <a:p>
            <a:pPr lvl="1"/>
            <a:r>
              <a:rPr lang="de-AT" dirty="0" smtClean="0"/>
              <a:t>Wir </a:t>
            </a:r>
            <a:r>
              <a:rPr lang="de-AT" dirty="0"/>
              <a:t>reden mit der Klasse - Abhaltung von Klassenräten </a:t>
            </a:r>
          </a:p>
          <a:p>
            <a:pPr lvl="1"/>
            <a:r>
              <a:rPr lang="de-AT" dirty="0"/>
              <a:t>Wir sind für sie da - </a:t>
            </a:r>
            <a:r>
              <a:rPr lang="de-AT" dirty="0" err="1"/>
              <a:t>Buddysystem</a:t>
            </a:r>
            <a:r>
              <a:rPr lang="de-AT" dirty="0"/>
              <a:t> für die 1. Klassen</a:t>
            </a:r>
          </a:p>
          <a:p>
            <a:pPr lvl="1"/>
            <a:r>
              <a:rPr lang="de-AT" dirty="0"/>
              <a:t>Wir reden mit </a:t>
            </a:r>
            <a:r>
              <a:rPr lang="de-AT" dirty="0" smtClean="0"/>
              <a:t>Schulkolleg/innen </a:t>
            </a:r>
            <a:r>
              <a:rPr lang="de-AT" dirty="0"/>
              <a:t>- Workshops für die Verbesserung der Klassengemeinschaft</a:t>
            </a:r>
          </a:p>
          <a:p>
            <a:r>
              <a:rPr lang="de-AT" dirty="0"/>
              <a:t>Das bringt es den </a:t>
            </a:r>
            <a:r>
              <a:rPr lang="de-AT" dirty="0" smtClean="0"/>
              <a:t>Peer-Mediator/innen</a:t>
            </a:r>
            <a:endParaRPr lang="de-AT" dirty="0"/>
          </a:p>
          <a:p>
            <a:pPr lvl="1"/>
            <a:r>
              <a:rPr lang="de-AT" dirty="0"/>
              <a:t>Besserer eigener Umgang mit Konflikten</a:t>
            </a:r>
          </a:p>
          <a:p>
            <a:pPr lvl="1"/>
            <a:r>
              <a:rPr lang="de-AT" dirty="0" smtClean="0"/>
              <a:t>Gelebtes </a:t>
            </a:r>
            <a:r>
              <a:rPr lang="de-AT" dirty="0"/>
              <a:t>Teamwork in der Peer-Group (</a:t>
            </a:r>
            <a:r>
              <a:rPr lang="de-AT" dirty="0" err="1"/>
              <a:t>Selbstorganisation</a:t>
            </a:r>
            <a:r>
              <a:rPr lang="de-AT" dirty="0"/>
              <a:t>)</a:t>
            </a:r>
          </a:p>
          <a:p>
            <a:pPr lvl="1"/>
            <a:r>
              <a:rPr lang="de-AT" dirty="0"/>
              <a:t>Arbeit mit </a:t>
            </a:r>
            <a:r>
              <a:rPr lang="de-AT" dirty="0" smtClean="0"/>
              <a:t>Schüler/innen </a:t>
            </a:r>
            <a:r>
              <a:rPr lang="de-AT" dirty="0"/>
              <a:t>– Stärkung des Selbstbewusstseins</a:t>
            </a:r>
          </a:p>
          <a:p>
            <a:pPr lvl="1"/>
            <a:r>
              <a:rPr lang="de-AT" dirty="0"/>
              <a:t>Übernahme von Verantwortung </a:t>
            </a:r>
          </a:p>
          <a:p>
            <a:pPr lvl="1"/>
            <a:r>
              <a:rPr lang="de-AT" dirty="0"/>
              <a:t>Zertifikate (Schule und Österreichischer Bundesverband für Mediation)</a:t>
            </a:r>
          </a:p>
          <a:p>
            <a:r>
              <a:rPr lang="de-AT" dirty="0" smtClean="0"/>
              <a:t>Persönliches</a:t>
            </a:r>
            <a:endParaRPr lang="de-AT" dirty="0"/>
          </a:p>
          <a:p>
            <a:endParaRPr lang="de-AT" dirty="0"/>
          </a:p>
        </p:txBody>
      </p:sp>
      <p:pic>
        <p:nvPicPr>
          <p:cNvPr id="5" name="Grafik 4"/>
          <p:cNvPicPr/>
          <p:nvPr/>
        </p:nvPicPr>
        <p:blipFill rotWithShape="1">
          <a:blip r:embed="rId3"/>
          <a:srcRect l="41020" t="37576" r="13330" b="19394"/>
          <a:stretch/>
        </p:blipFill>
        <p:spPr bwMode="auto">
          <a:xfrm>
            <a:off x="9140876" y="274445"/>
            <a:ext cx="2628900" cy="1352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96708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41262" t="77658" r="9103" b="12262"/>
          <a:stretch/>
        </p:blipFill>
        <p:spPr>
          <a:xfrm>
            <a:off x="2164788" y="5713464"/>
            <a:ext cx="9339823" cy="10264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/>
              <a:t>Cultural Tutor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Ausbildung zum interkulturellen Peer-Trainer</a:t>
            </a:r>
          </a:p>
          <a:p>
            <a:r>
              <a:rPr lang="de-AT" dirty="0"/>
              <a:t>Peer-Workshop gestalten → Gruppe leiten</a:t>
            </a:r>
          </a:p>
          <a:p>
            <a:r>
              <a:rPr lang="de-AT" dirty="0"/>
              <a:t>Ziele: </a:t>
            </a:r>
          </a:p>
          <a:p>
            <a:pPr lvl="1"/>
            <a:r>
              <a:rPr lang="de-AT" dirty="0"/>
              <a:t>Offenheit, Vertrauen und Respekt gegenüber anderen Kulturen entwickeln</a:t>
            </a:r>
          </a:p>
          <a:p>
            <a:pPr lvl="1"/>
            <a:r>
              <a:rPr lang="de-AT" dirty="0"/>
              <a:t>Erfolgreiche interkulturelle Begegnungen fördern</a:t>
            </a:r>
          </a:p>
          <a:p>
            <a:r>
              <a:rPr lang="de-AT" dirty="0"/>
              <a:t>Wie profitieren </a:t>
            </a:r>
            <a:r>
              <a:rPr lang="de-AT" dirty="0" smtClean="0"/>
              <a:t>Schüler/innen</a:t>
            </a:r>
            <a:r>
              <a:rPr lang="de-AT" dirty="0"/>
              <a:t>:</a:t>
            </a:r>
          </a:p>
          <a:p>
            <a:pPr lvl="1"/>
            <a:r>
              <a:rPr lang="de-AT" dirty="0"/>
              <a:t>Peers geben Wissen und Erfahrungen weiter</a:t>
            </a:r>
          </a:p>
          <a:p>
            <a:pPr lvl="1"/>
            <a:r>
              <a:rPr lang="de-AT" dirty="0"/>
              <a:t>interkulturelle Lernerfahrungen (mithilfe kreativer Übungen)</a:t>
            </a:r>
          </a:p>
          <a:p>
            <a:pPr lvl="1"/>
            <a:r>
              <a:rPr lang="de-AT" dirty="0"/>
              <a:t>Eigene Kultur wird als Bereicherung erlebt</a:t>
            </a:r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4" name="Bild 3" descr="shutterstock_51051778 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12" y="303318"/>
            <a:ext cx="1871700" cy="12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739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41262" t="77658" r="9103" b="12262"/>
          <a:stretch/>
        </p:blipFill>
        <p:spPr>
          <a:xfrm>
            <a:off x="2164788" y="5713464"/>
            <a:ext cx="9339823" cy="10264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  <a:ea typeface="Bodoni 72 Oldstyle Book" charset="0"/>
                <a:cs typeface="Bodoni 72 Oldstyle Book" charset="0"/>
              </a:rPr>
              <a:t>Der </a:t>
            </a:r>
            <a:r>
              <a:rPr lang="de-DE" dirty="0" smtClean="0">
                <a:solidFill>
                  <a:schemeClr val="tx1"/>
                </a:solidFill>
                <a:ea typeface="Bodoni 72 Oldstyle Book" charset="0"/>
                <a:cs typeface="Bodoni 72 Oldstyle Book" charset="0"/>
              </a:rPr>
              <a:t>Schulsanitätsdienst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  <a:ea typeface="Bodoni 72 Oldstyle Book" charset="0"/>
                <a:cs typeface="Bodoni 72 Oldstyle Book" charset="0"/>
              </a:rPr>
              <a:t/>
            </a:r>
            <a:br>
              <a:rPr lang="de-DE" dirty="0">
                <a:solidFill>
                  <a:schemeClr val="accent1">
                    <a:lumMod val="75000"/>
                  </a:schemeClr>
                </a:solidFill>
                <a:ea typeface="Bodoni 72 Oldstyle Book" charset="0"/>
                <a:cs typeface="Bodoni 72 Oldstyle Book" charset="0"/>
              </a:rPr>
            </a:br>
            <a:r>
              <a:rPr lang="de-DE" dirty="0"/>
              <a:t>„Hilfe von Schüler zu Schüler“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</a:rPr>
              <a:t>Schulsanitätsdienst am IBC-: </a:t>
            </a:r>
            <a:r>
              <a:rPr lang="de-DE" dirty="0" err="1" smtClean="0">
                <a:solidFill>
                  <a:schemeClr val="tx1"/>
                </a:solidFill>
              </a:rPr>
              <a:t>Hetzendorf</a:t>
            </a:r>
            <a:endParaRPr lang="de-DE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r>
              <a:rPr lang="de-DE" dirty="0" smtClean="0"/>
              <a:t>seit </a:t>
            </a:r>
            <a:r>
              <a:rPr lang="de-DE" dirty="0"/>
              <a:t>5 Jahren am IBC-: </a:t>
            </a:r>
            <a:r>
              <a:rPr lang="de-DE" dirty="0" err="1"/>
              <a:t>Hetzendorf</a:t>
            </a:r>
            <a:r>
              <a:rPr lang="de-DE" dirty="0"/>
              <a:t> </a:t>
            </a:r>
          </a:p>
          <a:p>
            <a:r>
              <a:rPr lang="de-DE" dirty="0" smtClean="0"/>
              <a:t>Schulsanitätsdienst </a:t>
            </a:r>
            <a:r>
              <a:rPr lang="de-DE" dirty="0"/>
              <a:t>+</a:t>
            </a:r>
          </a:p>
          <a:p>
            <a:pPr marL="0" indent="0">
              <a:buNone/>
              <a:tabLst>
                <a:tab pos="436563" algn="l"/>
              </a:tabLst>
            </a:pPr>
            <a:r>
              <a:rPr lang="de-DE" dirty="0"/>
              <a:t> </a:t>
            </a:r>
            <a:r>
              <a:rPr lang="de-DE" dirty="0" smtClean="0"/>
              <a:t>     -&gt; </a:t>
            </a:r>
            <a:r>
              <a:rPr lang="de-DE" dirty="0"/>
              <a:t>Schüler sind auf sich gestellt </a:t>
            </a:r>
          </a:p>
          <a:p>
            <a:r>
              <a:rPr lang="de-DE" dirty="0" smtClean="0"/>
              <a:t>Unser </a:t>
            </a:r>
            <a:r>
              <a:rPr lang="de-DE" dirty="0"/>
              <a:t>Motto: „Hilfe von Schüler zu </a:t>
            </a:r>
            <a:r>
              <a:rPr lang="de-DE" dirty="0" smtClean="0"/>
              <a:t>      Schüler</a:t>
            </a:r>
            <a:r>
              <a:rPr lang="de-DE" dirty="0"/>
              <a:t>“</a:t>
            </a:r>
          </a:p>
          <a:p>
            <a:r>
              <a:rPr lang="de-DE" dirty="0" smtClean="0"/>
              <a:t>ca</a:t>
            </a:r>
            <a:r>
              <a:rPr lang="de-DE" dirty="0"/>
              <a:t>. 30  aktive Schulsanitäter im Schulhaus </a:t>
            </a:r>
          </a:p>
          <a:p>
            <a:r>
              <a:rPr lang="de-DE" dirty="0" smtClean="0"/>
              <a:t>jederzeit </a:t>
            </a:r>
            <a:r>
              <a:rPr lang="de-DE" dirty="0"/>
              <a:t>erreichbar -&gt; 4 Diensthandys </a:t>
            </a:r>
          </a:p>
          <a:p>
            <a:r>
              <a:rPr lang="de-DE" dirty="0" smtClean="0"/>
              <a:t>2 Erste-Hilfe-Rucksäcke </a:t>
            </a:r>
            <a:endParaRPr lang="de-DE" dirty="0"/>
          </a:p>
          <a:p>
            <a:pPr marL="0" indent="0">
              <a:buNone/>
            </a:pPr>
            <a:endParaRPr lang="de-AT" dirty="0"/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spcAft>
                <a:spcPts val="1400"/>
              </a:spcAft>
              <a:buNone/>
            </a:pPr>
            <a:r>
              <a:rPr lang="de-DE" dirty="0">
                <a:solidFill>
                  <a:schemeClr val="tx1"/>
                </a:solidFill>
              </a:rPr>
              <a:t>Was bringt der Schulsanitätsdienst</a:t>
            </a:r>
            <a:r>
              <a:rPr lang="de-DE" dirty="0" smtClean="0">
                <a:solidFill>
                  <a:schemeClr val="tx1"/>
                </a:solidFill>
              </a:rPr>
              <a:t>?</a:t>
            </a:r>
            <a:endParaRPr lang="de-DE" dirty="0">
              <a:solidFill>
                <a:schemeClr val="tx1"/>
              </a:solidFill>
            </a:endParaRPr>
          </a:p>
          <a:p>
            <a:endParaRPr lang="de-DE" dirty="0" smtClean="0"/>
          </a:p>
          <a:p>
            <a:r>
              <a:rPr lang="de-DE" dirty="0" smtClean="0"/>
              <a:t> fundierte </a:t>
            </a:r>
            <a:r>
              <a:rPr lang="de-DE" dirty="0"/>
              <a:t>Erste-Hilfe Ausbildung</a:t>
            </a:r>
          </a:p>
          <a:p>
            <a:r>
              <a:rPr lang="de-DE" dirty="0"/>
              <a:t> soziales Engagement </a:t>
            </a:r>
          </a:p>
          <a:p>
            <a:r>
              <a:rPr lang="de-DE" dirty="0"/>
              <a:t> unterstützt Berufschancen </a:t>
            </a:r>
          </a:p>
          <a:p>
            <a:r>
              <a:rPr lang="de-DE" dirty="0"/>
              <a:t> fördert Eigenverantwortung </a:t>
            </a:r>
          </a:p>
          <a:p>
            <a:r>
              <a:rPr lang="de-DE" dirty="0"/>
              <a:t> fördert Verantwortungsbewusstsein</a:t>
            </a:r>
          </a:p>
          <a:p>
            <a:endParaRPr lang="de-AT" dirty="0"/>
          </a:p>
        </p:txBody>
      </p:sp>
      <p:pic>
        <p:nvPicPr>
          <p:cNvPr id="9" name="Bild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t="5529" r="12351" b="7749"/>
          <a:stretch/>
        </p:blipFill>
        <p:spPr>
          <a:xfrm>
            <a:off x="9913128" y="205946"/>
            <a:ext cx="1591483" cy="156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13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41262" t="77658" r="9103" b="12262"/>
          <a:stretch/>
        </p:blipFill>
        <p:spPr>
          <a:xfrm>
            <a:off x="2164788" y="5713464"/>
            <a:ext cx="9339823" cy="10264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Ziele und Ausbildung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de-DE" sz="1700" dirty="0"/>
              <a:t>Erstversorgung von Verletzten und Erkrankten</a:t>
            </a:r>
          </a:p>
          <a:p>
            <a:pPr>
              <a:lnSpc>
                <a:spcPct val="200000"/>
              </a:lnSpc>
            </a:pPr>
            <a:r>
              <a:rPr lang="de-DE" sz="1700" dirty="0"/>
              <a:t> Förderung </a:t>
            </a:r>
            <a:r>
              <a:rPr lang="de-DE" sz="1700" dirty="0" smtClean="0"/>
              <a:t>von </a:t>
            </a:r>
            <a:r>
              <a:rPr lang="de-DE" sz="1700" dirty="0"/>
              <a:t>Verantwortungsgefühl</a:t>
            </a:r>
          </a:p>
          <a:p>
            <a:pPr>
              <a:lnSpc>
                <a:spcPct val="200000"/>
              </a:lnSpc>
            </a:pPr>
            <a:r>
              <a:rPr lang="de-DE" sz="1700" dirty="0"/>
              <a:t> verstärktes Selbstbewusstsein</a:t>
            </a:r>
          </a:p>
          <a:p>
            <a:pPr>
              <a:lnSpc>
                <a:spcPct val="200000"/>
              </a:lnSpc>
            </a:pPr>
            <a:r>
              <a:rPr lang="de-DE" sz="1700" dirty="0"/>
              <a:t> Persönlichkeitsentwicklung</a:t>
            </a:r>
          </a:p>
          <a:p>
            <a:pPr>
              <a:lnSpc>
                <a:spcPct val="200000"/>
              </a:lnSpc>
            </a:pPr>
            <a:r>
              <a:rPr lang="de-DE" sz="1700" dirty="0"/>
              <a:t> Fort- und Weiterbildungen</a:t>
            </a:r>
          </a:p>
          <a:p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70000"/>
              </a:lnSpc>
            </a:pPr>
            <a:r>
              <a:rPr lang="de-DE" sz="1700" dirty="0"/>
              <a:t>Ausbildung über den Samariterbund</a:t>
            </a:r>
          </a:p>
          <a:p>
            <a:pPr>
              <a:lnSpc>
                <a:spcPct val="170000"/>
              </a:lnSpc>
            </a:pPr>
            <a:r>
              <a:rPr lang="de-DE" sz="1700" dirty="0"/>
              <a:t> 30 Kursstunden</a:t>
            </a:r>
          </a:p>
          <a:p>
            <a:pPr>
              <a:lnSpc>
                <a:spcPct val="170000"/>
              </a:lnSpc>
            </a:pPr>
            <a:r>
              <a:rPr lang="de-DE" sz="1700" dirty="0"/>
              <a:t> 1 theoretische Prüfung</a:t>
            </a:r>
          </a:p>
          <a:p>
            <a:pPr>
              <a:lnSpc>
                <a:spcPct val="170000"/>
              </a:lnSpc>
            </a:pPr>
            <a:r>
              <a:rPr lang="de-DE" sz="1700" dirty="0"/>
              <a:t> 2 praktische Prüfungen</a:t>
            </a:r>
          </a:p>
          <a:p>
            <a:endParaRPr lang="de-AT" dirty="0"/>
          </a:p>
        </p:txBody>
      </p:sp>
      <p:pic>
        <p:nvPicPr>
          <p:cNvPr id="5" name="Bild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t="18769" r="16357" b="5930"/>
          <a:stretch/>
        </p:blipFill>
        <p:spPr>
          <a:xfrm>
            <a:off x="8334233" y="4250475"/>
            <a:ext cx="3170378" cy="16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26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41262" t="77658" r="9103" b="12262"/>
          <a:stretch/>
        </p:blipFill>
        <p:spPr>
          <a:xfrm>
            <a:off x="2164788" y="5713464"/>
            <a:ext cx="9339823" cy="10264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1"/>
            <a:ext cx="8911687" cy="973954"/>
          </a:xfrm>
        </p:spPr>
        <p:txBody>
          <a:bodyPr>
            <a:normAutofit/>
          </a:bodyPr>
          <a:lstStyle/>
          <a:p>
            <a:pPr algn="ctr"/>
            <a:r>
              <a:rPr lang="de-DE" dirty="0" smtClean="0"/>
              <a:t>Peer-Learning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9212" y="1692067"/>
            <a:ext cx="8915400" cy="4219156"/>
          </a:xfrm>
        </p:spPr>
        <p:txBody>
          <a:bodyPr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dirty="0" smtClean="0"/>
              <a:t>Programm zur langfristigen Lernunterstützung am </a:t>
            </a:r>
            <a:r>
              <a:rPr lang="de-DE" dirty="0" err="1" smtClean="0"/>
              <a:t>ibc</a:t>
            </a:r>
            <a:r>
              <a:rPr lang="de-DE" dirty="0" smtClean="0"/>
              <a:t>-:</a:t>
            </a:r>
          </a:p>
          <a:p>
            <a:pPr lvl="1">
              <a:defRPr/>
            </a:pPr>
            <a:r>
              <a:rPr lang="de-DE" dirty="0" smtClean="0"/>
              <a:t>von Schüler/innen </a:t>
            </a:r>
            <a:r>
              <a:rPr lang="de-DE" dirty="0"/>
              <a:t>(“</a:t>
            </a:r>
            <a:r>
              <a:rPr lang="de-DE" dirty="0" smtClean="0"/>
              <a:t>Tutor/innen</a:t>
            </a:r>
            <a:r>
              <a:rPr lang="de-DE" dirty="0"/>
              <a:t>“) für </a:t>
            </a:r>
            <a:r>
              <a:rPr lang="de-DE" dirty="0" smtClean="0"/>
              <a:t>Schüler/innen </a:t>
            </a:r>
            <a:endParaRPr lang="de-DE" dirty="0"/>
          </a:p>
          <a:p>
            <a:pPr lvl="1">
              <a:defRPr/>
            </a:pPr>
            <a:r>
              <a:rPr lang="de-DE" dirty="0"/>
              <a:t>langfristig </a:t>
            </a:r>
          </a:p>
          <a:p>
            <a:pPr lvl="1">
              <a:defRPr/>
            </a:pPr>
            <a:r>
              <a:rPr lang="de-DE" dirty="0"/>
              <a:t>un</a:t>
            </a:r>
            <a:r>
              <a:rPr lang="de-DE" dirty="0" smtClean="0"/>
              <a:t>entgeltlich, aber nicht unverbindlich </a:t>
            </a:r>
          </a:p>
          <a:p>
            <a:pPr marL="0" marR="0" lvl="0" indent="0" fontAlgn="auto">
              <a:lnSpc>
                <a:spcPct val="100000"/>
              </a:lnSpc>
              <a:buSzTx/>
              <a:buNone/>
              <a:tabLst/>
              <a:defRPr/>
            </a:pPr>
            <a:r>
              <a:rPr lang="de-DE" dirty="0" smtClean="0"/>
              <a:t>Wer arbeitet mit?</a:t>
            </a:r>
            <a:endParaRPr lang="de-DE" dirty="0"/>
          </a:p>
          <a:p>
            <a:r>
              <a:rPr lang="de-DE" dirty="0"/>
              <a:t>Leitungsteam (</a:t>
            </a:r>
            <a:r>
              <a:rPr lang="de-DE" dirty="0" smtClean="0"/>
              <a:t>Schüler/innen </a:t>
            </a:r>
            <a:r>
              <a:rPr lang="de-DE" dirty="0"/>
              <a:t>&amp; </a:t>
            </a:r>
            <a:r>
              <a:rPr lang="de-DE" dirty="0" smtClean="0"/>
              <a:t>Lehrer/innen</a:t>
            </a:r>
            <a:r>
              <a:rPr lang="de-DE" dirty="0"/>
              <a:t>) </a:t>
            </a:r>
          </a:p>
          <a:p>
            <a:r>
              <a:rPr lang="de-DE" dirty="0" smtClean="0"/>
              <a:t>Tutor/innen </a:t>
            </a:r>
            <a:endParaRPr lang="de-DE" dirty="0"/>
          </a:p>
          <a:p>
            <a:pPr lvl="1">
              <a:buFont typeface="Wingdings" charset="2"/>
              <a:buChar char="§"/>
            </a:pPr>
            <a:r>
              <a:rPr lang="de-DE" dirty="0"/>
              <a:t>Zertifikat (min. 15 Unterstützungseinheiten + Teilnahme an Peer-Aktivitäten) </a:t>
            </a:r>
          </a:p>
          <a:p>
            <a:pPr lvl="1">
              <a:buFont typeface="Wingdings" charset="2"/>
              <a:buChar char="§"/>
            </a:pPr>
            <a:r>
              <a:rPr lang="de-DE" dirty="0"/>
              <a:t>Peer-Aktivitäten </a:t>
            </a:r>
          </a:p>
          <a:p>
            <a:pPr lvl="1">
              <a:buFont typeface="Wingdings" charset="2"/>
              <a:buChar char="§"/>
            </a:pPr>
            <a:r>
              <a:rPr lang="de-DE" dirty="0"/>
              <a:t>Vertiefung der Fachkenntnisse</a:t>
            </a:r>
          </a:p>
          <a:p>
            <a:pPr lvl="1">
              <a:buFont typeface="Wingdings" charset="2"/>
              <a:buChar char="§"/>
            </a:pPr>
            <a:r>
              <a:rPr lang="de-DE" dirty="0"/>
              <a:t>Verantwortung </a:t>
            </a:r>
          </a:p>
          <a:p>
            <a:r>
              <a:rPr lang="de-DE" dirty="0" err="1"/>
              <a:t>Buddyteams</a:t>
            </a:r>
            <a:r>
              <a:rPr lang="de-DE" dirty="0"/>
              <a:t> für 1.Klassen </a:t>
            </a:r>
          </a:p>
          <a:p>
            <a:r>
              <a:rPr lang="de-DE" dirty="0"/>
              <a:t>Zielgruppe: </a:t>
            </a:r>
            <a:r>
              <a:rPr lang="de-DE" dirty="0" smtClean="0"/>
              <a:t>Schüler/innen </a:t>
            </a:r>
            <a:r>
              <a:rPr lang="de-DE" dirty="0"/>
              <a:t>aller Klassen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dirty="0" smtClean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pic>
        <p:nvPicPr>
          <p:cNvPr id="5" name="Grafik 4"/>
          <p:cNvPicPr/>
          <p:nvPr/>
        </p:nvPicPr>
        <p:blipFill rotWithShape="1">
          <a:blip r:embed="rId4"/>
          <a:srcRect l="39531" t="25151" r="13826" b="9697"/>
          <a:stretch/>
        </p:blipFill>
        <p:spPr bwMode="auto">
          <a:xfrm>
            <a:off x="9408920" y="267991"/>
            <a:ext cx="2360856" cy="18855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7358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2"/>
          <a:srcRect l="41262" t="77658" r="9103" b="12262"/>
          <a:stretch/>
        </p:blipFill>
        <p:spPr>
          <a:xfrm>
            <a:off x="2164788" y="5713464"/>
            <a:ext cx="9339823" cy="1026433"/>
          </a:xfrm>
          <a:prstGeom prst="rect">
            <a:avLst/>
          </a:prstGeom>
        </p:spPr>
      </p:pic>
      <p:grpSp>
        <p:nvGrpSpPr>
          <p:cNvPr id="2" name="Gruppieren 1"/>
          <p:cNvGrpSpPr>
            <a:grpSpLocks/>
          </p:cNvGrpSpPr>
          <p:nvPr/>
        </p:nvGrpSpPr>
        <p:grpSpPr bwMode="auto">
          <a:xfrm>
            <a:off x="2045635" y="205147"/>
            <a:ext cx="8840787" cy="5611812"/>
            <a:chOff x="150813" y="1154113"/>
            <a:chExt cx="8840787" cy="5611812"/>
          </a:xfrm>
        </p:grpSpPr>
        <p:pic>
          <p:nvPicPr>
            <p:cNvPr id="3" name="Picture 4" descr="H:\Eigene Dat\Eigene Bilder\Gabi\Mathe online ibc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13" y="1654175"/>
              <a:ext cx="2244725" cy="126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9" descr="H:\Eigene Dat\Eigene Bilder\Gabi\FdK2015\FdK\DSC0979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013" y="3698875"/>
              <a:ext cx="2727325" cy="153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uppieren 1"/>
            <p:cNvGrpSpPr>
              <a:grpSpLocks/>
            </p:cNvGrpSpPr>
            <p:nvPr/>
          </p:nvGrpSpPr>
          <p:grpSpPr bwMode="auto">
            <a:xfrm>
              <a:off x="150813" y="1154113"/>
              <a:ext cx="8840787" cy="5611812"/>
              <a:chOff x="344791" y="1111250"/>
              <a:chExt cx="8840787" cy="5611813"/>
            </a:xfrm>
          </p:grpSpPr>
          <p:pic>
            <p:nvPicPr>
              <p:cNvPr id="6" name="Picture 11" descr="H:\Eigene Dat\WORD\GABI\Jahresbericht 2016\Best2016.jpe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6863" y="1496560"/>
                <a:ext cx="1858962" cy="139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3" descr="LOGO Zeitung neu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7236" y="1196684"/>
                <a:ext cx="3997936" cy="847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6" descr="H:\Eigene Dat\Eigene Bilder\Gabi\ibc hilft\20151019_114727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990" y="3054587"/>
                <a:ext cx="2315059" cy="1301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8" descr="H:\Eigene Dat\Eigene Bilder\Gabi\Absolvententreffen 2015\20150908_181038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0179" y="3007861"/>
                <a:ext cx="2610395" cy="14667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0" descr="H:\Eigene Dat\Eigene Bilder\Gabi\Fdk2010\Fotos Fest der Kulturen\IMG_0081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6711" y="1841144"/>
                <a:ext cx="3148671" cy="20984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Grafik 12" descr="DSCF0227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6514" y="5242062"/>
                <a:ext cx="1978439" cy="1481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97" t="30074" r="28476" b="13171"/>
              <a:stretch>
                <a:fillRect/>
              </a:stretch>
            </p:blipFill>
            <p:spPr bwMode="auto">
              <a:xfrm>
                <a:off x="344791" y="4923111"/>
                <a:ext cx="2450025" cy="1677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Grafik 14" descr="FOLDERVorderseite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355453">
                <a:off x="4691736" y="4923110"/>
                <a:ext cx="1190874" cy="1677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feld 2"/>
              <p:cNvSpPr txBox="1">
                <a:spLocks noChangeArrowheads="1"/>
              </p:cNvSpPr>
              <p:nvPr/>
            </p:nvSpPr>
            <p:spPr bwMode="auto">
              <a:xfrm>
                <a:off x="536886" y="1210972"/>
                <a:ext cx="1949871" cy="461697"/>
              </a:xfrm>
              <a:prstGeom prst="rect">
                <a:avLst/>
              </a:prstGeom>
              <a:solidFill>
                <a:srgbClr val="D7F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2400"/>
                  <a:t>Mathe online</a:t>
                </a:r>
                <a:endParaRPr lang="de-AT" altLang="de-DE" sz="2400"/>
              </a:p>
            </p:txBody>
          </p:sp>
          <p:sp>
            <p:nvSpPr>
              <p:cNvPr id="15" name="Textfeld 15"/>
              <p:cNvSpPr txBox="1">
                <a:spLocks noChangeArrowheads="1"/>
              </p:cNvSpPr>
              <p:nvPr/>
            </p:nvSpPr>
            <p:spPr bwMode="auto">
              <a:xfrm>
                <a:off x="873566" y="2779969"/>
                <a:ext cx="1347050" cy="461697"/>
              </a:xfrm>
              <a:prstGeom prst="rect">
                <a:avLst/>
              </a:prstGeom>
              <a:solidFill>
                <a:srgbClr val="D7F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2400"/>
                  <a:t>Ibc-: hilft</a:t>
                </a:r>
                <a:endParaRPr lang="de-AT" altLang="de-DE" sz="2400"/>
              </a:p>
            </p:txBody>
          </p:sp>
          <p:sp>
            <p:nvSpPr>
              <p:cNvPr id="16" name="Textfeld 16"/>
              <p:cNvSpPr txBox="1">
                <a:spLocks noChangeArrowheads="1"/>
              </p:cNvSpPr>
              <p:nvPr/>
            </p:nvSpPr>
            <p:spPr bwMode="auto">
              <a:xfrm>
                <a:off x="536886" y="4455981"/>
                <a:ext cx="1869516" cy="461697"/>
              </a:xfrm>
              <a:prstGeom prst="rect">
                <a:avLst/>
              </a:prstGeom>
              <a:solidFill>
                <a:srgbClr val="D7F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2400"/>
                  <a:t>Online-Wahl</a:t>
                </a:r>
                <a:endParaRPr lang="de-AT" altLang="de-DE" sz="2400"/>
              </a:p>
            </p:txBody>
          </p:sp>
          <p:sp>
            <p:nvSpPr>
              <p:cNvPr id="17" name="Textfeld 17"/>
              <p:cNvSpPr txBox="1">
                <a:spLocks noChangeArrowheads="1"/>
              </p:cNvSpPr>
              <p:nvPr/>
            </p:nvSpPr>
            <p:spPr bwMode="auto">
              <a:xfrm>
                <a:off x="3353943" y="1841144"/>
                <a:ext cx="2514214" cy="461697"/>
              </a:xfrm>
              <a:prstGeom prst="rect">
                <a:avLst/>
              </a:prstGeom>
              <a:solidFill>
                <a:srgbClr val="D7F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2400"/>
                  <a:t>Gesundheitstage</a:t>
                </a:r>
                <a:endParaRPr lang="de-AT" altLang="de-DE" sz="2400"/>
              </a:p>
            </p:txBody>
          </p:sp>
          <p:sp>
            <p:nvSpPr>
              <p:cNvPr id="18" name="Textfeld 18"/>
              <p:cNvSpPr txBox="1">
                <a:spLocks noChangeArrowheads="1"/>
              </p:cNvSpPr>
              <p:nvPr/>
            </p:nvSpPr>
            <p:spPr bwMode="auto">
              <a:xfrm>
                <a:off x="3278379" y="3477929"/>
                <a:ext cx="2546279" cy="461697"/>
              </a:xfrm>
              <a:prstGeom prst="rect">
                <a:avLst/>
              </a:prstGeom>
              <a:solidFill>
                <a:srgbClr val="D7F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2400" dirty="0"/>
                  <a:t>Fest der Kulturen</a:t>
                </a:r>
                <a:endParaRPr lang="de-AT" altLang="de-DE" sz="2400" dirty="0"/>
              </a:p>
            </p:txBody>
          </p:sp>
          <p:sp>
            <p:nvSpPr>
              <p:cNvPr id="19" name="Textfeld 19"/>
              <p:cNvSpPr txBox="1">
                <a:spLocks noChangeArrowheads="1"/>
              </p:cNvSpPr>
              <p:nvPr/>
            </p:nvSpPr>
            <p:spPr bwMode="auto">
              <a:xfrm>
                <a:off x="7284924" y="1111250"/>
                <a:ext cx="954107" cy="461665"/>
              </a:xfrm>
              <a:prstGeom prst="rect">
                <a:avLst/>
              </a:prstGeom>
              <a:solidFill>
                <a:srgbClr val="D7F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2400" dirty="0" smtClean="0"/>
                  <a:t>BeSt³</a:t>
                </a:r>
                <a:endParaRPr lang="de-AT" altLang="de-DE" sz="2400" dirty="0"/>
              </a:p>
            </p:txBody>
          </p:sp>
          <p:sp>
            <p:nvSpPr>
              <p:cNvPr id="20" name="Textfeld 20"/>
              <p:cNvSpPr txBox="1">
                <a:spLocks noChangeArrowheads="1"/>
              </p:cNvSpPr>
              <p:nvPr/>
            </p:nvSpPr>
            <p:spPr bwMode="auto">
              <a:xfrm>
                <a:off x="6280179" y="2689981"/>
                <a:ext cx="2747519" cy="461697"/>
              </a:xfrm>
              <a:prstGeom prst="rect">
                <a:avLst/>
              </a:prstGeom>
              <a:solidFill>
                <a:srgbClr val="D7F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2400" dirty="0"/>
                  <a:t>Absolvententreffen</a:t>
                </a:r>
                <a:endParaRPr lang="de-AT" altLang="de-DE" sz="2400" dirty="0"/>
              </a:p>
            </p:txBody>
          </p:sp>
          <p:pic>
            <p:nvPicPr>
              <p:cNvPr id="21" name="Picture 24" descr="H:\SMS4U2016\Oekob16__028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5684" y="4712543"/>
                <a:ext cx="2583490" cy="1937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feld 21"/>
              <p:cNvSpPr txBox="1">
                <a:spLocks noChangeArrowheads="1"/>
              </p:cNvSpPr>
              <p:nvPr/>
            </p:nvSpPr>
            <p:spPr bwMode="auto">
              <a:xfrm>
                <a:off x="5985174" y="4378973"/>
                <a:ext cx="3200404" cy="461697"/>
              </a:xfrm>
              <a:prstGeom prst="rect">
                <a:avLst/>
              </a:prstGeom>
              <a:solidFill>
                <a:srgbClr val="D7F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2400"/>
                  <a:t>Nachhaltigkeitsbericht</a:t>
                </a:r>
                <a:endParaRPr lang="de-AT" altLang="de-DE" sz="2400"/>
              </a:p>
            </p:txBody>
          </p:sp>
          <p:sp>
            <p:nvSpPr>
              <p:cNvPr id="23" name="Textfeld 22"/>
              <p:cNvSpPr txBox="1">
                <a:spLocks noChangeArrowheads="1"/>
              </p:cNvSpPr>
              <p:nvPr/>
            </p:nvSpPr>
            <p:spPr bwMode="auto">
              <a:xfrm>
                <a:off x="3691734" y="4938457"/>
                <a:ext cx="2035175" cy="461963"/>
              </a:xfrm>
              <a:prstGeom prst="rect">
                <a:avLst/>
              </a:prstGeom>
              <a:solidFill>
                <a:srgbClr val="D7F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2400" dirty="0"/>
                  <a:t>Jahresbericht</a:t>
                </a:r>
                <a:endParaRPr lang="de-AT" altLang="de-DE" sz="2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33243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l="41262" t="77658" r="9103" b="12262"/>
          <a:stretch/>
        </p:blipFill>
        <p:spPr>
          <a:xfrm>
            <a:off x="2164788" y="5713464"/>
            <a:ext cx="9339823" cy="1026433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sz="2900" b="1" cap="all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		</a:t>
            </a:r>
            <a:r>
              <a:rPr lang="de-DE" sz="5900" b="1" cap="all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Co</a:t>
            </a:r>
            <a:r>
              <a:rPr lang="de-DE" sz="2900" b="1" cap="all" dirty="0" err="1" smtClean="0">
                <a:latin typeface="Trebuchet MS" panose="020B0603020202020204" pitchFamily="34" charset="0"/>
              </a:rPr>
              <a:t>operatives</a:t>
            </a:r>
            <a:r>
              <a:rPr lang="de-DE" sz="2900" b="1" cap="all" dirty="0" smtClean="0">
                <a:latin typeface="Trebuchet MS" panose="020B0603020202020204" pitchFamily="34" charset="0"/>
              </a:rPr>
              <a:t> 								</a:t>
            </a:r>
            <a:r>
              <a:rPr lang="de-DE" sz="6000" b="1" cap="all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O</a:t>
            </a:r>
            <a:r>
              <a:rPr lang="de-DE" sz="2900" b="1" cap="all" dirty="0" smtClean="0">
                <a:latin typeface="Trebuchet MS" panose="020B0603020202020204" pitchFamily="34" charset="0"/>
              </a:rPr>
              <a:t>ffenes </a:t>
            </a:r>
            <a:r>
              <a:rPr lang="de-DE" sz="6000" b="1" cap="all" dirty="0">
                <a:solidFill>
                  <a:schemeClr val="tx2"/>
                </a:solidFill>
                <a:latin typeface="Trebuchet MS" panose="020B0603020202020204" pitchFamily="34" charset="0"/>
              </a:rPr>
              <a:t>L</a:t>
            </a:r>
            <a:r>
              <a:rPr lang="de-DE" sz="2900" b="1" cap="all" dirty="0">
                <a:latin typeface="Trebuchet MS" panose="020B0603020202020204" pitchFamily="34" charset="0"/>
              </a:rPr>
              <a:t>ernen</a:t>
            </a:r>
            <a:br>
              <a:rPr lang="de-DE" sz="2900" b="1" cap="all" dirty="0">
                <a:latin typeface="Trebuchet MS" panose="020B0603020202020204" pitchFamily="34" charset="0"/>
              </a:rPr>
            </a:br>
            <a:r>
              <a:rPr lang="de-DE" sz="2900" b="1" cap="all" dirty="0">
                <a:latin typeface="Trebuchet MS" panose="020B0603020202020204" pitchFamily="34" charset="0"/>
              </a:rPr>
              <a:t/>
            </a:r>
            <a:br>
              <a:rPr lang="de-DE" sz="2900" b="1" cap="all" dirty="0">
                <a:latin typeface="Trebuchet MS" panose="020B0603020202020204" pitchFamily="34" charset="0"/>
              </a:rPr>
            </a:br>
            <a:endParaRPr lang="de-DE" sz="2900" b="1" cap="all" dirty="0" smtClean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de-DE" sz="2900" b="1" cap="all" dirty="0">
              <a:latin typeface="Trebuchet MS" panose="020B0603020202020204" pitchFamily="34" charset="0"/>
            </a:endParaRPr>
          </a:p>
          <a:p>
            <a:r>
              <a:rPr lang="de-DE" sz="3600" dirty="0" smtClean="0"/>
              <a:t>Eigenverantwortung</a:t>
            </a:r>
            <a:endParaRPr lang="de-DE" sz="3600" dirty="0"/>
          </a:p>
          <a:p>
            <a:r>
              <a:rPr lang="de-DE" sz="3600" dirty="0"/>
              <a:t>Selbstständigkeit					</a:t>
            </a:r>
            <a:r>
              <a:rPr lang="de-DE" sz="7300" dirty="0" smtClean="0"/>
              <a:t>Ziel </a:t>
            </a:r>
            <a:r>
              <a:rPr lang="de-DE" sz="7300" dirty="0"/>
              <a:t>von COOL</a:t>
            </a:r>
          </a:p>
          <a:p>
            <a:r>
              <a:rPr lang="de-DE" sz="3600" dirty="0"/>
              <a:t>Sozialkompetenz</a:t>
            </a:r>
            <a:r>
              <a:rPr lang="de-DE" sz="4400" b="1" cap="all" dirty="0" smtClean="0">
                <a:latin typeface="Trebuchet MS" panose="020B0603020202020204" pitchFamily="34" charset="0"/>
              </a:rPr>
              <a:t>	</a:t>
            </a:r>
            <a:r>
              <a:rPr lang="de-DE" b="1" cap="all" dirty="0"/>
              <a:t/>
            </a:r>
            <a:br>
              <a:rPr lang="de-DE" b="1" cap="all" dirty="0"/>
            </a:br>
            <a:endParaRPr lang="de-DE" b="1" cap="all" dirty="0"/>
          </a:p>
          <a:p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7200" dirty="0" smtClean="0"/>
              <a:t>COOL</a:t>
            </a:r>
            <a:endParaRPr lang="de-DE" sz="7200" dirty="0"/>
          </a:p>
        </p:txBody>
      </p:sp>
      <p:sp>
        <p:nvSpPr>
          <p:cNvPr id="5" name="Textfeld 4"/>
          <p:cNvSpPr txBox="1"/>
          <p:nvPr/>
        </p:nvSpPr>
        <p:spPr>
          <a:xfrm>
            <a:off x="8037842" y="156380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ist eine Haltung!</a:t>
            </a:r>
            <a:endParaRPr lang="de-AT" dirty="0"/>
          </a:p>
        </p:txBody>
      </p:sp>
      <p:cxnSp>
        <p:nvCxnSpPr>
          <p:cNvPr id="6" name="Gerade Verbindung mit Pfeil 5"/>
          <p:cNvCxnSpPr/>
          <p:nvPr/>
        </p:nvCxnSpPr>
        <p:spPr>
          <a:xfrm flipH="1">
            <a:off x="5054700" y="1698836"/>
            <a:ext cx="1368152" cy="126014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>
            <a:off x="7842415" y="1667934"/>
            <a:ext cx="1080120" cy="1291042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 7" descr="netzwerklog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66387" y="381664"/>
            <a:ext cx="10382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18838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tzen">
  <a:themeElements>
    <a:clrScheme name="Fetz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etz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etz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363</Words>
  <Application>Microsoft Office PowerPoint</Application>
  <PresentationFormat>Benutzerdefiniert</PresentationFormat>
  <Paragraphs>101</Paragraphs>
  <Slides>10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Fetzen</vt:lpstr>
      <vt:lpstr>Peer Programme am ibc-: „A great place to learn“</vt:lpstr>
      <vt:lpstr>     Der Weg zum miteinander Reden </vt:lpstr>
      <vt:lpstr>Peer-Mediation</vt:lpstr>
      <vt:lpstr>Cultural Tutor</vt:lpstr>
      <vt:lpstr>Der Schulsanitätsdienst „Hilfe von Schüler zu Schüler“</vt:lpstr>
      <vt:lpstr>Ziele und Ausbildung</vt:lpstr>
      <vt:lpstr>Peer-Learning</vt:lpstr>
      <vt:lpstr>PowerPoint-Präsentation</vt:lpstr>
      <vt:lpstr>COOL</vt:lpstr>
      <vt:lpstr>Wie wirkt COOL?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PEER-LEARNING</dc:title>
  <dc:creator>Monika Hofmann</dc:creator>
  <cp:lastModifiedBy>Administrator</cp:lastModifiedBy>
  <cp:revision>42</cp:revision>
  <dcterms:created xsi:type="dcterms:W3CDTF">2016-08-25T17:56:16Z</dcterms:created>
  <dcterms:modified xsi:type="dcterms:W3CDTF">2016-11-16T13:13:57Z</dcterms:modified>
</cp:coreProperties>
</file>