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1"/>
  </p:notesMasterIdLst>
  <p:sldIdLst>
    <p:sldId id="256" r:id="rId2"/>
    <p:sldId id="257" r:id="rId3"/>
    <p:sldId id="258" r:id="rId4"/>
    <p:sldId id="261" r:id="rId5"/>
    <p:sldId id="262" r:id="rId6"/>
    <p:sldId id="263" r:id="rId7"/>
    <p:sldId id="264" r:id="rId8"/>
    <p:sldId id="265" r:id="rId9"/>
    <p:sldId id="259" r:id="rId10"/>
    <p:sldId id="272" r:id="rId11"/>
    <p:sldId id="273" r:id="rId12"/>
    <p:sldId id="274" r:id="rId13"/>
    <p:sldId id="271" r:id="rId14"/>
    <p:sldId id="266" r:id="rId15"/>
    <p:sldId id="260" r:id="rId16"/>
    <p:sldId id="275" r:id="rId17"/>
    <p:sldId id="267" r:id="rId18"/>
    <p:sldId id="276" r:id="rId19"/>
    <p:sldId id="268" r:id="rId20"/>
  </p:sldIdLst>
  <p:sldSz cx="9144000" cy="6858000" type="screen4x3"/>
  <p:notesSz cx="6858000" cy="91440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itchFamily="34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ittlere Formatvorlage 2 - Akz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5" autoAdjust="0"/>
    <p:restoredTop sz="94563" autoAdjust="0"/>
  </p:normalViewPr>
  <p:slideViewPr>
    <p:cSldViewPr>
      <p:cViewPr>
        <p:scale>
          <a:sx n="66" d="100"/>
          <a:sy n="66" d="100"/>
        </p:scale>
        <p:origin x="32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D:\Schuljahr_10_11\M\4.6.xlsx" TargetMode="External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D:\Schuljahr_10_11\M\4.6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D:\Schuljahr_10_11\M\4.6.xlsx" TargetMode="External"/><Relationship Id="rId1" Type="http://schemas.openxmlformats.org/officeDocument/2006/relationships/themeOverride" Target="../theme/themeOverrid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txPr>
        <a:bodyPr/>
        <a:lstStyle/>
        <a:p>
          <a:pPr>
            <a:defRPr lang="de-AT"/>
          </a:pPr>
          <a:endParaRPr lang="de-DE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Tabelle1!$B$2</c:f>
              <c:strCache>
                <c:ptCount val="1"/>
                <c:pt idx="0">
                  <c:v>y</c:v>
                </c:pt>
              </c:strCache>
            </c:strRef>
          </c:tx>
          <c:xVal>
            <c:numRef>
              <c:f>Tabelle1!$A$3:$A$13</c:f>
              <c:numCache>
                <c:formatCode>General</c:formatCode>
                <c:ptCount val="11"/>
                <c:pt idx="0">
                  <c:v>7</c:v>
                </c:pt>
                <c:pt idx="1">
                  <c:v>6.8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2.2000000000000002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-1</c:v>
                </c:pt>
              </c:numCache>
            </c:numRef>
          </c:xVal>
          <c:yVal>
            <c:numRef>
              <c:f>Tabelle1!$B$3:$B$13</c:f>
              <c:numCache>
                <c:formatCode>0.0</c:formatCode>
                <c:ptCount val="11"/>
                <c:pt idx="0">
                  <c:v>2.3333333333333277</c:v>
                </c:pt>
                <c:pt idx="1">
                  <c:v>0</c:v>
                </c:pt>
                <c:pt idx="2">
                  <c:v>-6</c:v>
                </c:pt>
                <c:pt idx="3">
                  <c:v>-8.3333333333333357</c:v>
                </c:pt>
                <c:pt idx="4">
                  <c:v>-6.6666666666666679</c:v>
                </c:pt>
                <c:pt idx="5">
                  <c:v>-3</c:v>
                </c:pt>
                <c:pt idx="6">
                  <c:v>0</c:v>
                </c:pt>
                <c:pt idx="7">
                  <c:v>0.66666666666666663</c:v>
                </c:pt>
                <c:pt idx="8">
                  <c:v>2.3333333333333335</c:v>
                </c:pt>
                <c:pt idx="9">
                  <c:v>0</c:v>
                </c:pt>
                <c:pt idx="10">
                  <c:v>-8.3333333333333357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12269312"/>
        <c:axId val="8269824"/>
      </c:scatterChart>
      <c:valAx>
        <c:axId val="2122693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de-AT"/>
            </a:pPr>
            <a:endParaRPr lang="de-DE"/>
          </a:p>
        </c:txPr>
        <c:crossAx val="8269824"/>
        <c:crosses val="autoZero"/>
        <c:crossBetween val="midCat"/>
      </c:valAx>
      <c:valAx>
        <c:axId val="8269824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de-AT"/>
            </a:pPr>
            <a:endParaRPr lang="de-DE"/>
          </a:p>
        </c:txPr>
        <c:crossAx val="21226931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txPr>
        <a:bodyPr/>
        <a:lstStyle/>
        <a:p>
          <a:pPr>
            <a:defRPr lang="de-AT"/>
          </a:pPr>
          <a:endParaRPr lang="de-DE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Tabelle1!$B$2</c:f>
              <c:strCache>
                <c:ptCount val="1"/>
                <c:pt idx="0">
                  <c:v>y</c:v>
                </c:pt>
              </c:strCache>
            </c:strRef>
          </c:tx>
          <c:xVal>
            <c:numRef>
              <c:f>Tabelle1!$A$3:$A$13</c:f>
              <c:numCache>
                <c:formatCode>General</c:formatCode>
                <c:ptCount val="11"/>
                <c:pt idx="0">
                  <c:v>7</c:v>
                </c:pt>
                <c:pt idx="1">
                  <c:v>6.8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2.2000000000000002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-1</c:v>
                </c:pt>
              </c:numCache>
            </c:numRef>
          </c:xVal>
          <c:yVal>
            <c:numRef>
              <c:f>Tabelle1!$B$3:$B$13</c:f>
              <c:numCache>
                <c:formatCode>0.0</c:formatCode>
                <c:ptCount val="11"/>
                <c:pt idx="0">
                  <c:v>2.3333333333333277</c:v>
                </c:pt>
                <c:pt idx="1">
                  <c:v>0</c:v>
                </c:pt>
                <c:pt idx="2">
                  <c:v>-6</c:v>
                </c:pt>
                <c:pt idx="3">
                  <c:v>-8.3333333333333357</c:v>
                </c:pt>
                <c:pt idx="4">
                  <c:v>-6.6666666666666679</c:v>
                </c:pt>
                <c:pt idx="5">
                  <c:v>-3</c:v>
                </c:pt>
                <c:pt idx="6">
                  <c:v>0</c:v>
                </c:pt>
                <c:pt idx="7">
                  <c:v>0.66666666666666663</c:v>
                </c:pt>
                <c:pt idx="8">
                  <c:v>2.3333333333333335</c:v>
                </c:pt>
                <c:pt idx="9">
                  <c:v>0</c:v>
                </c:pt>
                <c:pt idx="10">
                  <c:v>-8.3333333333333357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79552"/>
        <c:axId val="8281088"/>
      </c:scatterChart>
      <c:valAx>
        <c:axId val="8279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de-AT"/>
            </a:pPr>
            <a:endParaRPr lang="de-DE"/>
          </a:p>
        </c:txPr>
        <c:crossAx val="8281088"/>
        <c:crosses val="autoZero"/>
        <c:crossBetween val="midCat"/>
      </c:valAx>
      <c:valAx>
        <c:axId val="8281088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de-AT"/>
            </a:pPr>
            <a:endParaRPr lang="de-DE"/>
          </a:p>
        </c:txPr>
        <c:crossAx val="8279552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de-AT"/>
  <c:roundedCorners val="0"/>
  <mc:AlternateContent xmlns:mc="http://schemas.openxmlformats.org/markup-compatibility/2006">
    <mc:Choice xmlns:c14="http://schemas.microsoft.com/office/drawing/2007/8/2/chart" Requires="c14">
      <c14:style val="132"/>
    </mc:Choice>
    <mc:Fallback>
      <c:style val="3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layout/>
      <c:overlay val="0"/>
      <c:txPr>
        <a:bodyPr/>
        <a:lstStyle/>
        <a:p>
          <a:pPr>
            <a:defRPr lang="de-AT"/>
          </a:pPr>
          <a:endParaRPr lang="de-DE"/>
        </a:p>
      </c:txPr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Tabelle1!$B$2</c:f>
              <c:strCache>
                <c:ptCount val="1"/>
                <c:pt idx="0">
                  <c:v>y</c:v>
                </c:pt>
              </c:strCache>
            </c:strRef>
          </c:tx>
          <c:xVal>
            <c:numRef>
              <c:f>Tabelle1!$A$3:$A$13</c:f>
              <c:numCache>
                <c:formatCode>General</c:formatCode>
                <c:ptCount val="11"/>
                <c:pt idx="0">
                  <c:v>7</c:v>
                </c:pt>
                <c:pt idx="1">
                  <c:v>6.8</c:v>
                </c:pt>
                <c:pt idx="2">
                  <c:v>6</c:v>
                </c:pt>
                <c:pt idx="3">
                  <c:v>5</c:v>
                </c:pt>
                <c:pt idx="4">
                  <c:v>4</c:v>
                </c:pt>
                <c:pt idx="5">
                  <c:v>3</c:v>
                </c:pt>
                <c:pt idx="6">
                  <c:v>2.2000000000000002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-1</c:v>
                </c:pt>
              </c:numCache>
            </c:numRef>
          </c:xVal>
          <c:yVal>
            <c:numRef>
              <c:f>Tabelle1!$B$3:$B$13</c:f>
              <c:numCache>
                <c:formatCode>0.0</c:formatCode>
                <c:ptCount val="11"/>
                <c:pt idx="0">
                  <c:v>2.3333333333333277</c:v>
                </c:pt>
                <c:pt idx="1">
                  <c:v>0</c:v>
                </c:pt>
                <c:pt idx="2">
                  <c:v>-6</c:v>
                </c:pt>
                <c:pt idx="3">
                  <c:v>-8.3333333333333357</c:v>
                </c:pt>
                <c:pt idx="4">
                  <c:v>-6.6666666666666679</c:v>
                </c:pt>
                <c:pt idx="5">
                  <c:v>-3</c:v>
                </c:pt>
                <c:pt idx="6">
                  <c:v>0</c:v>
                </c:pt>
                <c:pt idx="7">
                  <c:v>0.66666666666666663</c:v>
                </c:pt>
                <c:pt idx="8">
                  <c:v>2.3333333333333335</c:v>
                </c:pt>
                <c:pt idx="9">
                  <c:v>0</c:v>
                </c:pt>
                <c:pt idx="10">
                  <c:v>-8.3333333333333357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8289664"/>
        <c:axId val="8291456"/>
      </c:scatterChart>
      <c:valAx>
        <c:axId val="82896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lang="de-AT"/>
            </a:pPr>
            <a:endParaRPr lang="de-DE"/>
          </a:p>
        </c:txPr>
        <c:crossAx val="8291456"/>
        <c:crosses val="autoZero"/>
        <c:crossBetween val="midCat"/>
      </c:valAx>
      <c:valAx>
        <c:axId val="8291456"/>
        <c:scaling>
          <c:orientation val="minMax"/>
        </c:scaling>
        <c:delete val="0"/>
        <c:axPos val="l"/>
        <c:majorGridlines/>
        <c:numFmt formatCode="0.0" sourceLinked="1"/>
        <c:majorTickMark val="out"/>
        <c:minorTickMark val="none"/>
        <c:tickLblPos val="nextTo"/>
        <c:txPr>
          <a:bodyPr/>
          <a:lstStyle/>
          <a:p>
            <a:pPr>
              <a:defRPr lang="de-AT"/>
            </a:pPr>
            <a:endParaRPr lang="de-DE"/>
          </a:p>
        </c:txPr>
        <c:crossAx val="8289664"/>
        <c:crosses val="autoZero"/>
        <c:crossBetween val="midCat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261FBB4C-9BEF-49FB-8DC9-FC3FB6F376F9}" type="datetimeFigureOut">
              <a:rPr lang="de-DE"/>
              <a:pPr>
                <a:defRPr/>
              </a:pPr>
              <a:t>17.01.2016</a:t>
            </a:fld>
            <a:endParaRPr lang="de-AT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de-AT" noProof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  <a:endParaRPr lang="de-AT" noProof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312018D-330E-4BDA-91C7-B4B3E4CFBB6A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493006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22532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6C617882-556B-4982-9EED-70C4DDAC65B6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DE" altLang="de-DE" smtClean="0"/>
          </a:p>
        </p:txBody>
      </p:sp>
      <p:sp>
        <p:nvSpPr>
          <p:cNvPr id="23556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A2DA11A6-E3C0-4AD0-BE02-BAA7792FAF8A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de-AT" altLang="de-DE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Folienbildplatzhalt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izenplatzhalt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de-AT" altLang="de-DE" smtClean="0"/>
          </a:p>
        </p:txBody>
      </p:sp>
      <p:sp>
        <p:nvSpPr>
          <p:cNvPr id="24580" name="Foliennummernplatzhalt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F007FF43-0D27-4C78-AEB0-A4EBF2C45188}" type="slidenum">
              <a:rPr lang="de-AT" altLang="de-DE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de-AT" altLang="de-D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00166" y="2130425"/>
            <a:ext cx="6958034" cy="1470025"/>
          </a:xfrm>
        </p:spPr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2428860" y="3886200"/>
            <a:ext cx="534354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6BB2E-A07E-42DC-933F-77B852E3EEF3}" type="datetimeFigureOut">
              <a:rPr lang="de-DE"/>
              <a:pPr>
                <a:defRPr/>
              </a:pPr>
              <a:t>17.01.2016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6F53F-C941-4A10-AB39-616F49AA66BC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88419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CB9493-B5A0-4CB2-8BEC-4D3667D6C1CF}" type="datetimeFigureOut">
              <a:rPr lang="de-DE"/>
              <a:pPr>
                <a:defRPr/>
              </a:pPr>
              <a:t>17.01.2016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1B04FF-B029-4F20-82B4-B6E925DA7546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32418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9D8119-6E06-458F-9433-EAB0DD3325DF}" type="datetimeFigureOut">
              <a:rPr lang="de-DE"/>
              <a:pPr>
                <a:defRPr/>
              </a:pPr>
              <a:t>17.01.2016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1E5F81-BD25-4CC4-8B6E-24E4CE1FD43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294418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i="0"/>
            </a:lvl1pPr>
            <a:lvl2pPr>
              <a:defRPr i="0"/>
            </a:lvl2pPr>
            <a:lvl3pPr>
              <a:defRPr i="0"/>
            </a:lvl3pPr>
            <a:lvl4pPr>
              <a:defRPr i="0"/>
            </a:lvl4pPr>
            <a:lvl5pPr>
              <a:defRPr i="0"/>
            </a:lvl5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925D4-3C2B-4C13-B75E-29C73624ECC3}" type="datetimeFigureOut">
              <a:rPr lang="de-DE"/>
              <a:pPr>
                <a:defRPr/>
              </a:pPr>
              <a:t>17.01.2016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226E5-1CA3-402B-B38B-C1FA299BA21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72677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CD1E6B-F9DC-4FF8-806F-95C23C57677C}" type="datetimeFigureOut">
              <a:rPr lang="de-DE"/>
              <a:pPr>
                <a:defRPr/>
              </a:pPr>
              <a:t>17.01.2016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5F6D7E-25E6-49A3-8A52-1A415DD2A131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25787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B0D01-D1E1-4E4C-BF4D-0B1F4472C9D6}" type="datetimeFigureOut">
              <a:rPr lang="de-DE"/>
              <a:pPr>
                <a:defRPr/>
              </a:pPr>
              <a:t>17.01.2016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BB4E00-73AD-4BF7-B156-47B34BF1F166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77431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5B60E-9715-4C59-83EF-2373C9CBFE34}" type="datetimeFigureOut">
              <a:rPr lang="de-DE"/>
              <a:pPr>
                <a:defRPr/>
              </a:pPr>
              <a:t>17.01.2016</a:t>
            </a:fld>
            <a:endParaRPr lang="de-AT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7C159-6A06-4E57-8771-6AF209F6404B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167852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449E0-F02C-4D64-A7AF-95A997EAFC8D}" type="datetimeFigureOut">
              <a:rPr lang="de-DE"/>
              <a:pPr>
                <a:defRPr/>
              </a:pPr>
              <a:t>17.01.2016</a:t>
            </a:fld>
            <a:endParaRPr lang="de-AT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6285FF-48F2-47B2-90C3-FAFD3BCE6953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640358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394028-574A-489B-80F2-A775BE1FDED8}" type="datetimeFigureOut">
              <a:rPr lang="de-DE"/>
              <a:pPr>
                <a:defRPr/>
              </a:pPr>
              <a:t>17.01.2016</a:t>
            </a:fld>
            <a:endParaRPr lang="de-AT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8AA89D-88B9-4833-8002-66F200A379F4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163149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1F374-5B0A-452A-BB84-8ED54A52BCDC}" type="datetimeFigureOut">
              <a:rPr lang="de-DE"/>
              <a:pPr>
                <a:defRPr/>
              </a:pPr>
              <a:t>17.01.2016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5ADFC6-1112-447F-8A2D-D3E578948002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40996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 smtClean="0"/>
              <a:t>Bild durch Klicken auf Symbol hinzufügen</a:t>
            </a:r>
            <a:endParaRPr lang="de-AT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600E60-A643-4E49-9D83-71111F6B5418}" type="datetimeFigureOut">
              <a:rPr lang="de-DE"/>
              <a:pPr>
                <a:defRPr/>
              </a:pPr>
              <a:t>17.01.2016</a:t>
            </a:fld>
            <a:endParaRPr lang="de-AT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32D117-F596-4851-B31E-79556C347C19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320575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1428750" y="274638"/>
            <a:ext cx="725805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  <a:endParaRPr lang="de-AT" altLang="de-DE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1428750" y="1600200"/>
            <a:ext cx="725805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r>
              <a:rPr lang="de-DE" altLang="de-DE" smtClean="0"/>
              <a:t>Dritte Ebene</a:t>
            </a:r>
          </a:p>
          <a:p>
            <a:pPr lvl="3"/>
            <a:r>
              <a:rPr lang="de-DE" altLang="de-DE" smtClean="0"/>
              <a:t>Vierte Ebene</a:t>
            </a:r>
          </a:p>
          <a:p>
            <a:pPr lvl="4"/>
            <a:r>
              <a:rPr lang="de-DE" altLang="de-DE" smtClean="0"/>
              <a:t>Fünfte Ebene</a:t>
            </a:r>
            <a:endParaRPr lang="de-AT" altLang="de-DE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3C33A23-2CEC-421D-9B84-850FFD0D6422}" type="datetimeFigureOut">
              <a:rPr lang="de-DE"/>
              <a:pPr>
                <a:defRPr/>
              </a:pPr>
              <a:t>17.01.2016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2655C84-AA5F-4F52-814A-8EDD155D325B}" type="slidenum">
              <a:rPr lang="de-AT"/>
              <a:pPr>
                <a:defRPr/>
              </a:pPr>
              <a:t>‹Nr.›</a:t>
            </a:fld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0" y="1428736"/>
            <a:ext cx="1169551" cy="5429264"/>
          </a:xfrm>
          <a:prstGeom prst="rect">
            <a:avLst/>
          </a:prstGeom>
          <a:solidFill>
            <a:srgbClr val="FF6600"/>
          </a:solidFill>
        </p:spPr>
        <p:txBody>
          <a:bodyPr vert="vert27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4400" b="1" dirty="0">
                <a:solidFill>
                  <a:schemeClr val="bg1"/>
                </a:solidFill>
                <a:latin typeface="+mn-lt"/>
                <a:cs typeface="+mn-cs"/>
              </a:rPr>
              <a:t>Differentialrechnung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000" b="1" dirty="0">
                <a:latin typeface="+mn-lt"/>
                <a:cs typeface="+mn-cs"/>
              </a:rPr>
              <a:t>Kurvendiskussion </a:t>
            </a:r>
            <a:endParaRPr lang="de-AT" sz="4400" dirty="0">
              <a:latin typeface="+mn-lt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Algerian" pitchFamily="82" charset="0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2pPr>
      <a:lvl3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3pPr>
      <a:lvl4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4pPr>
      <a:lvl5pPr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lgerian" pitchFamily="82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i="1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i="1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i="1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1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slide" Target="slide1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5.xml"/><Relationship Id="rId4" Type="http://schemas.openxmlformats.org/officeDocument/2006/relationships/image" Target="../media/image1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" Target="slide16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slide" Target="slide18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" Target="slide19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5" Type="http://schemas.openxmlformats.org/officeDocument/2006/relationships/slide" Target="slide18.xml"/><Relationship Id="rId4" Type="http://schemas.openxmlformats.org/officeDocument/2006/relationships/slide" Target="slide1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slide" Target="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slide" Target="slide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" Target="slide8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jpeg"/><Relationship Id="rId4" Type="http://schemas.openxmlformats.org/officeDocument/2006/relationships/slide" Target="slid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 1"/>
          <p:cNvSpPr>
            <a:spLocks noGrp="1"/>
          </p:cNvSpPr>
          <p:nvPr>
            <p:ph type="ctrTitle"/>
          </p:nvPr>
        </p:nvSpPr>
        <p:spPr>
          <a:xfrm>
            <a:off x="1500188" y="2130425"/>
            <a:ext cx="6958012" cy="1470025"/>
          </a:xfrm>
        </p:spPr>
        <p:txBody>
          <a:bodyPr/>
          <a:lstStyle/>
          <a:p>
            <a:pPr algn="ctr"/>
            <a:r>
              <a:rPr lang="de-AT" altLang="de-DE" smtClean="0"/>
              <a:t>Kurvendiskussion 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7143750" y="6286500"/>
            <a:ext cx="1843088" cy="423863"/>
          </a:xfrm>
        </p:spPr>
        <p:txBody>
          <a:bodyPr rtlCol="0">
            <a:normAutofit fontScale="550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dirty="0" smtClean="0"/>
              <a:t>Melanie </a:t>
            </a:r>
            <a:r>
              <a:rPr lang="de-AT" dirty="0" err="1" smtClean="0"/>
              <a:t>Gräbner</a:t>
            </a:r>
            <a:endParaRPr lang="de-AT" dirty="0"/>
          </a:p>
        </p:txBody>
      </p:sp>
      <p:pic>
        <p:nvPicPr>
          <p:cNvPr id="2052" name="Grafik 3" descr="Maus.jpe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15188" y="4786313"/>
            <a:ext cx="1104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e Legende 4"/>
          <p:cNvSpPr/>
          <p:nvPr/>
        </p:nvSpPr>
        <p:spPr>
          <a:xfrm>
            <a:off x="4786313" y="4357688"/>
            <a:ext cx="2286000" cy="428625"/>
          </a:xfrm>
          <a:prstGeom prst="wedgeEllipseCallout">
            <a:avLst>
              <a:gd name="adj1" fmla="val 68610"/>
              <a:gd name="adj2" fmla="val 1135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Los geht´s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Klick auf mich!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pic>
        <p:nvPicPr>
          <p:cNvPr id="11267" name="Grafik 3" descr="Mau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4929188"/>
            <a:ext cx="1104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e Legende 4"/>
          <p:cNvSpPr/>
          <p:nvPr/>
        </p:nvSpPr>
        <p:spPr>
          <a:xfrm>
            <a:off x="5072063" y="1571625"/>
            <a:ext cx="3929062" cy="3081338"/>
          </a:xfrm>
          <a:prstGeom prst="wedgeEllipseCallout">
            <a:avLst>
              <a:gd name="adj1" fmla="val 30176"/>
              <a:gd name="adj2" fmla="val 7322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Um die Extremstellen auszurechnen, nimmt man die Angabe und verwendet die angegebene Formel, um die Ableitungen y</a:t>
            </a:r>
            <a:r>
              <a:rPr lang="de-DE" dirty="0"/>
              <a:t>' und y‘' zu bilden, wobei man beachten sollte, dass x</a:t>
            </a:r>
            <a:r>
              <a:rPr lang="de-DE" baseline="30000" dirty="0"/>
              <a:t>0</a:t>
            </a:r>
            <a:r>
              <a:rPr lang="de-DE" dirty="0"/>
              <a:t> = 1 und die Ableitung einer Konstanten 0 ist.  </a:t>
            </a:r>
            <a:endParaRPr lang="de-AT" dirty="0"/>
          </a:p>
        </p:txBody>
      </p:sp>
      <p:sp>
        <p:nvSpPr>
          <p:cNvPr id="11269" name="Textfeld 5"/>
          <p:cNvSpPr txBox="1">
            <a:spLocks noChangeArrowheads="1"/>
          </p:cNvSpPr>
          <p:nvPr/>
        </p:nvSpPr>
        <p:spPr bwMode="auto">
          <a:xfrm>
            <a:off x="2357438" y="2428875"/>
            <a:ext cx="157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11270" name="Textfeld 6"/>
          <p:cNvSpPr txBox="1">
            <a:spLocks noChangeArrowheads="1"/>
          </p:cNvSpPr>
          <p:nvPr/>
        </p:nvSpPr>
        <p:spPr bwMode="auto">
          <a:xfrm>
            <a:off x="1428750" y="1643063"/>
            <a:ext cx="43576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AT" altLang="de-DE" sz="2800"/>
              <a:t>y = (1/3)*x³ - 3*x² + 5*x</a:t>
            </a:r>
          </a:p>
          <a:p>
            <a:endParaRPr lang="de-AT" altLang="de-DE" sz="2800"/>
          </a:p>
        </p:txBody>
      </p:sp>
      <p:sp>
        <p:nvSpPr>
          <p:cNvPr id="16" name="Rechteck 15"/>
          <p:cNvSpPr/>
          <p:nvPr/>
        </p:nvSpPr>
        <p:spPr>
          <a:xfrm>
            <a:off x="1500166" y="3000372"/>
            <a:ext cx="2639786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dirty="0"/>
              <a:t>f‘(x) = a*n*x </a:t>
            </a:r>
            <a:r>
              <a:rPr lang="de-AT" sz="3200" baseline="30000" dirty="0"/>
              <a:t>n</a:t>
            </a:r>
            <a:endParaRPr lang="de-AT" sz="3200" dirty="0"/>
          </a:p>
        </p:txBody>
      </p:sp>
      <p:sp>
        <p:nvSpPr>
          <p:cNvPr id="18" name="Interaktive Schaltfläche: Nächste(r) oder Weiter 17">
            <a:hlinkClick r:id="rId3" action="ppaction://hlinksldjump" highlightClick="1"/>
          </p:cNvPr>
          <p:cNvSpPr/>
          <p:nvPr/>
        </p:nvSpPr>
        <p:spPr>
          <a:xfrm>
            <a:off x="7786688" y="6286500"/>
            <a:ext cx="785812" cy="3571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11" name="Rechteck 10"/>
          <p:cNvSpPr/>
          <p:nvPr/>
        </p:nvSpPr>
        <p:spPr>
          <a:xfrm>
            <a:off x="1500166" y="2214554"/>
            <a:ext cx="2428892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dirty="0"/>
              <a:t>f(x) = a*x </a:t>
            </a:r>
            <a:r>
              <a:rPr lang="de-AT" sz="3200" baseline="30000" dirty="0"/>
              <a:t>n</a:t>
            </a:r>
            <a:endParaRPr lang="de-AT" sz="3200" dirty="0"/>
          </a:p>
        </p:txBody>
      </p:sp>
      <p:sp>
        <p:nvSpPr>
          <p:cNvPr id="11278" name="Textfeld 11"/>
          <p:cNvSpPr txBox="1">
            <a:spLocks noChangeArrowheads="1"/>
          </p:cNvSpPr>
          <p:nvPr/>
        </p:nvSpPr>
        <p:spPr bwMode="auto">
          <a:xfrm>
            <a:off x="1428750" y="3714750"/>
            <a:ext cx="435768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AT" altLang="de-DE" sz="2800"/>
              <a:t>y</a:t>
            </a:r>
            <a:r>
              <a:rPr lang="de-DE" altLang="de-DE" sz="2800"/>
              <a:t>' = x²- 6*x+5</a:t>
            </a:r>
          </a:p>
          <a:p>
            <a:r>
              <a:rPr lang="de-DE" altLang="de-DE" sz="2800"/>
              <a:t>y''= 2*x - 6</a:t>
            </a:r>
            <a:endParaRPr lang="de-AT" altLang="de-DE" sz="2800"/>
          </a:p>
          <a:p>
            <a:endParaRPr lang="de-AT" altLang="de-DE" sz="28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12291" name="Inhaltsplatzhalter 2"/>
          <p:cNvSpPr>
            <a:spLocks noGrp="1"/>
          </p:cNvSpPr>
          <p:nvPr>
            <p:ph idx="1"/>
          </p:nvPr>
        </p:nvSpPr>
        <p:spPr>
          <a:xfrm>
            <a:off x="1428750" y="1600200"/>
            <a:ext cx="3857625" cy="3686175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de-AT" altLang="de-DE" sz="2800" smtClean="0"/>
              <a:t>y</a:t>
            </a:r>
            <a:r>
              <a:rPr lang="de-DE" altLang="de-DE" sz="2800" smtClean="0"/>
              <a:t>' = x²- 6*x+5 = 0</a:t>
            </a:r>
          </a:p>
          <a:p>
            <a:pPr>
              <a:buFont typeface="Arial" charset="0"/>
              <a:buNone/>
            </a:pPr>
            <a:endParaRPr lang="de-AT" altLang="de-DE" sz="2800" smtClean="0"/>
          </a:p>
          <a:p>
            <a:pPr>
              <a:buFont typeface="Arial" charset="0"/>
              <a:buNone/>
            </a:pPr>
            <a:endParaRPr lang="de-AT" altLang="de-DE" sz="2800" smtClean="0"/>
          </a:p>
          <a:p>
            <a:pPr>
              <a:buFont typeface="Arial" charset="0"/>
              <a:buNone/>
            </a:pPr>
            <a:r>
              <a:rPr lang="de-AT" altLang="de-DE" sz="2800" smtClean="0"/>
              <a:t>  1 = a</a:t>
            </a:r>
          </a:p>
          <a:p>
            <a:pPr>
              <a:buFont typeface="Arial" charset="0"/>
              <a:buNone/>
            </a:pPr>
            <a:r>
              <a:rPr lang="de-AT" altLang="de-DE" sz="2800" smtClean="0"/>
              <a:t>- 6 = b</a:t>
            </a:r>
          </a:p>
          <a:p>
            <a:pPr>
              <a:buFont typeface="Arial" charset="0"/>
              <a:buNone/>
            </a:pPr>
            <a:r>
              <a:rPr lang="de-AT" altLang="de-DE" sz="2800" smtClean="0"/>
              <a:t>  5 = c</a:t>
            </a:r>
          </a:p>
          <a:p>
            <a:pPr>
              <a:buFont typeface="Arial" charset="0"/>
              <a:buNone/>
            </a:pPr>
            <a:endParaRPr lang="de-AT" altLang="de-DE" sz="2800" smtClean="0"/>
          </a:p>
          <a:p>
            <a:pPr>
              <a:buFont typeface="Arial" charset="0"/>
              <a:buNone/>
            </a:pPr>
            <a:endParaRPr lang="de-AT" altLang="de-DE" sz="2800" smtClean="0"/>
          </a:p>
          <a:p>
            <a:pPr>
              <a:buFont typeface="Arial" charset="0"/>
              <a:buNone/>
            </a:pPr>
            <a:endParaRPr lang="de-AT" altLang="de-DE" sz="2800" smtClean="0"/>
          </a:p>
          <a:p>
            <a:pPr>
              <a:buFont typeface="Arial" charset="0"/>
              <a:buNone/>
            </a:pPr>
            <a:endParaRPr lang="de-AT" altLang="de-DE" smtClean="0"/>
          </a:p>
        </p:txBody>
      </p:sp>
      <p:pic>
        <p:nvPicPr>
          <p:cNvPr id="12292" name="Grafik 3" descr="Mau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4929188"/>
            <a:ext cx="1104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e Legende 4"/>
          <p:cNvSpPr/>
          <p:nvPr/>
        </p:nvSpPr>
        <p:spPr>
          <a:xfrm>
            <a:off x="5072063" y="2714625"/>
            <a:ext cx="3286125" cy="1714500"/>
          </a:xfrm>
          <a:prstGeom prst="wedgeEllipseCallout">
            <a:avLst>
              <a:gd name="adj1" fmla="val 44751"/>
              <a:gd name="adj2" fmla="val 81689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Nun nimmt man die erste Ableitung und rechnet sich die beiden x Werte mit der angegeben Formel aus.</a:t>
            </a:r>
            <a:endParaRPr lang="de-AT" dirty="0"/>
          </a:p>
        </p:txBody>
      </p:sp>
      <p:sp>
        <p:nvSpPr>
          <p:cNvPr id="7" name="Rechteck 6"/>
          <p:cNvSpPr/>
          <p:nvPr/>
        </p:nvSpPr>
        <p:spPr>
          <a:xfrm>
            <a:off x="1428728" y="2357430"/>
            <a:ext cx="2711224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dirty="0"/>
              <a:t>ax²- </a:t>
            </a:r>
            <a:r>
              <a:rPr lang="de-AT" sz="3200" dirty="0" err="1"/>
              <a:t>bx</a:t>
            </a:r>
            <a:r>
              <a:rPr lang="de-AT" sz="3200" dirty="0"/>
              <a:t> + c = 0</a:t>
            </a:r>
            <a:endParaRPr lang="de-AT" sz="3200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2571750" y="5286375"/>
            <a:ext cx="28575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12298" name="Gruppieren 12"/>
          <p:cNvGrpSpPr>
            <a:grpSpLocks/>
          </p:cNvGrpSpPr>
          <p:nvPr/>
        </p:nvGrpSpPr>
        <p:grpSpPr bwMode="auto">
          <a:xfrm>
            <a:off x="1428750" y="4857750"/>
            <a:ext cx="4214813" cy="1143000"/>
            <a:chOff x="1428728" y="4857760"/>
            <a:chExt cx="4214810" cy="1143008"/>
          </a:xfrm>
        </p:grpSpPr>
        <p:sp>
          <p:nvSpPr>
            <p:cNvPr id="6" name="Rechteck 5"/>
            <p:cNvSpPr/>
            <p:nvPr/>
          </p:nvSpPr>
          <p:spPr>
            <a:xfrm>
              <a:off x="1428728" y="5072074"/>
              <a:ext cx="4214810" cy="928694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AT" sz="3200" dirty="0"/>
                <a:t>x</a:t>
              </a:r>
              <a:r>
                <a:rPr lang="de-AT" sz="3200" baseline="-25000" dirty="0"/>
                <a:t>1,2</a:t>
              </a:r>
              <a:r>
                <a:rPr lang="de-AT" sz="3200" dirty="0"/>
                <a:t> = -b +/- √b² - 4*a*c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AT" sz="3200" dirty="0"/>
                <a:t>2*a</a:t>
              </a:r>
              <a:endParaRPr lang="de-AT" sz="3200" dirty="0"/>
            </a:p>
          </p:txBody>
        </p:sp>
        <p:cxnSp>
          <p:nvCxnSpPr>
            <p:cNvPr id="10" name="Gerade Verbindung 9"/>
            <p:cNvCxnSpPr/>
            <p:nvPr/>
          </p:nvCxnSpPr>
          <p:spPr>
            <a:xfrm flipV="1">
              <a:off x="3714726" y="4857760"/>
              <a:ext cx="1704974" cy="9525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4" name="Interaktive Schaltfläche: Nächste(r) oder Weiter 13">
            <a:hlinkClick r:id="rId3" action="ppaction://hlinksldjump" highlightClick="1"/>
          </p:cNvPr>
          <p:cNvSpPr/>
          <p:nvPr/>
        </p:nvSpPr>
        <p:spPr>
          <a:xfrm>
            <a:off x="7786688" y="6286500"/>
            <a:ext cx="785812" cy="3571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cxnSp>
        <p:nvCxnSpPr>
          <p:cNvPr id="15" name="Gerade Verbindung 14"/>
          <p:cNvCxnSpPr/>
          <p:nvPr/>
        </p:nvCxnSpPr>
        <p:spPr>
          <a:xfrm>
            <a:off x="2643188" y="5572125"/>
            <a:ext cx="2714625" cy="1588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4" name="Rechteck 3"/>
          <p:cNvSpPr/>
          <p:nvPr/>
        </p:nvSpPr>
        <p:spPr>
          <a:xfrm>
            <a:off x="1285852" y="1428736"/>
            <a:ext cx="4214810" cy="928694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de-AT" sz="2600" dirty="0">
                <a:solidFill>
                  <a:schemeClr val="tx1"/>
                </a:solidFill>
              </a:rPr>
              <a:t>x</a:t>
            </a:r>
            <a:r>
              <a:rPr lang="de-AT" sz="2600" baseline="-25000" dirty="0">
                <a:solidFill>
                  <a:schemeClr val="tx1"/>
                </a:solidFill>
              </a:rPr>
              <a:t>1,2</a:t>
            </a:r>
            <a:r>
              <a:rPr lang="de-AT" sz="2600" dirty="0">
                <a:solidFill>
                  <a:schemeClr val="tx1"/>
                </a:solidFill>
              </a:rPr>
              <a:t> </a:t>
            </a:r>
            <a:r>
              <a:rPr lang="de-AT" sz="2600" dirty="0">
                <a:solidFill>
                  <a:schemeClr val="tx1"/>
                </a:solidFill>
              </a:rPr>
              <a:t>= </a:t>
            </a:r>
            <a:r>
              <a:rPr lang="de-AT" sz="2600" dirty="0">
                <a:solidFill>
                  <a:schemeClr val="tx1"/>
                </a:solidFill>
              </a:rPr>
              <a:t>-6 </a:t>
            </a:r>
            <a:r>
              <a:rPr lang="de-AT" sz="2600" dirty="0">
                <a:solidFill>
                  <a:schemeClr val="tx1"/>
                </a:solidFill>
              </a:rPr>
              <a:t>+/- </a:t>
            </a:r>
            <a:r>
              <a:rPr lang="de-AT" sz="2600" dirty="0">
                <a:solidFill>
                  <a:schemeClr val="tx1"/>
                </a:solidFill>
              </a:rPr>
              <a:t>√6² </a:t>
            </a:r>
            <a:r>
              <a:rPr lang="de-AT" sz="2600" dirty="0">
                <a:solidFill>
                  <a:schemeClr val="tx1"/>
                </a:solidFill>
              </a:rPr>
              <a:t>- </a:t>
            </a:r>
            <a:r>
              <a:rPr lang="de-AT" sz="2600" dirty="0">
                <a:solidFill>
                  <a:schemeClr val="tx1"/>
                </a:solidFill>
              </a:rPr>
              <a:t>4*1*5</a:t>
            </a:r>
            <a:endParaRPr lang="de-AT" sz="2600" dirty="0">
              <a:solidFill>
                <a:schemeClr val="tx1"/>
              </a:solidFill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de-AT" sz="2600" dirty="0">
                <a:solidFill>
                  <a:schemeClr val="tx1"/>
                </a:solidFill>
              </a:rPr>
              <a:t>			2*1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2143125" y="1928813"/>
            <a:ext cx="24288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1357290" y="2428868"/>
            <a:ext cx="4214810" cy="928694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de-AT" sz="2600" dirty="0">
                <a:solidFill>
                  <a:schemeClr val="tx1"/>
                </a:solidFill>
              </a:rPr>
              <a:t>x</a:t>
            </a:r>
            <a:r>
              <a:rPr lang="de-AT" sz="2600" baseline="-25000" dirty="0">
                <a:solidFill>
                  <a:schemeClr val="tx1"/>
                </a:solidFill>
              </a:rPr>
              <a:t>1</a:t>
            </a:r>
            <a:r>
              <a:rPr lang="de-AT" sz="2600" dirty="0">
                <a:solidFill>
                  <a:schemeClr val="tx1"/>
                </a:solidFill>
              </a:rPr>
              <a:t> </a:t>
            </a:r>
            <a:r>
              <a:rPr lang="de-AT" sz="2600" dirty="0">
                <a:solidFill>
                  <a:schemeClr val="tx1"/>
                </a:solidFill>
              </a:rPr>
              <a:t>= </a:t>
            </a:r>
            <a:r>
              <a:rPr lang="de-AT" sz="2600" dirty="0">
                <a:solidFill>
                  <a:schemeClr val="tx1"/>
                </a:solidFill>
              </a:rPr>
              <a:t>-6 + √6² - 4*1*5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de-AT" sz="2600" dirty="0">
                <a:solidFill>
                  <a:schemeClr val="tx1"/>
                </a:solidFill>
              </a:rPr>
              <a:t>		2*1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2000250" y="2928938"/>
            <a:ext cx="24288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hteck 11"/>
          <p:cNvSpPr/>
          <p:nvPr/>
        </p:nvSpPr>
        <p:spPr>
          <a:xfrm>
            <a:off x="1357290" y="3214686"/>
            <a:ext cx="4214810" cy="928694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de-AT" sz="2600" dirty="0">
                <a:solidFill>
                  <a:schemeClr val="tx1"/>
                </a:solidFill>
              </a:rPr>
              <a:t>x</a:t>
            </a:r>
            <a:r>
              <a:rPr lang="de-AT" sz="2600" baseline="-25000" dirty="0">
                <a:solidFill>
                  <a:schemeClr val="tx1"/>
                </a:solidFill>
              </a:rPr>
              <a:t>2</a:t>
            </a:r>
            <a:r>
              <a:rPr lang="de-AT" sz="2600" dirty="0">
                <a:solidFill>
                  <a:schemeClr val="tx1"/>
                </a:solidFill>
              </a:rPr>
              <a:t> </a:t>
            </a:r>
            <a:r>
              <a:rPr lang="de-AT" sz="2600" dirty="0">
                <a:solidFill>
                  <a:schemeClr val="tx1"/>
                </a:solidFill>
              </a:rPr>
              <a:t>= </a:t>
            </a:r>
            <a:r>
              <a:rPr lang="de-AT" sz="2600" dirty="0">
                <a:solidFill>
                  <a:schemeClr val="tx1"/>
                </a:solidFill>
              </a:rPr>
              <a:t>-6 - √6² - 4*1*5</a:t>
            </a: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de-AT" sz="2600" dirty="0">
                <a:solidFill>
                  <a:schemeClr val="tx1"/>
                </a:solidFill>
              </a:rPr>
              <a:t>		2*1</a:t>
            </a:r>
          </a:p>
        </p:txBody>
      </p:sp>
      <p:cxnSp>
        <p:nvCxnSpPr>
          <p:cNvPr id="14" name="Gerade Verbindung 13"/>
          <p:cNvCxnSpPr/>
          <p:nvPr/>
        </p:nvCxnSpPr>
        <p:spPr>
          <a:xfrm>
            <a:off x="2000250" y="3714750"/>
            <a:ext cx="228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Rechteck 17"/>
          <p:cNvSpPr/>
          <p:nvPr/>
        </p:nvSpPr>
        <p:spPr>
          <a:xfrm>
            <a:off x="4643438" y="3429000"/>
            <a:ext cx="1214446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x</a:t>
            </a:r>
            <a:r>
              <a:rPr lang="de-AT" baseline="-25000" dirty="0"/>
              <a:t>3</a:t>
            </a:r>
            <a:r>
              <a:rPr lang="de-AT" dirty="0"/>
              <a:t> = 1</a:t>
            </a:r>
            <a:endParaRPr lang="de-AT" dirty="0"/>
          </a:p>
        </p:txBody>
      </p:sp>
      <p:sp>
        <p:nvSpPr>
          <p:cNvPr id="20" name="Rechteck 19"/>
          <p:cNvSpPr/>
          <p:nvPr/>
        </p:nvSpPr>
        <p:spPr>
          <a:xfrm>
            <a:off x="4643438" y="2571744"/>
            <a:ext cx="1214446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x</a:t>
            </a:r>
            <a:r>
              <a:rPr lang="de-AT" baseline="-25000" dirty="0"/>
              <a:t>1</a:t>
            </a:r>
            <a:r>
              <a:rPr lang="de-AT" dirty="0"/>
              <a:t> = 5</a:t>
            </a:r>
            <a:endParaRPr lang="de-AT" dirty="0"/>
          </a:p>
        </p:txBody>
      </p:sp>
      <p:pic>
        <p:nvPicPr>
          <p:cNvPr id="13333" name="Grafik 24" descr="Maus.jpe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4929188"/>
            <a:ext cx="1104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Ovale Legende 25"/>
          <p:cNvSpPr/>
          <p:nvPr/>
        </p:nvSpPr>
        <p:spPr>
          <a:xfrm>
            <a:off x="5929313" y="3000375"/>
            <a:ext cx="2928937" cy="1785938"/>
          </a:xfrm>
          <a:prstGeom prst="wedgeEllipseCallout">
            <a:avLst>
              <a:gd name="adj1" fmla="val 30176"/>
              <a:gd name="adj2" fmla="val 7322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Fast ist es geschafft!</a:t>
            </a:r>
            <a:endParaRPr lang="de-AT" dirty="0"/>
          </a:p>
        </p:txBody>
      </p:sp>
      <p:sp>
        <p:nvSpPr>
          <p:cNvPr id="29" name="Interaktive Schaltfläche: Nächste(r) oder Weiter 28">
            <a:hlinkClick r:id="rId2" action="ppaction://hlinksldjump" highlightClick="1"/>
          </p:cNvPr>
          <p:cNvSpPr/>
          <p:nvPr/>
        </p:nvSpPr>
        <p:spPr>
          <a:xfrm>
            <a:off x="7786688" y="6357938"/>
            <a:ext cx="714375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cxnSp>
        <p:nvCxnSpPr>
          <p:cNvPr id="15" name="Gerade Verbindung 14"/>
          <p:cNvCxnSpPr/>
          <p:nvPr/>
        </p:nvCxnSpPr>
        <p:spPr>
          <a:xfrm flipV="1">
            <a:off x="3143250" y="1428750"/>
            <a:ext cx="1428750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18"/>
          <p:cNvCxnSpPr/>
          <p:nvPr/>
        </p:nvCxnSpPr>
        <p:spPr>
          <a:xfrm flipV="1">
            <a:off x="2809875" y="3222625"/>
            <a:ext cx="1428750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V="1">
            <a:off x="2857500" y="2428875"/>
            <a:ext cx="1428750" cy="3175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16" name="Rechteck 15"/>
          <p:cNvSpPr/>
          <p:nvPr/>
        </p:nvSpPr>
        <p:spPr>
          <a:xfrm>
            <a:off x="1571604" y="5786454"/>
            <a:ext cx="2428892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dirty="0"/>
              <a:t>Min(5/-8,3)  </a:t>
            </a:r>
            <a:endParaRPr lang="de-AT" sz="3200" dirty="0"/>
          </a:p>
        </p:txBody>
      </p:sp>
      <p:pic>
        <p:nvPicPr>
          <p:cNvPr id="14342" name="Grafik 24" descr="Maus.jpe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4929188"/>
            <a:ext cx="1104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Ovale Legende 25"/>
          <p:cNvSpPr/>
          <p:nvPr/>
        </p:nvSpPr>
        <p:spPr>
          <a:xfrm>
            <a:off x="5929313" y="1071563"/>
            <a:ext cx="3214687" cy="3714750"/>
          </a:xfrm>
          <a:prstGeom prst="wedgeEllipseCallout">
            <a:avLst>
              <a:gd name="adj1" fmla="val 23855"/>
              <a:gd name="adj2" fmla="val 5564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Jetzt muss man nur noch die x Werte in die Angabe y und in die 2. Ableitung einsetzen. Das Ergebnis bei der Angabe gibt über den y - Wert Aufschluss und die Ableitung darüber, ob es nun ein Min oder Max ist.</a:t>
            </a:r>
            <a:endParaRPr lang="de-AT" dirty="0"/>
          </a:p>
        </p:txBody>
      </p:sp>
      <p:sp>
        <p:nvSpPr>
          <p:cNvPr id="28" name="Ovale Legende 27"/>
          <p:cNvSpPr/>
          <p:nvPr/>
        </p:nvSpPr>
        <p:spPr>
          <a:xfrm rot="10800000" flipV="1">
            <a:off x="6000750" y="5573713"/>
            <a:ext cx="2355850" cy="506412"/>
          </a:xfrm>
          <a:prstGeom prst="wedgeEllipseCallout">
            <a:avLst>
              <a:gd name="adj1" fmla="val -45823"/>
              <a:gd name="adj2" fmla="val -1186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Eine Zeichnung. Klick auf mich</a:t>
            </a:r>
            <a:endParaRPr lang="de-AT" dirty="0"/>
          </a:p>
        </p:txBody>
      </p:sp>
      <p:sp>
        <p:nvSpPr>
          <p:cNvPr id="29" name="Interaktive Schaltfläche: Nächste(r) oder Weiter 28">
            <a:hlinkClick r:id="rId5" action="ppaction://hlinksldjump" highlightClick="1"/>
          </p:cNvPr>
          <p:cNvSpPr/>
          <p:nvPr/>
        </p:nvSpPr>
        <p:spPr>
          <a:xfrm>
            <a:off x="7786688" y="6357938"/>
            <a:ext cx="714375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8" name="Rechteck 7"/>
          <p:cNvSpPr/>
          <p:nvPr/>
        </p:nvSpPr>
        <p:spPr>
          <a:xfrm>
            <a:off x="1571604" y="5000636"/>
            <a:ext cx="2428892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dirty="0"/>
              <a:t>Max (1/2,3)</a:t>
            </a:r>
            <a:endParaRPr lang="de-AT" sz="3200" dirty="0"/>
          </a:p>
        </p:txBody>
      </p:sp>
      <p:sp>
        <p:nvSpPr>
          <p:cNvPr id="14349" name="Rechteck 9"/>
          <p:cNvSpPr>
            <a:spLocks noChangeArrowheads="1"/>
          </p:cNvSpPr>
          <p:nvPr/>
        </p:nvSpPr>
        <p:spPr bwMode="auto">
          <a:xfrm>
            <a:off x="1285875" y="1371600"/>
            <a:ext cx="4643438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AT" altLang="de-DE" sz="2800"/>
              <a:t>y = (1/3)*x - 3*x² - 5*x</a:t>
            </a:r>
          </a:p>
          <a:p>
            <a:r>
              <a:rPr lang="de-DE" altLang="de-DE" sz="2800"/>
              <a:t>y''= 2*x – 6</a:t>
            </a:r>
          </a:p>
          <a:p>
            <a:endParaRPr lang="de-AT" altLang="de-DE" sz="2800"/>
          </a:p>
          <a:p>
            <a:r>
              <a:rPr lang="de-AT" altLang="de-DE" sz="2800"/>
              <a:t>y</a:t>
            </a:r>
            <a:r>
              <a:rPr lang="de-AT" altLang="de-DE" sz="2800" baseline="-25000"/>
              <a:t>1</a:t>
            </a:r>
            <a:r>
              <a:rPr lang="de-AT" altLang="de-DE" sz="2800"/>
              <a:t> = (1/3)*5 - 3*5² - 5*5</a:t>
            </a:r>
          </a:p>
          <a:p>
            <a:r>
              <a:rPr lang="de-AT" altLang="de-DE" sz="2800"/>
              <a:t>y</a:t>
            </a:r>
            <a:r>
              <a:rPr lang="de-AT" altLang="de-DE" sz="2800" baseline="-25000"/>
              <a:t>2</a:t>
            </a:r>
            <a:r>
              <a:rPr lang="de-AT" altLang="de-DE" sz="2800"/>
              <a:t> = (1/3)*1 - 3*1² - 5*1</a:t>
            </a:r>
          </a:p>
          <a:p>
            <a:endParaRPr lang="de-DE" altLang="de-DE" sz="2800"/>
          </a:p>
          <a:p>
            <a:r>
              <a:rPr lang="de-DE" altLang="de-DE" sz="2800"/>
              <a:t>y'' (5) = 2*5 – 6 = </a:t>
            </a:r>
          </a:p>
          <a:p>
            <a:r>
              <a:rPr lang="de-DE" altLang="de-DE" sz="2800"/>
              <a:t>y'' (1) = 2*1 – 6 =</a:t>
            </a:r>
          </a:p>
        </p:txBody>
      </p:sp>
      <p:sp>
        <p:nvSpPr>
          <p:cNvPr id="11" name="Rechteck 10"/>
          <p:cNvSpPr/>
          <p:nvPr/>
        </p:nvSpPr>
        <p:spPr>
          <a:xfrm>
            <a:off x="4932040" y="2643182"/>
            <a:ext cx="1214446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y</a:t>
            </a:r>
            <a:r>
              <a:rPr lang="de-AT" baseline="-25000" dirty="0"/>
              <a:t>1</a:t>
            </a:r>
            <a:r>
              <a:rPr lang="de-AT" dirty="0"/>
              <a:t> = -8,3</a:t>
            </a:r>
            <a:endParaRPr lang="de-AT" dirty="0"/>
          </a:p>
        </p:txBody>
      </p:sp>
      <p:sp>
        <p:nvSpPr>
          <p:cNvPr id="12" name="Rechteck 11"/>
          <p:cNvSpPr/>
          <p:nvPr/>
        </p:nvSpPr>
        <p:spPr>
          <a:xfrm>
            <a:off x="4932040" y="3112140"/>
            <a:ext cx="1214446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y</a:t>
            </a:r>
            <a:r>
              <a:rPr lang="de-AT" baseline="-25000" dirty="0"/>
              <a:t>2</a:t>
            </a:r>
            <a:r>
              <a:rPr lang="de-AT" dirty="0"/>
              <a:t> = 2,3</a:t>
            </a:r>
            <a:endParaRPr lang="de-AT" dirty="0"/>
          </a:p>
        </p:txBody>
      </p:sp>
      <p:sp>
        <p:nvSpPr>
          <p:cNvPr id="13" name="Rechteck 12"/>
          <p:cNvSpPr/>
          <p:nvPr/>
        </p:nvSpPr>
        <p:spPr>
          <a:xfrm>
            <a:off x="3907963" y="4000504"/>
            <a:ext cx="1928826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4 &gt; 0    Min</a:t>
            </a:r>
            <a:endParaRPr lang="de-AT" dirty="0"/>
          </a:p>
        </p:txBody>
      </p:sp>
      <p:sp>
        <p:nvSpPr>
          <p:cNvPr id="14" name="Rechteck 13"/>
          <p:cNvSpPr/>
          <p:nvPr/>
        </p:nvSpPr>
        <p:spPr>
          <a:xfrm>
            <a:off x="3910009" y="4439121"/>
            <a:ext cx="1928826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-4 &lt; 0   Max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Zeichnung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1428750" y="1600200"/>
          <a:ext cx="72580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hteck 4"/>
          <p:cNvSpPr/>
          <p:nvPr/>
        </p:nvSpPr>
        <p:spPr>
          <a:xfrm>
            <a:off x="4857752" y="1643050"/>
            <a:ext cx="1357322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Min(5/-8,3)</a:t>
            </a:r>
            <a:endParaRPr lang="de-AT" dirty="0"/>
          </a:p>
        </p:txBody>
      </p:sp>
      <p:sp>
        <p:nvSpPr>
          <p:cNvPr id="6" name="Rechteck 5"/>
          <p:cNvSpPr/>
          <p:nvPr/>
        </p:nvSpPr>
        <p:spPr>
          <a:xfrm>
            <a:off x="2500298" y="1285860"/>
            <a:ext cx="1571636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Max (1/2,3)</a:t>
            </a:r>
            <a:endParaRPr lang="de-AT" dirty="0"/>
          </a:p>
        </p:txBody>
      </p:sp>
      <p:cxnSp>
        <p:nvCxnSpPr>
          <p:cNvPr id="11" name="Gerade Verbindung 10"/>
          <p:cNvCxnSpPr/>
          <p:nvPr/>
        </p:nvCxnSpPr>
        <p:spPr>
          <a:xfrm rot="16200000" flipH="1">
            <a:off x="2964656" y="1893094"/>
            <a:ext cx="928688" cy="571500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Gerade Verbindung 12"/>
          <p:cNvCxnSpPr>
            <a:stCxn id="0" idx="2"/>
          </p:cNvCxnSpPr>
          <p:nvPr/>
        </p:nvCxnSpPr>
        <p:spPr>
          <a:xfrm rot="16200000" flipH="1">
            <a:off x="4268788" y="3340100"/>
            <a:ext cx="3429000" cy="892175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8" name="Interaktive Schaltfläche: Nächste(r) oder Weiter 7">
            <a:hlinkClick r:id="rId3" action="ppaction://hlinksldjump" highlightClick="1"/>
          </p:cNvPr>
          <p:cNvSpPr/>
          <p:nvPr/>
        </p:nvSpPr>
        <p:spPr>
          <a:xfrm>
            <a:off x="7786688" y="6286500"/>
            <a:ext cx="785812" cy="3571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Wendepunkt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/>
              <a:t>Dieser Punkt ist jener Punkt, wo die Kurve ihre größte (od. kleinste) Steigung erreicht. </a:t>
            </a:r>
            <a:br>
              <a:rPr lang="de-DE" dirty="0" smtClean="0"/>
            </a:br>
            <a:endParaRPr lang="de-DE" dirty="0" smtClean="0"/>
          </a:p>
          <a:p>
            <a:pPr marL="0" indent="0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DE" dirty="0" smtClean="0"/>
              <a:t>Bedingung: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sp>
        <p:nvSpPr>
          <p:cNvPr id="4" name="Rechteck 3"/>
          <p:cNvSpPr/>
          <p:nvPr/>
        </p:nvSpPr>
        <p:spPr>
          <a:xfrm>
            <a:off x="3428992" y="3976687"/>
            <a:ext cx="2500330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y‘‘ = 0</a:t>
            </a:r>
            <a:endParaRPr lang="de-AT" sz="3200" b="1" dirty="0"/>
          </a:p>
        </p:txBody>
      </p:sp>
      <p:sp>
        <p:nvSpPr>
          <p:cNvPr id="5" name="Interaktive Schaltfläche: Nächste(r) oder Weiter 4">
            <a:hlinkClick r:id="rId2" action="ppaction://hlinksldjump" highlightClick="1"/>
          </p:cNvPr>
          <p:cNvSpPr/>
          <p:nvPr/>
        </p:nvSpPr>
        <p:spPr>
          <a:xfrm>
            <a:off x="7786688" y="6286500"/>
            <a:ext cx="714375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pic>
        <p:nvPicPr>
          <p:cNvPr id="16392" name="Grafik 5" descr="Maus.jpe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3857625"/>
            <a:ext cx="1104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Ovale Legende 6"/>
          <p:cNvSpPr/>
          <p:nvPr/>
        </p:nvSpPr>
        <p:spPr>
          <a:xfrm>
            <a:off x="5929313" y="3000375"/>
            <a:ext cx="2214562" cy="571500"/>
          </a:xfrm>
          <a:prstGeom prst="wedgeEllipseCallout">
            <a:avLst>
              <a:gd name="adj1" fmla="val 30610"/>
              <a:gd name="adj2" fmla="val 13711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Ein Bsp. </a:t>
            </a:r>
            <a:br>
              <a:rPr lang="de-AT" dirty="0"/>
            </a:br>
            <a:r>
              <a:rPr lang="de-AT" dirty="0"/>
              <a:t>Klick auf mich 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5" name="Ovale Legende 4"/>
          <p:cNvSpPr/>
          <p:nvPr/>
        </p:nvSpPr>
        <p:spPr>
          <a:xfrm>
            <a:off x="5072063" y="1571625"/>
            <a:ext cx="3929062" cy="2857500"/>
          </a:xfrm>
          <a:prstGeom prst="wedgeEllipseCallout">
            <a:avLst>
              <a:gd name="adj1" fmla="val 30176"/>
              <a:gd name="adj2" fmla="val 7322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Um nun den Wendepunkt auszurechnen, muss man die 2. Ableitung 0 setzen und x berechnen. Zuerst rechnet man + 6 und dann durch 2. Dann in die Angabe einsetzen um den y- Wert zu bekommen</a:t>
            </a:r>
            <a:r>
              <a:rPr lang="de-DE" dirty="0"/>
              <a:t>.  </a:t>
            </a:r>
            <a:endParaRPr lang="de-AT" dirty="0"/>
          </a:p>
        </p:txBody>
      </p:sp>
      <p:sp>
        <p:nvSpPr>
          <p:cNvPr id="17412" name="Textfeld 6"/>
          <p:cNvSpPr txBox="1">
            <a:spLocks noChangeArrowheads="1"/>
          </p:cNvSpPr>
          <p:nvPr/>
        </p:nvSpPr>
        <p:spPr bwMode="auto">
          <a:xfrm>
            <a:off x="1428750" y="1785938"/>
            <a:ext cx="4357688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AT" altLang="de-DE" sz="2800"/>
              <a:t>y = 1/3*x³ - 3*x² + 5*x</a:t>
            </a:r>
          </a:p>
          <a:p>
            <a:endParaRPr lang="de-AT" altLang="de-DE" sz="2800"/>
          </a:p>
        </p:txBody>
      </p:sp>
      <p:sp>
        <p:nvSpPr>
          <p:cNvPr id="18" name="Interaktive Schaltfläche: Nächste(r) oder Weiter 17">
            <a:hlinkClick r:id="rId2" action="ppaction://hlinksldjump" highlightClick="1"/>
          </p:cNvPr>
          <p:cNvSpPr/>
          <p:nvPr/>
        </p:nvSpPr>
        <p:spPr>
          <a:xfrm>
            <a:off x="7786688" y="6286500"/>
            <a:ext cx="785812" cy="3571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sp>
        <p:nvSpPr>
          <p:cNvPr id="17414" name="Textfeld 11"/>
          <p:cNvSpPr txBox="1">
            <a:spLocks noChangeArrowheads="1"/>
          </p:cNvSpPr>
          <p:nvPr/>
        </p:nvSpPr>
        <p:spPr bwMode="auto">
          <a:xfrm>
            <a:off x="1428750" y="1428750"/>
            <a:ext cx="4357688" cy="354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DE" altLang="de-DE" sz="2800"/>
              <a:t>y''= 2*x – 6</a:t>
            </a:r>
          </a:p>
          <a:p>
            <a:endParaRPr lang="de-DE" altLang="de-DE" sz="2800"/>
          </a:p>
          <a:p>
            <a:endParaRPr lang="de-DE" altLang="de-DE" sz="2800"/>
          </a:p>
          <a:p>
            <a:r>
              <a:rPr lang="de-DE" altLang="de-DE" sz="2800"/>
              <a:t>0 = 2*x – 6</a:t>
            </a:r>
          </a:p>
          <a:p>
            <a:r>
              <a:rPr lang="de-AT" altLang="de-DE" sz="2800"/>
              <a:t>6 =2*x</a:t>
            </a:r>
          </a:p>
          <a:p>
            <a:endParaRPr lang="de-DE" altLang="de-DE" sz="2800"/>
          </a:p>
          <a:p>
            <a:r>
              <a:rPr lang="de-AT" altLang="de-DE" sz="2800"/>
              <a:t>y = (1/3)*x³ - 3*x² + 5*x</a:t>
            </a:r>
          </a:p>
          <a:p>
            <a:r>
              <a:rPr lang="de-AT" altLang="de-DE" sz="2800"/>
              <a:t>y(3) = (1/3)*3³ - 3*3² + 5*3 = </a:t>
            </a:r>
          </a:p>
        </p:txBody>
      </p:sp>
      <p:sp>
        <p:nvSpPr>
          <p:cNvPr id="13" name="Rechteck 12"/>
          <p:cNvSpPr/>
          <p:nvPr/>
        </p:nvSpPr>
        <p:spPr>
          <a:xfrm>
            <a:off x="3214678" y="3143248"/>
            <a:ext cx="1214446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2400" dirty="0"/>
              <a:t>x = 3</a:t>
            </a:r>
            <a:endParaRPr lang="de-AT" sz="2400" dirty="0"/>
          </a:p>
        </p:txBody>
      </p:sp>
      <p:sp>
        <p:nvSpPr>
          <p:cNvPr id="14" name="Rechteck 13"/>
          <p:cNvSpPr/>
          <p:nvPr/>
        </p:nvSpPr>
        <p:spPr>
          <a:xfrm>
            <a:off x="5786446" y="4429132"/>
            <a:ext cx="1214446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2400" dirty="0"/>
              <a:t>y = -3</a:t>
            </a:r>
            <a:endParaRPr lang="de-AT" sz="2400" dirty="0"/>
          </a:p>
        </p:txBody>
      </p:sp>
      <p:sp>
        <p:nvSpPr>
          <p:cNvPr id="15" name="Rechteck 14"/>
          <p:cNvSpPr/>
          <p:nvPr/>
        </p:nvSpPr>
        <p:spPr>
          <a:xfrm>
            <a:off x="1571604" y="5786454"/>
            <a:ext cx="2428892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dirty="0"/>
              <a:t>W(3/-3)</a:t>
            </a:r>
          </a:p>
        </p:txBody>
      </p:sp>
      <p:pic>
        <p:nvPicPr>
          <p:cNvPr id="17424" name="Grafik 16" descr="Maus.jpe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4929188"/>
            <a:ext cx="1104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Ovale Legende 18"/>
          <p:cNvSpPr/>
          <p:nvPr/>
        </p:nvSpPr>
        <p:spPr>
          <a:xfrm rot="10800000" flipV="1">
            <a:off x="6000750" y="5573713"/>
            <a:ext cx="2355850" cy="506412"/>
          </a:xfrm>
          <a:prstGeom prst="wedgeEllipseCallout">
            <a:avLst>
              <a:gd name="adj1" fmla="val -45823"/>
              <a:gd name="adj2" fmla="val -1186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Eine Zeichnung. Klick auf mich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Zeichnung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1428750" y="1600200"/>
          <a:ext cx="72580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Rechteck 5"/>
          <p:cNvSpPr/>
          <p:nvPr/>
        </p:nvSpPr>
        <p:spPr>
          <a:xfrm>
            <a:off x="4071934" y="1571612"/>
            <a:ext cx="1214446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W(3/-3)</a:t>
            </a:r>
            <a:endParaRPr lang="de-AT" dirty="0"/>
          </a:p>
        </p:txBody>
      </p:sp>
      <p:cxnSp>
        <p:nvCxnSpPr>
          <p:cNvPr id="11" name="Gerade Verbindung 10"/>
          <p:cNvCxnSpPr>
            <a:stCxn id="0" idx="2"/>
          </p:cNvCxnSpPr>
          <p:nvPr/>
        </p:nvCxnSpPr>
        <p:spPr>
          <a:xfrm rot="16200000" flipH="1">
            <a:off x="3875882" y="2804318"/>
            <a:ext cx="2000250" cy="392113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7" name="Interaktive Schaltfläche: Nächste(r) oder Weiter 6">
            <a:hlinkClick r:id="rId3" action="ppaction://hlinksldjump" highlightClick="1"/>
          </p:cNvPr>
          <p:cNvSpPr/>
          <p:nvPr/>
        </p:nvSpPr>
        <p:spPr>
          <a:xfrm>
            <a:off x="7786688" y="6286500"/>
            <a:ext cx="785812" cy="3571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Stetigkeit</a:t>
            </a:r>
            <a:endParaRPr lang="de-DE" altLang="de-DE" smtClean="0"/>
          </a:p>
        </p:txBody>
      </p:sp>
      <p:sp>
        <p:nvSpPr>
          <p:cNvPr id="19459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de-AT" altLang="de-DE" smtClean="0"/>
              <a:t>Eine Funktion ist stetig, wenn man sie mit einer Linie zeichnen kann.</a:t>
            </a:r>
            <a:endParaRPr lang="de-DE" altLang="de-DE" smtClean="0"/>
          </a:p>
        </p:txBody>
      </p:sp>
      <p:sp>
        <p:nvSpPr>
          <p:cNvPr id="4" name="Interaktive Schaltfläche: Nächste(r) oder Weiter 3">
            <a:hlinkClick r:id="rId2" action="ppaction://hlinksldjump" highlightClick="1"/>
          </p:cNvPr>
          <p:cNvSpPr/>
          <p:nvPr/>
        </p:nvSpPr>
        <p:spPr>
          <a:xfrm>
            <a:off x="7786688" y="6286500"/>
            <a:ext cx="785812" cy="3571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2" descr="Maus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3500438"/>
            <a:ext cx="1104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Ovale Legende 3"/>
          <p:cNvSpPr/>
          <p:nvPr/>
        </p:nvSpPr>
        <p:spPr>
          <a:xfrm>
            <a:off x="3214688" y="2000250"/>
            <a:ext cx="3857625" cy="1214438"/>
          </a:xfrm>
          <a:prstGeom prst="wedgeEllipseCallout">
            <a:avLst>
              <a:gd name="adj1" fmla="val 48306"/>
              <a:gd name="adj2" fmla="val 9139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4400" b="1" dirty="0">
                <a:solidFill>
                  <a:schemeClr val="tx1"/>
                </a:solidFill>
                <a:latin typeface="Algerian" pitchFamily="82" charset="0"/>
                <a:ea typeface="+mj-ea"/>
                <a:cs typeface="+mj-cs"/>
              </a:rPr>
              <a:t>Danke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Inhalt</a:t>
            </a:r>
          </a:p>
        </p:txBody>
      </p:sp>
      <p:sp>
        <p:nvSpPr>
          <p:cNvPr id="3075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altLang="de-DE" smtClean="0">
                <a:hlinkClick r:id="rId2" action="ppaction://hlinksldjump"/>
              </a:rPr>
              <a:t>Nullstellen</a:t>
            </a:r>
            <a:endParaRPr lang="de-DE" altLang="de-DE" smtClean="0"/>
          </a:p>
          <a:p>
            <a:r>
              <a:rPr lang="de-DE" altLang="de-DE" smtClean="0">
                <a:hlinkClick r:id="rId3" action="ppaction://hlinksldjump"/>
              </a:rPr>
              <a:t>Extremstellen</a:t>
            </a:r>
            <a:endParaRPr lang="de-DE" altLang="de-DE" smtClean="0"/>
          </a:p>
          <a:p>
            <a:r>
              <a:rPr lang="de-DE" altLang="de-DE" smtClean="0">
                <a:hlinkClick r:id="rId4" action="ppaction://hlinksldjump"/>
              </a:rPr>
              <a:t>Wendepunkte</a:t>
            </a:r>
            <a:endParaRPr lang="de-DE" altLang="de-DE" smtClean="0"/>
          </a:p>
          <a:p>
            <a:r>
              <a:rPr lang="de-DE" altLang="de-DE" smtClean="0">
                <a:hlinkClick r:id="rId5" action="ppaction://hlinksldjump"/>
              </a:rPr>
              <a:t>Stetigkeit</a:t>
            </a:r>
            <a:r>
              <a:rPr lang="de-DE" altLang="de-DE" smtClean="0"/>
              <a:t/>
            </a:r>
            <a:br>
              <a:rPr lang="de-DE" altLang="de-DE" smtClean="0"/>
            </a:br>
            <a:endParaRPr lang="de-AT" altLang="de-DE" smtClean="0"/>
          </a:p>
        </p:txBody>
      </p:sp>
      <p:sp>
        <p:nvSpPr>
          <p:cNvPr id="4" name="Interaktive Schaltfläche: Nächste(r) oder Weiter 3">
            <a:hlinkClick r:id="rId2" action="ppaction://hlinksldjump" highlightClick="1"/>
          </p:cNvPr>
          <p:cNvSpPr/>
          <p:nvPr/>
        </p:nvSpPr>
        <p:spPr>
          <a:xfrm>
            <a:off x="7786688" y="6286500"/>
            <a:ext cx="785812" cy="3571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Nullstellen</a:t>
            </a:r>
          </a:p>
        </p:txBody>
      </p:sp>
      <p:sp>
        <p:nvSpPr>
          <p:cNvPr id="4099" name="Inhaltsplatzhalter 2"/>
          <p:cNvSpPr>
            <a:spLocks noGrp="1"/>
          </p:cNvSpPr>
          <p:nvPr>
            <p:ph idx="1"/>
          </p:nvPr>
        </p:nvSpPr>
        <p:spPr>
          <a:xfrm>
            <a:off x="1428750" y="1600200"/>
            <a:ext cx="7358063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de-AT" altLang="de-DE" smtClean="0"/>
              <a:t>Sind die </a:t>
            </a:r>
            <a:r>
              <a:rPr lang="de-DE" altLang="de-DE" smtClean="0"/>
              <a:t>Schnittpunkte mit der X-Achse somit ist:</a:t>
            </a:r>
            <a:endParaRPr lang="de-AT" altLang="de-DE" smtClean="0"/>
          </a:p>
        </p:txBody>
      </p:sp>
      <p:sp>
        <p:nvSpPr>
          <p:cNvPr id="4" name="Rechteck 3"/>
          <p:cNvSpPr/>
          <p:nvPr/>
        </p:nvSpPr>
        <p:spPr>
          <a:xfrm>
            <a:off x="1785918" y="2714620"/>
            <a:ext cx="2500330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y</a:t>
            </a:r>
            <a:r>
              <a:rPr lang="de-AT" sz="3200" b="1" dirty="0"/>
              <a:t> = 0</a:t>
            </a:r>
            <a:endParaRPr lang="de-AT" sz="3200" b="1" dirty="0"/>
          </a:p>
        </p:txBody>
      </p:sp>
      <p:sp>
        <p:nvSpPr>
          <p:cNvPr id="5" name="Rechteck 4"/>
          <p:cNvSpPr/>
          <p:nvPr/>
        </p:nvSpPr>
        <p:spPr>
          <a:xfrm>
            <a:off x="4929190" y="4572008"/>
            <a:ext cx="2500330" cy="857256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b="1" dirty="0"/>
              <a:t>f(x) = 0</a:t>
            </a:r>
          </a:p>
        </p:txBody>
      </p:sp>
      <p:sp>
        <p:nvSpPr>
          <p:cNvPr id="4106" name="Textfeld 5"/>
          <p:cNvSpPr txBox="1">
            <a:spLocks noChangeArrowheads="1"/>
          </p:cNvSpPr>
          <p:nvPr/>
        </p:nvSpPr>
        <p:spPr bwMode="auto">
          <a:xfrm>
            <a:off x="3643313" y="3786188"/>
            <a:ext cx="18573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/>
            <a:r>
              <a:rPr lang="de-AT" altLang="de-DE"/>
              <a:t>oder anders</a:t>
            </a:r>
          </a:p>
        </p:txBody>
      </p:sp>
      <p:sp>
        <p:nvSpPr>
          <p:cNvPr id="7" name="Interaktive Schaltfläche: Nächste(r) oder Weiter 6">
            <a:hlinkClick r:id="rId2" action="ppaction://hlinksldjump" highlightClick="1"/>
          </p:cNvPr>
          <p:cNvSpPr/>
          <p:nvPr/>
        </p:nvSpPr>
        <p:spPr>
          <a:xfrm>
            <a:off x="7786688" y="6286500"/>
            <a:ext cx="714375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pic>
        <p:nvPicPr>
          <p:cNvPr id="4108" name="Grafik 8" descr="Maus.jpeg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3214688"/>
            <a:ext cx="1104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Ovale Legende 9"/>
          <p:cNvSpPr/>
          <p:nvPr/>
        </p:nvSpPr>
        <p:spPr>
          <a:xfrm>
            <a:off x="5643563" y="2643188"/>
            <a:ext cx="2214562" cy="571500"/>
          </a:xfrm>
          <a:prstGeom prst="wedgeEllipseCallout">
            <a:avLst>
              <a:gd name="adj1" fmla="val 48306"/>
              <a:gd name="adj2" fmla="val 91396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Ein Bsp. </a:t>
            </a:r>
            <a:br>
              <a:rPr lang="de-AT" dirty="0"/>
            </a:br>
            <a:r>
              <a:rPr lang="de-AT" dirty="0"/>
              <a:t>Klick auf mich 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pic>
        <p:nvPicPr>
          <p:cNvPr id="5123" name="Grafik 3" descr="Maus.jpe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4929188"/>
            <a:ext cx="1104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e Legende 4"/>
          <p:cNvSpPr/>
          <p:nvPr/>
        </p:nvSpPr>
        <p:spPr>
          <a:xfrm>
            <a:off x="5072063" y="1571625"/>
            <a:ext cx="3929062" cy="2857500"/>
          </a:xfrm>
          <a:prstGeom prst="wedgeEllipseCallout">
            <a:avLst>
              <a:gd name="adj1" fmla="val 30176"/>
              <a:gd name="adj2" fmla="val 7322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Zuerst setzt man y = 0. Danach hebt man x heraus. Dabei sieht man, dass, wenn x = 0 ist, die Gleichung Null ergibt. Dies ist aber nur eine der Möglichkeiten und somit der 1. Nullpunkt (0/0).</a:t>
            </a:r>
            <a:endParaRPr lang="de-AT" dirty="0"/>
          </a:p>
        </p:txBody>
      </p:sp>
      <p:sp>
        <p:nvSpPr>
          <p:cNvPr id="5125" name="Textfeld 5"/>
          <p:cNvSpPr txBox="1">
            <a:spLocks noChangeArrowheads="1"/>
          </p:cNvSpPr>
          <p:nvPr/>
        </p:nvSpPr>
        <p:spPr bwMode="auto">
          <a:xfrm>
            <a:off x="2357438" y="2428875"/>
            <a:ext cx="157162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endParaRPr lang="de-AT" altLang="de-DE"/>
          </a:p>
        </p:txBody>
      </p:sp>
      <p:sp>
        <p:nvSpPr>
          <p:cNvPr id="5126" name="Textfeld 6"/>
          <p:cNvSpPr txBox="1">
            <a:spLocks noChangeArrowheads="1"/>
          </p:cNvSpPr>
          <p:nvPr/>
        </p:nvSpPr>
        <p:spPr bwMode="auto">
          <a:xfrm>
            <a:off x="1428750" y="1643063"/>
            <a:ext cx="4357688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AT" altLang="de-DE" sz="2800"/>
              <a:t>y = (1/3)*x³ - 3*x² + 5*x</a:t>
            </a:r>
          </a:p>
          <a:p>
            <a:r>
              <a:rPr lang="de-AT" altLang="de-DE" sz="2800"/>
              <a:t>0 = (1/3)*x³ - 3*x² + 5*x</a:t>
            </a:r>
          </a:p>
          <a:p>
            <a:r>
              <a:rPr lang="de-AT" altLang="de-DE" sz="2800"/>
              <a:t>0 = x*((1/3)*x² - 3*x + 5)</a:t>
            </a:r>
          </a:p>
        </p:txBody>
      </p:sp>
      <p:sp>
        <p:nvSpPr>
          <p:cNvPr id="13" name="Rechteck 12"/>
          <p:cNvSpPr/>
          <p:nvPr/>
        </p:nvSpPr>
        <p:spPr>
          <a:xfrm>
            <a:off x="1643042" y="3286124"/>
            <a:ext cx="1143008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x</a:t>
            </a:r>
            <a:r>
              <a:rPr lang="de-AT" baseline="-25000" dirty="0"/>
              <a:t>1</a:t>
            </a:r>
            <a:r>
              <a:rPr lang="de-AT" dirty="0"/>
              <a:t> = 0</a:t>
            </a:r>
            <a:endParaRPr lang="de-AT" dirty="0"/>
          </a:p>
        </p:txBody>
      </p:sp>
      <p:cxnSp>
        <p:nvCxnSpPr>
          <p:cNvPr id="15" name="Gerade Verbindung 14"/>
          <p:cNvCxnSpPr>
            <a:endCxn id="0" idx="0"/>
          </p:cNvCxnSpPr>
          <p:nvPr/>
        </p:nvCxnSpPr>
        <p:spPr>
          <a:xfrm rot="16200000" flipH="1">
            <a:off x="1964532" y="3036094"/>
            <a:ext cx="357187" cy="142875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2786050" y="4929198"/>
            <a:ext cx="2428892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dirty="0"/>
              <a:t>N</a:t>
            </a:r>
            <a:r>
              <a:rPr lang="de-AT" sz="3200" baseline="-25000" dirty="0"/>
              <a:t>1</a:t>
            </a:r>
            <a:r>
              <a:rPr lang="de-AT" sz="3200" dirty="0"/>
              <a:t> = (0/0)</a:t>
            </a:r>
            <a:endParaRPr lang="de-AT" sz="3200" dirty="0"/>
          </a:p>
        </p:txBody>
      </p:sp>
      <p:sp>
        <p:nvSpPr>
          <p:cNvPr id="18" name="Interaktive Schaltfläche: Nächste(r) oder Weiter 17">
            <a:hlinkClick r:id="" action="ppaction://hlinkshowjump?jump=nextslide" highlightClick="1"/>
          </p:cNvPr>
          <p:cNvSpPr/>
          <p:nvPr/>
        </p:nvSpPr>
        <p:spPr>
          <a:xfrm>
            <a:off x="7786688" y="6286500"/>
            <a:ext cx="785812" cy="3571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428750" y="1600200"/>
            <a:ext cx="3857625" cy="368617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sz="2800" dirty="0" smtClean="0"/>
              <a:t>x*</a:t>
            </a:r>
            <a:r>
              <a:rPr lang="de-AT" sz="2800" b="1" dirty="0" smtClean="0"/>
              <a:t>((1/3)*x² - 3*x + 5) = 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sz="2800" dirty="0" smtClean="0"/>
              <a:t>0 = (1/3)*x² - 3*x + 5  |*3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sz="2800" dirty="0" smtClean="0"/>
              <a:t>x² - 9*x + 15 = 0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sz="2800" dirty="0" smtClean="0"/>
              <a:t>  1 = a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sz="2800" dirty="0" smtClean="0"/>
              <a:t>- 9 = b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de-AT" sz="2800" dirty="0" smtClean="0"/>
              <a:t>15 = c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sz="2800" dirty="0" smtClean="0"/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de-AT" dirty="0"/>
          </a:p>
        </p:txBody>
      </p:sp>
      <p:pic>
        <p:nvPicPr>
          <p:cNvPr id="6148" name="Grafik 3" descr="Maus.jpe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4929188"/>
            <a:ext cx="1104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Ovale Legende 4"/>
          <p:cNvSpPr/>
          <p:nvPr/>
        </p:nvSpPr>
        <p:spPr>
          <a:xfrm>
            <a:off x="5003800" y="981075"/>
            <a:ext cx="4032250" cy="3357563"/>
          </a:xfrm>
          <a:prstGeom prst="wedgeEllipseCallout">
            <a:avLst>
              <a:gd name="adj1" fmla="val 30176"/>
              <a:gd name="adj2" fmla="val 7322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Danach nimmt man den zweiten Teil, bei dem das x noch nicht berechnet  wurde und setzt ihn Null. Um das weitere Rechnen zu erleichtern löst man den Bruch indem man die Gleichung mit 3 multipliziert und dann die quadratische Gleichung mit der Formel auflöst.</a:t>
            </a:r>
            <a:endParaRPr lang="de-AT" dirty="0"/>
          </a:p>
        </p:txBody>
      </p:sp>
      <p:sp>
        <p:nvSpPr>
          <p:cNvPr id="7" name="Rechteck 6"/>
          <p:cNvSpPr/>
          <p:nvPr/>
        </p:nvSpPr>
        <p:spPr>
          <a:xfrm>
            <a:off x="1428728" y="2857496"/>
            <a:ext cx="2571768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dirty="0"/>
              <a:t>ax²- </a:t>
            </a:r>
            <a:r>
              <a:rPr lang="de-AT" sz="3200" dirty="0" err="1"/>
              <a:t>bx</a:t>
            </a:r>
            <a:r>
              <a:rPr lang="de-AT" sz="3200" dirty="0"/>
              <a:t> + c = 0</a:t>
            </a:r>
            <a:endParaRPr lang="de-AT" sz="3200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2571750" y="5286375"/>
            <a:ext cx="28575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grpSp>
        <p:nvGrpSpPr>
          <p:cNvPr id="6154" name="Gruppieren 12"/>
          <p:cNvGrpSpPr>
            <a:grpSpLocks/>
          </p:cNvGrpSpPr>
          <p:nvPr/>
        </p:nvGrpSpPr>
        <p:grpSpPr bwMode="auto">
          <a:xfrm>
            <a:off x="1828800" y="5126038"/>
            <a:ext cx="4214813" cy="1344612"/>
            <a:chOff x="1428728" y="4656556"/>
            <a:chExt cx="4214810" cy="1344212"/>
          </a:xfrm>
        </p:grpSpPr>
        <p:sp>
          <p:nvSpPr>
            <p:cNvPr id="6" name="Rechteck 5"/>
            <p:cNvSpPr/>
            <p:nvPr/>
          </p:nvSpPr>
          <p:spPr>
            <a:xfrm>
              <a:off x="1428728" y="4656556"/>
              <a:ext cx="4214810" cy="1344212"/>
            </a:xfrm>
            <a:prstGeom prst="rect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AT" sz="3200" dirty="0"/>
                <a:t>x</a:t>
              </a:r>
              <a:r>
                <a:rPr lang="de-AT" sz="3200" baseline="-25000" dirty="0"/>
                <a:t>2,3</a:t>
              </a:r>
              <a:r>
                <a:rPr lang="de-AT" sz="3200" dirty="0"/>
                <a:t> = -b +/- √b² - 4*a*c</a:t>
              </a:r>
            </a:p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de-AT" sz="3200" dirty="0"/>
                <a:t>2*a</a:t>
              </a:r>
              <a:endParaRPr lang="de-AT" sz="3200" dirty="0"/>
            </a:p>
          </p:txBody>
        </p:sp>
        <p:cxnSp>
          <p:nvCxnSpPr>
            <p:cNvPr id="10" name="Gerade Verbindung 9"/>
            <p:cNvCxnSpPr/>
            <p:nvPr/>
          </p:nvCxnSpPr>
          <p:spPr>
            <a:xfrm>
              <a:off x="3811564" y="4867630"/>
              <a:ext cx="1684336" cy="0"/>
            </a:xfrm>
            <a:prstGeom prst="line">
              <a:avLst/>
            </a:prstGeom>
            <a:ln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4" name="Interaktive Schaltfläche: Nächste(r) oder Weiter 13">
            <a:hlinkClick r:id="" action="ppaction://hlinkshowjump?jump=nextslide" highlightClick="1"/>
          </p:cNvPr>
          <p:cNvSpPr/>
          <p:nvPr/>
        </p:nvSpPr>
        <p:spPr>
          <a:xfrm>
            <a:off x="7786688" y="6286500"/>
            <a:ext cx="785812" cy="3571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cxnSp>
        <p:nvCxnSpPr>
          <p:cNvPr id="15" name="Gerade Verbindung 14"/>
          <p:cNvCxnSpPr/>
          <p:nvPr/>
        </p:nvCxnSpPr>
        <p:spPr>
          <a:xfrm>
            <a:off x="2916238" y="5776913"/>
            <a:ext cx="2979737" cy="20637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Gerade Verbindung 15"/>
          <p:cNvCxnSpPr/>
          <p:nvPr/>
        </p:nvCxnSpPr>
        <p:spPr>
          <a:xfrm>
            <a:off x="3851275" y="4929188"/>
            <a:ext cx="1693863" cy="0"/>
          </a:xfrm>
          <a:prstGeom prst="line">
            <a:avLst/>
          </a:prstGeom>
          <a:ln w="158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Beispiel</a:t>
            </a:r>
          </a:p>
        </p:txBody>
      </p:sp>
      <p:sp>
        <p:nvSpPr>
          <p:cNvPr id="4" name="Rechteck 3"/>
          <p:cNvSpPr/>
          <p:nvPr/>
        </p:nvSpPr>
        <p:spPr>
          <a:xfrm>
            <a:off x="1285852" y="1428736"/>
            <a:ext cx="4214810" cy="928694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de-AT" sz="2600" dirty="0">
                <a:solidFill>
                  <a:schemeClr val="tx1"/>
                </a:solidFill>
              </a:rPr>
              <a:t>x</a:t>
            </a:r>
            <a:r>
              <a:rPr lang="de-AT" sz="2600" baseline="-25000" dirty="0">
                <a:solidFill>
                  <a:schemeClr val="tx1"/>
                </a:solidFill>
              </a:rPr>
              <a:t>2,3</a:t>
            </a:r>
            <a:r>
              <a:rPr lang="de-AT" sz="2600" dirty="0">
                <a:solidFill>
                  <a:schemeClr val="tx1"/>
                </a:solidFill>
              </a:rPr>
              <a:t> = </a:t>
            </a:r>
            <a:r>
              <a:rPr lang="de-AT" sz="2600" dirty="0">
                <a:solidFill>
                  <a:schemeClr val="tx1"/>
                </a:solidFill>
              </a:rPr>
              <a:t>-(-9)+/- √(-9)² </a:t>
            </a:r>
            <a:r>
              <a:rPr lang="de-AT" sz="2600" dirty="0">
                <a:solidFill>
                  <a:schemeClr val="tx1"/>
                </a:solidFill>
              </a:rPr>
              <a:t>- </a:t>
            </a:r>
            <a:r>
              <a:rPr lang="de-AT" sz="2600" dirty="0">
                <a:solidFill>
                  <a:schemeClr val="tx1"/>
                </a:solidFill>
              </a:rPr>
              <a:t>4*1*15</a:t>
            </a:r>
            <a:endParaRPr lang="de-AT" sz="2600" dirty="0">
              <a:solidFill>
                <a:schemeClr val="tx1"/>
              </a:solidFill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de-AT" sz="2600" dirty="0">
                <a:solidFill>
                  <a:schemeClr val="tx1"/>
                </a:solidFill>
              </a:rPr>
              <a:t>			2*1</a:t>
            </a:r>
          </a:p>
        </p:txBody>
      </p:sp>
      <p:cxnSp>
        <p:nvCxnSpPr>
          <p:cNvPr id="7" name="Gerade Verbindung 6"/>
          <p:cNvCxnSpPr/>
          <p:nvPr/>
        </p:nvCxnSpPr>
        <p:spPr>
          <a:xfrm>
            <a:off x="2143125" y="1928813"/>
            <a:ext cx="278923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Rechteck 8"/>
          <p:cNvSpPr/>
          <p:nvPr/>
        </p:nvSpPr>
        <p:spPr>
          <a:xfrm>
            <a:off x="1357290" y="2428868"/>
            <a:ext cx="4214810" cy="928694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de-AT" sz="2600" dirty="0">
                <a:solidFill>
                  <a:schemeClr val="tx1"/>
                </a:solidFill>
              </a:rPr>
              <a:t>x</a:t>
            </a:r>
            <a:r>
              <a:rPr lang="de-AT" sz="2600" baseline="-25000" dirty="0">
                <a:solidFill>
                  <a:schemeClr val="tx1"/>
                </a:solidFill>
              </a:rPr>
              <a:t>2</a:t>
            </a:r>
            <a:r>
              <a:rPr lang="de-AT" sz="2600" dirty="0">
                <a:solidFill>
                  <a:schemeClr val="tx1"/>
                </a:solidFill>
              </a:rPr>
              <a:t> </a:t>
            </a:r>
            <a:r>
              <a:rPr lang="de-AT" sz="2600" dirty="0">
                <a:solidFill>
                  <a:schemeClr val="tx1"/>
                </a:solidFill>
              </a:rPr>
              <a:t>= </a:t>
            </a:r>
            <a:r>
              <a:rPr lang="de-AT" sz="2600" dirty="0">
                <a:solidFill>
                  <a:schemeClr val="tx1"/>
                </a:solidFill>
              </a:rPr>
              <a:t>9 + √ 81 </a:t>
            </a:r>
            <a:r>
              <a:rPr lang="de-AT" sz="2600" dirty="0">
                <a:solidFill>
                  <a:schemeClr val="tx1"/>
                </a:solidFill>
              </a:rPr>
              <a:t>- </a:t>
            </a:r>
            <a:r>
              <a:rPr lang="de-AT" sz="2600" dirty="0">
                <a:solidFill>
                  <a:schemeClr val="tx1"/>
                </a:solidFill>
              </a:rPr>
              <a:t>4*1*15</a:t>
            </a:r>
            <a:endParaRPr lang="de-AT" sz="2600" dirty="0">
              <a:solidFill>
                <a:schemeClr val="tx1"/>
              </a:solidFill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de-AT" sz="2600" dirty="0">
                <a:solidFill>
                  <a:schemeClr val="tx1"/>
                </a:solidFill>
              </a:rPr>
              <a:t>		2*1</a:t>
            </a:r>
          </a:p>
        </p:txBody>
      </p:sp>
      <p:cxnSp>
        <p:nvCxnSpPr>
          <p:cNvPr id="11" name="Gerade Verbindung 10"/>
          <p:cNvCxnSpPr/>
          <p:nvPr/>
        </p:nvCxnSpPr>
        <p:spPr>
          <a:xfrm>
            <a:off x="2000250" y="2928938"/>
            <a:ext cx="24288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Rechteck 11"/>
          <p:cNvSpPr/>
          <p:nvPr/>
        </p:nvSpPr>
        <p:spPr>
          <a:xfrm>
            <a:off x="1357290" y="3214686"/>
            <a:ext cx="4214810" cy="928694"/>
          </a:xfrm>
          <a:prstGeom prst="rect">
            <a:avLst/>
          </a:prstGeom>
          <a:noFill/>
          <a:ln>
            <a:noFill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de-AT" sz="2600" dirty="0">
                <a:solidFill>
                  <a:schemeClr val="tx1"/>
                </a:solidFill>
              </a:rPr>
              <a:t>x</a:t>
            </a:r>
            <a:r>
              <a:rPr lang="de-AT" sz="2600" baseline="-25000" dirty="0">
                <a:solidFill>
                  <a:schemeClr val="tx1"/>
                </a:solidFill>
              </a:rPr>
              <a:t>3</a:t>
            </a:r>
            <a:r>
              <a:rPr lang="de-AT" sz="2600" dirty="0">
                <a:solidFill>
                  <a:schemeClr val="tx1"/>
                </a:solidFill>
              </a:rPr>
              <a:t> </a:t>
            </a:r>
            <a:r>
              <a:rPr lang="de-AT" sz="2600" dirty="0">
                <a:solidFill>
                  <a:schemeClr val="tx1"/>
                </a:solidFill>
              </a:rPr>
              <a:t>= </a:t>
            </a:r>
            <a:r>
              <a:rPr lang="de-AT" sz="2600" dirty="0">
                <a:solidFill>
                  <a:schemeClr val="tx1"/>
                </a:solidFill>
              </a:rPr>
              <a:t>9 - √</a:t>
            </a:r>
            <a:r>
              <a:rPr lang="de-AT" sz="2600" dirty="0">
                <a:solidFill>
                  <a:schemeClr val="tx1"/>
                </a:solidFill>
              </a:rPr>
              <a:t> </a:t>
            </a:r>
            <a:r>
              <a:rPr lang="de-AT" sz="2600" dirty="0">
                <a:solidFill>
                  <a:schemeClr val="tx1"/>
                </a:solidFill>
              </a:rPr>
              <a:t>81 - 4*1*15</a:t>
            </a:r>
            <a:endParaRPr lang="de-AT" sz="2600" dirty="0">
              <a:solidFill>
                <a:schemeClr val="tx1"/>
              </a:solidFill>
            </a:endParaRPr>
          </a:p>
          <a:p>
            <a:pPr marL="342900" indent="-342900" fontAlgn="auto">
              <a:lnSpc>
                <a:spcPct val="90000"/>
              </a:lnSpc>
              <a:spcBef>
                <a:spcPct val="20000"/>
              </a:spcBef>
              <a:spcAft>
                <a:spcPts val="0"/>
              </a:spcAft>
              <a:defRPr/>
            </a:pPr>
            <a:r>
              <a:rPr lang="de-AT" sz="2600" dirty="0">
                <a:solidFill>
                  <a:schemeClr val="tx1"/>
                </a:solidFill>
              </a:rPr>
              <a:t>		2*1</a:t>
            </a:r>
          </a:p>
        </p:txBody>
      </p:sp>
      <p:cxnSp>
        <p:nvCxnSpPr>
          <p:cNvPr id="14" name="Gerade Verbindung 13"/>
          <p:cNvCxnSpPr/>
          <p:nvPr/>
        </p:nvCxnSpPr>
        <p:spPr>
          <a:xfrm>
            <a:off x="2000250" y="3714750"/>
            <a:ext cx="2286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Rechteck 15"/>
          <p:cNvSpPr/>
          <p:nvPr/>
        </p:nvSpPr>
        <p:spPr>
          <a:xfrm>
            <a:off x="1571604" y="5072074"/>
            <a:ext cx="2428892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dirty="0"/>
              <a:t>N</a:t>
            </a:r>
            <a:r>
              <a:rPr lang="de-AT" sz="3200" baseline="-25000" dirty="0"/>
              <a:t>1</a:t>
            </a:r>
            <a:r>
              <a:rPr lang="de-AT" sz="3200" dirty="0"/>
              <a:t> = (2,21/0)</a:t>
            </a:r>
            <a:endParaRPr lang="de-AT" sz="3200" dirty="0"/>
          </a:p>
        </p:txBody>
      </p:sp>
      <p:sp>
        <p:nvSpPr>
          <p:cNvPr id="17" name="Rechteck 16"/>
          <p:cNvSpPr/>
          <p:nvPr/>
        </p:nvSpPr>
        <p:spPr>
          <a:xfrm>
            <a:off x="1571604" y="6000768"/>
            <a:ext cx="2428892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sz="3200" dirty="0"/>
              <a:t>N</a:t>
            </a:r>
            <a:r>
              <a:rPr lang="de-AT" sz="3200" baseline="-25000" dirty="0"/>
              <a:t>1</a:t>
            </a:r>
            <a:r>
              <a:rPr lang="de-AT" sz="3200" dirty="0"/>
              <a:t> = (6,79/0)</a:t>
            </a:r>
            <a:endParaRPr lang="de-AT" sz="3200" dirty="0"/>
          </a:p>
        </p:txBody>
      </p:sp>
      <p:sp>
        <p:nvSpPr>
          <p:cNvPr id="18" name="Rechteck 17"/>
          <p:cNvSpPr/>
          <p:nvPr/>
        </p:nvSpPr>
        <p:spPr>
          <a:xfrm>
            <a:off x="4643438" y="3429000"/>
            <a:ext cx="1214446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x</a:t>
            </a:r>
            <a:r>
              <a:rPr lang="de-AT" baseline="-25000" dirty="0"/>
              <a:t>3</a:t>
            </a:r>
            <a:r>
              <a:rPr lang="de-AT" dirty="0"/>
              <a:t> = 6,79…</a:t>
            </a:r>
            <a:endParaRPr lang="de-AT" dirty="0"/>
          </a:p>
        </p:txBody>
      </p:sp>
      <p:sp>
        <p:nvSpPr>
          <p:cNvPr id="20" name="Rechteck 19"/>
          <p:cNvSpPr/>
          <p:nvPr/>
        </p:nvSpPr>
        <p:spPr>
          <a:xfrm>
            <a:off x="4643438" y="2571744"/>
            <a:ext cx="1214446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x</a:t>
            </a:r>
            <a:r>
              <a:rPr lang="de-AT" baseline="-25000" dirty="0"/>
              <a:t>2</a:t>
            </a:r>
            <a:r>
              <a:rPr lang="de-AT" dirty="0"/>
              <a:t> = 2,21…</a:t>
            </a:r>
            <a:endParaRPr lang="de-AT" dirty="0"/>
          </a:p>
        </p:txBody>
      </p:sp>
      <p:pic>
        <p:nvPicPr>
          <p:cNvPr id="7195" name="Grafik 24" descr="Maus.jpe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4929188"/>
            <a:ext cx="1104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" name="Ovale Legende 25"/>
          <p:cNvSpPr/>
          <p:nvPr/>
        </p:nvSpPr>
        <p:spPr>
          <a:xfrm>
            <a:off x="5929313" y="3429000"/>
            <a:ext cx="2928937" cy="1357313"/>
          </a:xfrm>
          <a:prstGeom prst="wedgeEllipseCallout">
            <a:avLst>
              <a:gd name="adj1" fmla="val 30176"/>
              <a:gd name="adj2" fmla="val 7322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Nun muss man nur noch in die Formel einsetzen und rechnen.</a:t>
            </a:r>
            <a:endParaRPr lang="de-AT" dirty="0"/>
          </a:p>
        </p:txBody>
      </p:sp>
      <p:sp>
        <p:nvSpPr>
          <p:cNvPr id="28" name="Ovale Legende 27"/>
          <p:cNvSpPr/>
          <p:nvPr/>
        </p:nvSpPr>
        <p:spPr>
          <a:xfrm rot="10800000" flipV="1">
            <a:off x="6000750" y="5573713"/>
            <a:ext cx="2355850" cy="506412"/>
          </a:xfrm>
          <a:prstGeom prst="wedgeEllipseCallout">
            <a:avLst>
              <a:gd name="adj1" fmla="val -45823"/>
              <a:gd name="adj2" fmla="val -11864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Eine Zeichnung. Klick auf mich</a:t>
            </a:r>
            <a:endParaRPr lang="de-AT" dirty="0"/>
          </a:p>
        </p:txBody>
      </p:sp>
      <p:sp>
        <p:nvSpPr>
          <p:cNvPr id="29" name="Interaktive Schaltfläche: Nächste(r) oder Weiter 28">
            <a:hlinkClick r:id="rId4" action="ppaction://hlinksldjump" highlightClick="1"/>
          </p:cNvPr>
          <p:cNvSpPr/>
          <p:nvPr/>
        </p:nvSpPr>
        <p:spPr>
          <a:xfrm>
            <a:off x="7786688" y="6357938"/>
            <a:ext cx="714375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cxnSp>
        <p:nvCxnSpPr>
          <p:cNvPr id="19" name="Gerade Verbindung 18"/>
          <p:cNvCxnSpPr/>
          <p:nvPr/>
        </p:nvCxnSpPr>
        <p:spPr>
          <a:xfrm>
            <a:off x="3357563" y="1428750"/>
            <a:ext cx="1893887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Gerade Verbindung 20"/>
          <p:cNvCxnSpPr/>
          <p:nvPr/>
        </p:nvCxnSpPr>
        <p:spPr>
          <a:xfrm flipV="1">
            <a:off x="2651125" y="2457450"/>
            <a:ext cx="165258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Gerade Verbindung 26"/>
          <p:cNvCxnSpPr/>
          <p:nvPr/>
        </p:nvCxnSpPr>
        <p:spPr>
          <a:xfrm>
            <a:off x="2606675" y="3265488"/>
            <a:ext cx="1679575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Zeichnung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1428750" y="1600200"/>
          <a:ext cx="5014913" cy="5121276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519228"/>
                <a:gridCol w="3495685"/>
              </a:tblGrid>
              <a:tr h="426773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 dirty="0"/>
                        <a:t>x</a:t>
                      </a:r>
                      <a:endParaRPr lang="de-AT" sz="2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de-AT" sz="2800" b="1" i="0" u="none" strike="noStrike" dirty="0" smtClean="0">
                          <a:solidFill>
                            <a:schemeClr val="lt1"/>
                          </a:solidFill>
                          <a:latin typeface="+mn-lt"/>
                        </a:rPr>
                        <a:t>y</a:t>
                      </a:r>
                      <a:r>
                        <a:rPr lang="de-AT" sz="2800" b="1" i="0" u="none" strike="noStrike" baseline="0" dirty="0" smtClean="0">
                          <a:solidFill>
                            <a:schemeClr val="lt1"/>
                          </a:solidFill>
                          <a:latin typeface="+mn-lt"/>
                        </a:rPr>
                        <a:t> </a:t>
                      </a:r>
                      <a:r>
                        <a:rPr lang="de-AT" sz="2800" dirty="0" smtClean="0"/>
                        <a:t>= (1/3)*x³ - 3*x² + 5*x</a:t>
                      </a:r>
                      <a:endParaRPr lang="de-AT" sz="2800" b="1" i="0" u="none" strike="noStrike" dirty="0">
                        <a:solidFill>
                          <a:srgbClr val="FFFFFF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26773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 dirty="0"/>
                        <a:t>7</a:t>
                      </a:r>
                      <a:endParaRPr lang="de-A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 dirty="0"/>
                        <a:t>2,3</a:t>
                      </a:r>
                      <a:endParaRPr lang="de-A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26773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/>
                        <a:t>6,8</a:t>
                      </a:r>
                      <a:endParaRPr lang="de-AT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 dirty="0"/>
                        <a:t>0,0</a:t>
                      </a:r>
                      <a:endParaRPr lang="de-A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26773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/>
                        <a:t>6</a:t>
                      </a:r>
                      <a:endParaRPr lang="de-AT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 dirty="0"/>
                        <a:t>-6,0</a:t>
                      </a:r>
                      <a:endParaRPr lang="de-A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26773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/>
                        <a:t>5</a:t>
                      </a:r>
                      <a:endParaRPr lang="de-AT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 dirty="0"/>
                        <a:t>-8,3</a:t>
                      </a:r>
                      <a:endParaRPr lang="de-A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26773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/>
                        <a:t>4</a:t>
                      </a:r>
                      <a:endParaRPr lang="de-AT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 dirty="0"/>
                        <a:t>-6,7</a:t>
                      </a:r>
                      <a:endParaRPr lang="de-A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26773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/>
                        <a:t>3</a:t>
                      </a:r>
                      <a:endParaRPr lang="de-AT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 dirty="0"/>
                        <a:t>-3,0</a:t>
                      </a:r>
                      <a:endParaRPr lang="de-A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26773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/>
                        <a:t>2,2</a:t>
                      </a:r>
                      <a:endParaRPr lang="de-AT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 dirty="0"/>
                        <a:t>0,0</a:t>
                      </a:r>
                      <a:endParaRPr lang="de-A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26773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/>
                        <a:t>2</a:t>
                      </a:r>
                      <a:endParaRPr lang="de-AT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 dirty="0"/>
                        <a:t>0,7</a:t>
                      </a:r>
                      <a:endParaRPr lang="de-A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26773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/>
                        <a:t>1</a:t>
                      </a:r>
                      <a:endParaRPr lang="de-AT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 dirty="0"/>
                        <a:t>2,3</a:t>
                      </a:r>
                      <a:endParaRPr lang="de-A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26773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/>
                        <a:t>0</a:t>
                      </a:r>
                      <a:endParaRPr lang="de-AT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 dirty="0"/>
                        <a:t>0,0</a:t>
                      </a:r>
                      <a:endParaRPr lang="de-A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  <a:tr h="426773"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/>
                        <a:t>-1</a:t>
                      </a:r>
                      <a:endParaRPr lang="de-AT" sz="28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AT" sz="2800" u="none" strike="noStrike" dirty="0"/>
                        <a:t>-8,3</a:t>
                      </a:r>
                      <a:endParaRPr lang="de-AT" sz="28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  <p:pic>
        <p:nvPicPr>
          <p:cNvPr id="8236" name="Grafik 4" descr="Maus.jpeg">
            <a:hlinkClick r:id="rId2" action="ppaction://hlinksldjump"/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9100" y="4929188"/>
            <a:ext cx="1104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Ovale Legende 5"/>
          <p:cNvSpPr/>
          <p:nvPr/>
        </p:nvSpPr>
        <p:spPr>
          <a:xfrm>
            <a:off x="6215063" y="3071813"/>
            <a:ext cx="2928937" cy="1357312"/>
          </a:xfrm>
          <a:prstGeom prst="wedgeEllipseCallout">
            <a:avLst>
              <a:gd name="adj1" fmla="val 20391"/>
              <a:gd name="adj2" fmla="val 106404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Bevor man zeichnet, sollte man eine Wertetabelle erstellen .</a:t>
            </a:r>
            <a:endParaRPr lang="de-AT" dirty="0"/>
          </a:p>
        </p:txBody>
      </p:sp>
      <p:sp>
        <p:nvSpPr>
          <p:cNvPr id="7" name="Interaktive Schaltfläche: Nächste(r) oder Weiter 6">
            <a:hlinkClick r:id="" action="ppaction://hlinkshowjump?jump=nextslide" highlightClick="1"/>
          </p:cNvPr>
          <p:cNvSpPr/>
          <p:nvPr/>
        </p:nvSpPr>
        <p:spPr>
          <a:xfrm>
            <a:off x="7786688" y="6286500"/>
            <a:ext cx="785812" cy="3571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altLang="de-DE" smtClean="0"/>
              <a:t>Zeichnung</a:t>
            </a:r>
          </a:p>
        </p:txBody>
      </p:sp>
      <p:graphicFrame>
        <p:nvGraphicFramePr>
          <p:cNvPr id="4" name="Inhaltsplatzhalter 3"/>
          <p:cNvGraphicFramePr>
            <a:graphicFrameLocks noGrp="1"/>
          </p:cNvGraphicFramePr>
          <p:nvPr>
            <p:ph idx="1"/>
          </p:nvPr>
        </p:nvGraphicFramePr>
        <p:xfrm>
          <a:off x="1428750" y="1600200"/>
          <a:ext cx="725805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Rechteck 4"/>
          <p:cNvSpPr/>
          <p:nvPr/>
        </p:nvSpPr>
        <p:spPr>
          <a:xfrm>
            <a:off x="6357950" y="1571612"/>
            <a:ext cx="1214446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N3(6,79/0)</a:t>
            </a:r>
            <a:endParaRPr lang="de-AT" dirty="0"/>
          </a:p>
        </p:txBody>
      </p:sp>
      <p:sp>
        <p:nvSpPr>
          <p:cNvPr id="6" name="Rechteck 5"/>
          <p:cNvSpPr/>
          <p:nvPr/>
        </p:nvSpPr>
        <p:spPr>
          <a:xfrm>
            <a:off x="4071934" y="1571612"/>
            <a:ext cx="1214446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N2(2,21/0)</a:t>
            </a:r>
            <a:endParaRPr lang="de-AT" dirty="0"/>
          </a:p>
        </p:txBody>
      </p:sp>
      <p:sp>
        <p:nvSpPr>
          <p:cNvPr id="7" name="Rechteck 6"/>
          <p:cNvSpPr/>
          <p:nvPr/>
        </p:nvSpPr>
        <p:spPr>
          <a:xfrm>
            <a:off x="1428728" y="1500174"/>
            <a:ext cx="1214446" cy="428628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N1(0/0)</a:t>
            </a:r>
            <a:endParaRPr lang="de-AT" dirty="0"/>
          </a:p>
        </p:txBody>
      </p:sp>
      <p:cxnSp>
        <p:nvCxnSpPr>
          <p:cNvPr id="9" name="Gerade Verbindung 8"/>
          <p:cNvCxnSpPr>
            <a:stCxn id="0" idx="2"/>
          </p:cNvCxnSpPr>
          <p:nvPr/>
        </p:nvCxnSpPr>
        <p:spPr>
          <a:xfrm rot="16200000" flipH="1">
            <a:off x="1803401" y="2160587"/>
            <a:ext cx="1357312" cy="893763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1" name="Gerade Verbindung 10"/>
          <p:cNvCxnSpPr/>
          <p:nvPr/>
        </p:nvCxnSpPr>
        <p:spPr>
          <a:xfrm rot="5400000">
            <a:off x="4000500" y="2571750"/>
            <a:ext cx="1285875" cy="142875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Gerade Verbindung 12"/>
          <p:cNvCxnSpPr>
            <a:stCxn id="0" idx="2"/>
          </p:cNvCxnSpPr>
          <p:nvPr/>
        </p:nvCxnSpPr>
        <p:spPr>
          <a:xfrm rot="16200000" flipH="1">
            <a:off x="6626225" y="2339975"/>
            <a:ext cx="1285875" cy="606425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0" name="Interaktive Schaltfläche: Nächste(r) oder Weiter 9">
            <a:hlinkClick r:id="" action="ppaction://hlinkshowjump?jump=nextslide" highlightClick="1"/>
          </p:cNvPr>
          <p:cNvSpPr/>
          <p:nvPr/>
        </p:nvSpPr>
        <p:spPr>
          <a:xfrm>
            <a:off x="7786688" y="6286500"/>
            <a:ext cx="785812" cy="357188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de-AT" dirty="0" smtClean="0"/>
              <a:t>Extremstellen</a:t>
            </a:r>
            <a:br>
              <a:rPr lang="de-AT" dirty="0" smtClean="0"/>
            </a:br>
            <a:r>
              <a:rPr lang="de-DE" sz="2700" dirty="0" smtClean="0"/>
              <a:t>Maxima und Minima</a:t>
            </a:r>
            <a:endParaRPr lang="de-AT" dirty="0"/>
          </a:p>
        </p:txBody>
      </p:sp>
      <p:cxnSp>
        <p:nvCxnSpPr>
          <p:cNvPr id="9" name="Gerade Verbindung 8"/>
          <p:cNvCxnSpPr/>
          <p:nvPr/>
        </p:nvCxnSpPr>
        <p:spPr>
          <a:xfrm>
            <a:off x="2428875" y="2000250"/>
            <a:ext cx="2857500" cy="0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2" name="Gerade Verbindung 11"/>
          <p:cNvCxnSpPr/>
          <p:nvPr/>
        </p:nvCxnSpPr>
        <p:spPr>
          <a:xfrm flipV="1">
            <a:off x="3714750" y="4857750"/>
            <a:ext cx="1704975" cy="952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245" name="Textfeld 4"/>
          <p:cNvSpPr txBox="1">
            <a:spLocks noChangeArrowheads="1"/>
          </p:cNvSpPr>
          <p:nvPr/>
        </p:nvSpPr>
        <p:spPr bwMode="auto">
          <a:xfrm>
            <a:off x="1500188" y="1428750"/>
            <a:ext cx="7215187" cy="1384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de-DE" altLang="de-DE" sz="2800"/>
              <a:t>Die Tangente ist an der Extremstelle waagrecht!</a:t>
            </a:r>
          </a:p>
          <a:p>
            <a:endParaRPr lang="de-DE" altLang="de-DE" sz="2800"/>
          </a:p>
          <a:p>
            <a:r>
              <a:rPr lang="de-DE" altLang="de-DE" sz="2800"/>
              <a:t>Bedingung: </a:t>
            </a:r>
          </a:p>
        </p:txBody>
      </p:sp>
      <p:sp>
        <p:nvSpPr>
          <p:cNvPr id="6" name="Rechteck 5"/>
          <p:cNvSpPr/>
          <p:nvPr/>
        </p:nvSpPr>
        <p:spPr>
          <a:xfrm>
            <a:off x="1428728" y="3000372"/>
            <a:ext cx="1500198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dirty="0"/>
              <a:t>y'(x) = 0 </a:t>
            </a:r>
            <a:endParaRPr lang="de-DE" sz="2800" dirty="0"/>
          </a:p>
        </p:txBody>
      </p:sp>
      <p:sp>
        <p:nvSpPr>
          <p:cNvPr id="7" name="Rechteck 6"/>
          <p:cNvSpPr/>
          <p:nvPr/>
        </p:nvSpPr>
        <p:spPr>
          <a:xfrm>
            <a:off x="3143240" y="3000372"/>
            <a:ext cx="1428760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dirty="0"/>
              <a:t>y''(x) &gt; 0</a:t>
            </a:r>
          </a:p>
        </p:txBody>
      </p:sp>
      <p:cxnSp>
        <p:nvCxnSpPr>
          <p:cNvPr id="10" name="Gerade Verbindung 9"/>
          <p:cNvCxnSpPr>
            <a:stCxn id="0" idx="3"/>
            <a:endCxn id="0" idx="1"/>
          </p:cNvCxnSpPr>
          <p:nvPr/>
        </p:nvCxnSpPr>
        <p:spPr>
          <a:xfrm>
            <a:off x="2928938" y="3357563"/>
            <a:ext cx="214312" cy="1587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13" name="Gerade Verbindung mit Pfeil 12"/>
          <p:cNvCxnSpPr>
            <a:stCxn id="0" idx="3"/>
          </p:cNvCxnSpPr>
          <p:nvPr/>
        </p:nvCxnSpPr>
        <p:spPr>
          <a:xfrm>
            <a:off x="4572000" y="3357563"/>
            <a:ext cx="357188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14" name="Rechteck 13"/>
          <p:cNvSpPr/>
          <p:nvPr/>
        </p:nvSpPr>
        <p:spPr>
          <a:xfrm>
            <a:off x="5000628" y="3000372"/>
            <a:ext cx="2071702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dirty="0"/>
              <a:t>Minima</a:t>
            </a:r>
          </a:p>
        </p:txBody>
      </p:sp>
      <p:sp>
        <p:nvSpPr>
          <p:cNvPr id="17" name="Rechteck 16"/>
          <p:cNvSpPr/>
          <p:nvPr/>
        </p:nvSpPr>
        <p:spPr>
          <a:xfrm>
            <a:off x="1428728" y="4071942"/>
            <a:ext cx="1500198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dirty="0"/>
              <a:t>y'(x) = 0 </a:t>
            </a:r>
          </a:p>
        </p:txBody>
      </p:sp>
      <p:sp>
        <p:nvSpPr>
          <p:cNvPr id="18" name="Rechteck 17"/>
          <p:cNvSpPr/>
          <p:nvPr/>
        </p:nvSpPr>
        <p:spPr>
          <a:xfrm>
            <a:off x="3143240" y="4071942"/>
            <a:ext cx="1428760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dirty="0"/>
              <a:t>y''(x) &lt; 0</a:t>
            </a:r>
          </a:p>
        </p:txBody>
      </p:sp>
      <p:cxnSp>
        <p:nvCxnSpPr>
          <p:cNvPr id="19" name="Gerade Verbindung 18"/>
          <p:cNvCxnSpPr>
            <a:stCxn id="0" idx="3"/>
            <a:endCxn id="0" idx="1"/>
          </p:cNvCxnSpPr>
          <p:nvPr/>
        </p:nvCxnSpPr>
        <p:spPr>
          <a:xfrm>
            <a:off x="2928938" y="4429125"/>
            <a:ext cx="214312" cy="1588"/>
          </a:xfrm>
          <a:prstGeom prst="line">
            <a:avLst/>
          </a:prstGeom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>
            <a:stCxn id="0" idx="3"/>
          </p:cNvCxnSpPr>
          <p:nvPr/>
        </p:nvCxnSpPr>
        <p:spPr>
          <a:xfrm>
            <a:off x="4572000" y="4429125"/>
            <a:ext cx="3571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sp>
        <p:nvSpPr>
          <p:cNvPr id="21" name="Rechteck 20"/>
          <p:cNvSpPr/>
          <p:nvPr/>
        </p:nvSpPr>
        <p:spPr>
          <a:xfrm>
            <a:off x="5000628" y="4071942"/>
            <a:ext cx="2071702" cy="714380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DE" sz="2800" dirty="0"/>
              <a:t>Maxima</a:t>
            </a:r>
          </a:p>
        </p:txBody>
      </p:sp>
      <p:sp>
        <p:nvSpPr>
          <p:cNvPr id="22" name="Interaktive Schaltfläche: Nächste(r) oder Weiter 21">
            <a:hlinkClick r:id="rId3" action="ppaction://hlinksldjump" highlightClick="1"/>
          </p:cNvPr>
          <p:cNvSpPr/>
          <p:nvPr/>
        </p:nvSpPr>
        <p:spPr>
          <a:xfrm>
            <a:off x="7786688" y="6286500"/>
            <a:ext cx="714375" cy="285750"/>
          </a:xfrm>
          <a:prstGeom prst="actionButtonForwardNex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de-AT"/>
          </a:p>
        </p:txBody>
      </p:sp>
      <p:pic>
        <p:nvPicPr>
          <p:cNvPr id="10269" name="Grafik 22" descr="Maus.jpeg">
            <a:hlinkClick r:id="rId4" action="ppaction://hlinksldjump"/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2375" y="3214688"/>
            <a:ext cx="1104900" cy="1095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Ovale Legende 23"/>
          <p:cNvSpPr/>
          <p:nvPr/>
        </p:nvSpPr>
        <p:spPr>
          <a:xfrm>
            <a:off x="5929313" y="2357438"/>
            <a:ext cx="2214562" cy="571500"/>
          </a:xfrm>
          <a:prstGeom prst="wedgeEllipseCallout">
            <a:avLst>
              <a:gd name="adj1" fmla="val 30610"/>
              <a:gd name="adj2" fmla="val 13711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de-AT" dirty="0"/>
              <a:t>Ein Bsp. </a:t>
            </a:r>
            <a:br>
              <a:rPr lang="de-AT" dirty="0"/>
            </a:br>
            <a:r>
              <a:rPr lang="de-AT" dirty="0"/>
              <a:t>Klick auf mich </a:t>
            </a:r>
            <a:endParaRPr lang="de-A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deratio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Larissa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Larissa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Larissa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Moderation</Template>
  <TotalTime>0</TotalTime>
  <Words>854</Words>
  <Application>Microsoft Office PowerPoint</Application>
  <PresentationFormat>Bildschirmpräsentation (4:3)</PresentationFormat>
  <Paragraphs>172</Paragraphs>
  <Slides>19</Slides>
  <Notes>3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19</vt:i4>
      </vt:variant>
    </vt:vector>
  </HeadingPairs>
  <TitlesOfParts>
    <vt:vector size="23" baseType="lpstr">
      <vt:lpstr>Calibri</vt:lpstr>
      <vt:lpstr>Arial</vt:lpstr>
      <vt:lpstr>Algerian</vt:lpstr>
      <vt:lpstr>Moderation</vt:lpstr>
      <vt:lpstr>Kurvendiskussion </vt:lpstr>
      <vt:lpstr>Inhalt</vt:lpstr>
      <vt:lpstr>Nullstellen</vt:lpstr>
      <vt:lpstr>Beispiel</vt:lpstr>
      <vt:lpstr>Beispiel</vt:lpstr>
      <vt:lpstr>Beispiel</vt:lpstr>
      <vt:lpstr>Zeichnung</vt:lpstr>
      <vt:lpstr>Zeichnung</vt:lpstr>
      <vt:lpstr>Extremstellen Maxima und Minima</vt:lpstr>
      <vt:lpstr>Beispiel</vt:lpstr>
      <vt:lpstr>Beispiel</vt:lpstr>
      <vt:lpstr>Beispiel</vt:lpstr>
      <vt:lpstr>Beispiel</vt:lpstr>
      <vt:lpstr>Zeichnung</vt:lpstr>
      <vt:lpstr>Wendepunkt</vt:lpstr>
      <vt:lpstr>Beispiel</vt:lpstr>
      <vt:lpstr>Zeichnung</vt:lpstr>
      <vt:lpstr>Stetigkeit</vt:lpstr>
      <vt:lpstr>PowerPoint-Präsentation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Kurvendiskussion</dc:title>
  <dc:creator>Melanie</dc:creator>
  <cp:lastModifiedBy>Werner Weissleder</cp:lastModifiedBy>
  <cp:revision>35</cp:revision>
  <dcterms:created xsi:type="dcterms:W3CDTF">2010-11-21T12:41:52Z</dcterms:created>
  <dcterms:modified xsi:type="dcterms:W3CDTF">2016-01-17T21:29:35Z</dcterms:modified>
</cp:coreProperties>
</file>