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  <p:sldId id="271" r:id="rId1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7" d="100"/>
          <a:sy n="67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chuljahr_09_10\Mathe\Mappe3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chuljahr_09_10\Mathe\Mappe4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Tabelle1!$B$6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Tabelle1!$A$7:$A$13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xVal>
          <c:yVal>
            <c:numRef>
              <c:f>Tabelle1!$B$7:$B$13</c:f>
              <c:numCache>
                <c:formatCode>General</c:formatCode>
                <c:ptCount val="7"/>
                <c:pt idx="0">
                  <c:v>0.125</c:v>
                </c:pt>
                <c:pt idx="1">
                  <c:v>0.25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885120"/>
        <c:axId val="108886656"/>
      </c:scatterChart>
      <c:valAx>
        <c:axId val="10888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108886656"/>
        <c:crosses val="autoZero"/>
        <c:crossBetween val="midCat"/>
      </c:valAx>
      <c:valAx>
        <c:axId val="108886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88512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4624890638670166E-2"/>
          <c:y val="4.6655365995917124E-2"/>
          <c:w val="0.90243066491688539"/>
          <c:h val="0.7983406240886556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Tabelle1!$D$5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Tabelle1!$C$6:$C$12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xVal>
          <c:yVal>
            <c:numRef>
              <c:f>Tabelle1!$D$6:$D$12</c:f>
              <c:numCache>
                <c:formatCode>General</c:formatCode>
                <c:ptCount val="7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0.5</c:v>
                </c:pt>
                <c:pt idx="5">
                  <c:v>0.25</c:v>
                </c:pt>
                <c:pt idx="6">
                  <c:v>0.125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32032"/>
        <c:axId val="106972288"/>
      </c:scatterChart>
      <c:valAx>
        <c:axId val="3433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972288"/>
        <c:crosses val="autoZero"/>
        <c:crossBetween val="midCat"/>
      </c:valAx>
      <c:valAx>
        <c:axId val="10697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3203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Tabelle2!$L$3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Tabelle2!$K$4:$K$24</c:f>
              <c:numCache>
                <c:formatCode>General</c:formatCode>
                <c:ptCount val="21"/>
                <c:pt idx="0">
                  <c:v>-10</c:v>
                </c:pt>
                <c:pt idx="1">
                  <c:v>-9</c:v>
                </c:pt>
                <c:pt idx="2">
                  <c:v>-8</c:v>
                </c:pt>
                <c:pt idx="3">
                  <c:v>-7</c:v>
                </c:pt>
                <c:pt idx="4">
                  <c:v>-6</c:v>
                </c:pt>
                <c:pt idx="5">
                  <c:v>-5</c:v>
                </c:pt>
                <c:pt idx="6">
                  <c:v>-4</c:v>
                </c:pt>
                <c:pt idx="7">
                  <c:v>-3</c:v>
                </c:pt>
                <c:pt idx="8">
                  <c:v>-2</c:v>
                </c:pt>
                <c:pt idx="9">
                  <c:v>-1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10</c:v>
                </c:pt>
              </c:numCache>
            </c:numRef>
          </c:xVal>
          <c:yVal>
            <c:numRef>
              <c:f>Tabelle2!$L$4:$L$24</c:f>
              <c:numCache>
                <c:formatCode>General</c:formatCode>
                <c:ptCount val="21"/>
                <c:pt idx="0">
                  <c:v>-10</c:v>
                </c:pt>
                <c:pt idx="1">
                  <c:v>-9</c:v>
                </c:pt>
                <c:pt idx="2">
                  <c:v>-8</c:v>
                </c:pt>
                <c:pt idx="3">
                  <c:v>-7</c:v>
                </c:pt>
                <c:pt idx="4">
                  <c:v>-6</c:v>
                </c:pt>
                <c:pt idx="5">
                  <c:v>-5</c:v>
                </c:pt>
                <c:pt idx="6">
                  <c:v>-4</c:v>
                </c:pt>
                <c:pt idx="7">
                  <c:v>-3</c:v>
                </c:pt>
                <c:pt idx="8">
                  <c:v>-2</c:v>
                </c:pt>
                <c:pt idx="9">
                  <c:v>-1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10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Tabelle3!$C$4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Tabelle3!$B$5:$B$25</c:f>
              <c:numCache>
                <c:formatCode>General</c:formatCode>
                <c:ptCount val="21"/>
                <c:pt idx="0">
                  <c:v>-10</c:v>
                </c:pt>
                <c:pt idx="1">
                  <c:v>-9</c:v>
                </c:pt>
                <c:pt idx="2">
                  <c:v>-8</c:v>
                </c:pt>
                <c:pt idx="3">
                  <c:v>-7</c:v>
                </c:pt>
                <c:pt idx="4">
                  <c:v>-6</c:v>
                </c:pt>
                <c:pt idx="5">
                  <c:v>-5</c:v>
                </c:pt>
                <c:pt idx="6">
                  <c:v>-4</c:v>
                </c:pt>
                <c:pt idx="7">
                  <c:v>-3</c:v>
                </c:pt>
                <c:pt idx="8">
                  <c:v>-2</c:v>
                </c:pt>
                <c:pt idx="9">
                  <c:v>-1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8</c:v>
                </c:pt>
                <c:pt idx="19">
                  <c:v>9</c:v>
                </c:pt>
                <c:pt idx="20">
                  <c:v>10</c:v>
                </c:pt>
              </c:numCache>
            </c:numRef>
          </c:xVal>
          <c:yVal>
            <c:numRef>
              <c:f>Tabelle3!$C$5:$C$25</c:f>
              <c:numCache>
                <c:formatCode>0.0000000000000000000</c:formatCode>
                <c:ptCount val="21"/>
                <c:pt idx="0">
                  <c:v>4.5399929762484881E-5</c:v>
                </c:pt>
                <c:pt idx="1">
                  <c:v>1.2340980408667983E-4</c:v>
                </c:pt>
                <c:pt idx="2">
                  <c:v>3.3546262790251196E-4</c:v>
                </c:pt>
                <c:pt idx="3">
                  <c:v>9.1188196555451668E-4</c:v>
                </c:pt>
                <c:pt idx="4">
                  <c:v>2.4787521766663602E-3</c:v>
                </c:pt>
                <c:pt idx="5">
                  <c:v>6.7379469990854713E-3</c:v>
                </c:pt>
                <c:pt idx="6">
                  <c:v>1.8315638888734179E-2</c:v>
                </c:pt>
                <c:pt idx="7">
                  <c:v>4.9787068367863944E-2</c:v>
                </c:pt>
                <c:pt idx="8">
                  <c:v>0.1353352832366127</c:v>
                </c:pt>
                <c:pt idx="9">
                  <c:v>0.367879441171443</c:v>
                </c:pt>
                <c:pt idx="10">
                  <c:v>1</c:v>
                </c:pt>
                <c:pt idx="11">
                  <c:v>2.7182818284590451</c:v>
                </c:pt>
                <c:pt idx="12">
                  <c:v>7.3890560989306504</c:v>
                </c:pt>
                <c:pt idx="13">
                  <c:v>20.085536923187625</c:v>
                </c:pt>
                <c:pt idx="14">
                  <c:v>54.598150033144279</c:v>
                </c:pt>
                <c:pt idx="15">
                  <c:v>148.41315910257643</c:v>
                </c:pt>
                <c:pt idx="16">
                  <c:v>403.42879349273466</c:v>
                </c:pt>
                <c:pt idx="17">
                  <c:v>1096.6331584284578</c:v>
                </c:pt>
                <c:pt idx="18">
                  <c:v>2980.9579870417292</c:v>
                </c:pt>
                <c:pt idx="19">
                  <c:v>8103.0839275753842</c:v>
                </c:pt>
                <c:pt idx="20">
                  <c:v>22026.465794806725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Tabelle3!$C$27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Tabelle3!$B$28:$B$38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Tabelle3!$C$28:$C$38</c:f>
              <c:numCache>
                <c:formatCode>0.000000000000000</c:formatCode>
                <c:ptCount val="11"/>
                <c:pt idx="1">
                  <c:v>0</c:v>
                </c:pt>
                <c:pt idx="2">
                  <c:v>0.69314718055994529</c:v>
                </c:pt>
                <c:pt idx="3">
                  <c:v>1.09861228866811</c:v>
                </c:pt>
                <c:pt idx="4">
                  <c:v>1.3862943611198906</c:v>
                </c:pt>
                <c:pt idx="5">
                  <c:v>1.6094379124340998</c:v>
                </c:pt>
                <c:pt idx="6">
                  <c:v>1.7917594692280561</c:v>
                </c:pt>
                <c:pt idx="7">
                  <c:v>1.9459101490553141</c:v>
                </c:pt>
                <c:pt idx="8">
                  <c:v>2.0794415416798357</c:v>
                </c:pt>
                <c:pt idx="9">
                  <c:v>2.1972245773362222</c:v>
                </c:pt>
                <c:pt idx="10">
                  <c:v>2.3025850929940437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379264"/>
        <c:axId val="34380800"/>
      </c:scatterChart>
      <c:valAx>
        <c:axId val="343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34380800"/>
        <c:crosses val="autoZero"/>
        <c:crossBetween val="midCat"/>
      </c:valAx>
      <c:valAx>
        <c:axId val="34380800"/>
        <c:scaling>
          <c:orientation val="minMax"/>
          <c:max val="15"/>
        </c:scaling>
        <c:delete val="0"/>
        <c:axPos val="l"/>
        <c:majorGridlines/>
        <c:numFmt formatCode="0.0" sourceLinked="0"/>
        <c:majorTickMark val="out"/>
        <c:minorTickMark val="none"/>
        <c:tickLblPos val="nextTo"/>
        <c:crossAx val="343792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AEE21BD-193A-4B9B-BC91-6536224281BB}" type="datetimeFigureOut">
              <a:rPr lang="de-AT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0C787FB-5C5B-4FAA-9311-54F77C116C6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667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150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CD2C44-D6F8-4410-A51C-A9285FFAFC5B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10090E-3669-4C13-8C46-EDEF0B4341AC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D85D94-B8DD-4196-89BB-75054A4BA67C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F2E65F-AA97-47C2-8D51-6705E897E5DD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379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9A591B-73B2-4AA5-BA5D-DBEC0138BC21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685E90-3F4A-4507-99F1-9E34BD3652EC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F847A0-7D9C-4A73-842A-B1D5DB7F26C7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2AF593-7F7C-4C65-9B91-91AFC79FAAAA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789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4EE64E-B100-43F8-AAB7-8C73A3966D25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E51614-CF54-4986-B248-6C4BFC0D585D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B27FEF-85A9-4608-94CA-B9E9DAEAE871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1BAB8C-186E-4C6A-B047-132211864181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45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C76C07-C75B-44B5-AC2A-2B96AE681B3E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171EA1-BD28-45D6-A590-C894C474D457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66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4D3686-59AA-4EFB-AF2E-CC4864DE8CF6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716124-16DF-4A20-856B-5207D7F6B22E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867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829659-2AA7-461B-8691-6E4FCB3BBAFF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F39939-F7AD-4EA6-9A8C-D350665489A3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AT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DD1C-7EB6-4F48-87CA-1994778AFC74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1D8A0-40BA-40AB-8BC6-A52519AD186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605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6F0B7-1FD0-42B8-BA1C-F782FABDFEAA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C1CA6-2941-4B2F-BD5F-E2305CA2A70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991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48174-A68E-41D5-8584-DAD55D144F0F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4AD71-91F7-4F32-855C-1F4BD069C6A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042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85ACA-84E5-4A0A-ABEE-82C8C6B84199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EAA9-9E69-4D74-B2ED-3B8143C8AAB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855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CBA18-3214-4363-8F9C-3B424B460065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0CDB-DE6B-4EA2-9207-7CDF14FAC5E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551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8DA9E-22EF-451B-8799-249C8AA3478D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2C8A6-E2AA-43E8-A79F-0AB40764672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646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18D11-997B-4069-8521-BADB094F7439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32E95-035D-4D5B-B4C3-67372D0E0774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09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111C9-E8C4-4EC9-8EED-CD9D68B05D17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161BA-6E37-457A-AFB7-5A7DDB1B7BF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900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BF40-2A6A-426A-915B-691C96E6556C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63985-B32D-47DE-8E31-97171B2E8D8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22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4BB99-5F8E-4185-BC44-372C33D00AF6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452BD-C441-47DF-AF12-738729E22BB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258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64E2-0814-48F8-A3FC-40C94076C9DB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788B6-5AAF-4D4C-AD46-30092E816D74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166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428750" y="274638"/>
            <a:ext cx="7258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AT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28750" y="1600200"/>
            <a:ext cx="72580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AT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93C099-F18F-427D-8375-934E8A883EAE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781DA4-4468-4A69-8538-31BB2871F25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solidFill>
                  <a:schemeClr val="bg1"/>
                </a:solidFill>
                <a:latin typeface="+mn-lt"/>
                <a:cs typeface="+mn-cs"/>
              </a:rPr>
              <a:t>Funktionen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latin typeface="+mn-lt"/>
                <a:cs typeface="+mn-cs"/>
              </a:rPr>
              <a:t>Exponentialfunktion u. </a:t>
            </a:r>
            <a:r>
              <a:rPr lang="de-DE" sz="2000" b="1" dirty="0" err="1">
                <a:latin typeface="+mn-lt"/>
                <a:cs typeface="+mn-cs"/>
              </a:rPr>
              <a:t>Logarithmusfunktionen</a:t>
            </a:r>
            <a:r>
              <a:rPr lang="de-DE" sz="2000" b="1" dirty="0">
                <a:latin typeface="+mn-lt"/>
                <a:cs typeface="+mn-cs"/>
              </a:rPr>
              <a:t> </a:t>
            </a:r>
            <a:endParaRPr lang="de-AT" sz="4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3.xml"/><Relationship Id="rId7" Type="http://schemas.openxmlformats.org/officeDocument/2006/relationships/slide" Target="slide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88" y="2130425"/>
            <a:ext cx="6958012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Exponential- u. Logarithmusfunktionen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72188" y="6286500"/>
            <a:ext cx="2914650" cy="3524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2052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4629150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4286250" y="4357688"/>
            <a:ext cx="2286000" cy="428625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Los geht´s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Rechenregeln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571604" y="1714488"/>
            <a:ext cx="43577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(u*v) = log u + log v</a:t>
            </a:r>
            <a:endParaRPr lang="de-AT" sz="3200" b="1" baseline="30000" dirty="0"/>
          </a:p>
        </p:txBody>
      </p:sp>
      <p:sp>
        <p:nvSpPr>
          <p:cNvPr id="7" name="Rechteck 6"/>
          <p:cNvSpPr/>
          <p:nvPr/>
        </p:nvSpPr>
        <p:spPr>
          <a:xfrm>
            <a:off x="1571604" y="3143248"/>
            <a:ext cx="43577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(u/v) = log u - log v</a:t>
            </a:r>
            <a:endParaRPr lang="de-AT" sz="3200" b="1" baseline="30000" dirty="0"/>
          </a:p>
        </p:txBody>
      </p:sp>
      <p:sp>
        <p:nvSpPr>
          <p:cNvPr id="8" name="Rechteck 7"/>
          <p:cNvSpPr/>
          <p:nvPr/>
        </p:nvSpPr>
        <p:spPr>
          <a:xfrm>
            <a:off x="1571604" y="4429132"/>
            <a:ext cx="3071834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</a:t>
            </a:r>
            <a:r>
              <a:rPr lang="de-AT" sz="3200" b="1" dirty="0" err="1"/>
              <a:t>u</a:t>
            </a:r>
            <a:r>
              <a:rPr lang="de-AT" sz="3200" b="1" baseline="30000" dirty="0" err="1"/>
              <a:t>n</a:t>
            </a:r>
            <a:r>
              <a:rPr lang="de-AT" sz="3200" b="1" dirty="0"/>
              <a:t> = n *log u</a:t>
            </a:r>
            <a:endParaRPr lang="de-AT" sz="3200" b="1" baseline="30000" dirty="0"/>
          </a:p>
        </p:txBody>
      </p:sp>
      <p:pic>
        <p:nvPicPr>
          <p:cNvPr id="11277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5429250"/>
            <a:ext cx="928688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e Legende 9"/>
          <p:cNvSpPr/>
          <p:nvPr/>
        </p:nvSpPr>
        <p:spPr>
          <a:xfrm>
            <a:off x="4357688" y="4714875"/>
            <a:ext cx="2928937" cy="2143125"/>
          </a:xfrm>
          <a:prstGeom prst="wedgeEllipseCallout">
            <a:avLst>
              <a:gd name="adj1" fmla="val 73836"/>
              <a:gd name="adj2" fmla="val 709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Diese Regeln sind wichtig für das Lösen von Gleichungen und Umkehrfunktionen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Bsp.</a:t>
            </a:r>
            <a:r>
              <a:rPr lang="de-AT" dirty="0"/>
              <a:t>?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(10*100) = log (1000) = 3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(10*100) = log 10 + log 100 =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= 1 + 2 = 3</a:t>
            </a:r>
          </a:p>
        </p:txBody>
      </p:sp>
      <p:pic>
        <p:nvPicPr>
          <p:cNvPr id="12292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00625"/>
            <a:ext cx="92868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7072313" y="785813"/>
            <a:ext cx="2071687" cy="3643312"/>
          </a:xfrm>
          <a:prstGeom prst="wedgeEllipseCallout">
            <a:avLst>
              <a:gd name="adj1" fmla="val -1258"/>
              <a:gd name="adj2" fmla="val 6802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Man sieht hier schön, dass, wenn man u mal v gleich rechnet, das selbe Ergebnis herauskommt, wie wenn man mit der Formel rechnet.</a:t>
            </a:r>
            <a:endParaRPr lang="de-AT" sz="1600" dirty="0"/>
          </a:p>
        </p:txBody>
      </p:sp>
      <p:sp>
        <p:nvSpPr>
          <p:cNvPr id="6" name="Rechteck 5"/>
          <p:cNvSpPr/>
          <p:nvPr/>
        </p:nvSpPr>
        <p:spPr>
          <a:xfrm>
            <a:off x="1428728" y="1643050"/>
            <a:ext cx="43577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(u*v) = log u + log v</a:t>
            </a:r>
            <a:endParaRPr lang="de-AT" sz="32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(100/10) = log (10) = 1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(100/10) = log 100 - log 10 =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= 2 - 1 = 1</a:t>
            </a:r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sp>
        <p:nvSpPr>
          <p:cNvPr id="5" name="Rechteck 4"/>
          <p:cNvSpPr/>
          <p:nvPr/>
        </p:nvSpPr>
        <p:spPr>
          <a:xfrm>
            <a:off x="1500166" y="1857364"/>
            <a:ext cx="435771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(u/v) = log u - log v</a:t>
            </a:r>
            <a:endParaRPr lang="de-AT" sz="3200" b="1" baseline="30000" dirty="0"/>
          </a:p>
        </p:txBody>
      </p:sp>
      <p:pic>
        <p:nvPicPr>
          <p:cNvPr id="13319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00625"/>
            <a:ext cx="92868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7072313" y="2857500"/>
            <a:ext cx="2071687" cy="1571625"/>
          </a:xfrm>
          <a:prstGeom prst="wedgeEllipseCallout">
            <a:avLst>
              <a:gd name="adj1" fmla="val -1258"/>
              <a:gd name="adj2" fmla="val 8018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Auch hier sieht man das sehr gut.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10</a:t>
            </a:r>
            <a:r>
              <a:rPr lang="de-AT" altLang="de-DE" baseline="30000" smtClean="0"/>
              <a:t>3</a:t>
            </a:r>
            <a:r>
              <a:rPr lang="de-AT" altLang="de-DE" smtClean="0"/>
              <a:t>= log 1000 = 3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log 10³ = 3 * log 10 = 3 * 1 = 3</a:t>
            </a:r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428728" y="1643050"/>
            <a:ext cx="3071834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log </a:t>
            </a:r>
            <a:r>
              <a:rPr lang="de-AT" sz="3200" b="1" dirty="0" err="1"/>
              <a:t>u</a:t>
            </a:r>
            <a:r>
              <a:rPr lang="de-AT" sz="3200" b="1" baseline="30000" dirty="0" err="1"/>
              <a:t>n</a:t>
            </a:r>
            <a:r>
              <a:rPr lang="de-AT" sz="3200" b="1" dirty="0"/>
              <a:t> = n *log u</a:t>
            </a:r>
            <a:endParaRPr lang="de-AT" sz="3200" b="1" baseline="30000" dirty="0"/>
          </a:p>
        </p:txBody>
      </p:sp>
      <p:pic>
        <p:nvPicPr>
          <p:cNvPr id="14343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000625"/>
            <a:ext cx="92868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6500813" y="2857500"/>
            <a:ext cx="2643187" cy="1571625"/>
          </a:xfrm>
          <a:prstGeom prst="wedgeEllipseCallout">
            <a:avLst>
              <a:gd name="adj1" fmla="val -1258"/>
              <a:gd name="adj2" fmla="val 8018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Nun gibt es auch noch die Logarithmus- </a:t>
            </a:r>
            <a:r>
              <a:rPr lang="de-AT" sz="1600" dirty="0" err="1"/>
              <a:t>funktionen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Logarithmusfunktionen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7152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Die </a:t>
            </a:r>
            <a:r>
              <a:rPr lang="de-AT" dirty="0" err="1" smtClean="0"/>
              <a:t>Logarithmusfunktion</a:t>
            </a:r>
            <a:r>
              <a:rPr lang="de-AT" dirty="0" smtClean="0"/>
              <a:t> ist die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Umkehrfunktion der Exponentialfunktion;</a:t>
            </a:r>
          </a:p>
          <a:p>
            <a:pPr marL="88900" indent="-889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 sie entsteht durch Spiegelung am 1. Median.</a:t>
            </a:r>
            <a:endParaRPr lang="de-AT" dirty="0"/>
          </a:p>
        </p:txBody>
      </p:sp>
      <p:pic>
        <p:nvPicPr>
          <p:cNvPr id="15364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13338"/>
            <a:ext cx="928688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5286375" y="4857750"/>
            <a:ext cx="1785938" cy="1111250"/>
          </a:xfrm>
          <a:prstGeom prst="wedgeEllipseCallout">
            <a:avLst>
              <a:gd name="adj1" fmla="val 77452"/>
              <a:gd name="adj2" fmla="val 200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Bsp.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Zeichnung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graphicFrame>
        <p:nvGraphicFramePr>
          <p:cNvPr id="4" name="Diagramm 3"/>
          <p:cNvGraphicFramePr>
            <a:graphicFrameLocks/>
          </p:cNvGraphicFramePr>
          <p:nvPr/>
        </p:nvGraphicFramePr>
        <p:xfrm>
          <a:off x="1571604" y="1500174"/>
          <a:ext cx="692948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hteck 4"/>
          <p:cNvSpPr/>
          <p:nvPr/>
        </p:nvSpPr>
        <p:spPr>
          <a:xfrm>
            <a:off x="5500694" y="4000504"/>
            <a:ext cx="257176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 err="1"/>
              <a:t>Logarithmusf</a:t>
            </a:r>
            <a:r>
              <a:rPr lang="de-AT" sz="3200" b="1" dirty="0"/>
              <a:t>.</a:t>
            </a:r>
            <a:endParaRPr lang="de-AT" sz="3200" b="1" baseline="30000" dirty="0"/>
          </a:p>
        </p:txBody>
      </p:sp>
      <p:sp>
        <p:nvSpPr>
          <p:cNvPr id="6" name="Rechteck 5"/>
          <p:cNvSpPr/>
          <p:nvPr/>
        </p:nvSpPr>
        <p:spPr>
          <a:xfrm>
            <a:off x="4429124" y="857232"/>
            <a:ext cx="2562244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 err="1"/>
              <a:t>Exponentialf</a:t>
            </a:r>
            <a:r>
              <a:rPr lang="de-AT" sz="3200" b="1" dirty="0"/>
              <a:t>.</a:t>
            </a:r>
            <a:endParaRPr lang="de-AT" sz="3200" b="1" baseline="30000" dirty="0"/>
          </a:p>
        </p:txBody>
      </p:sp>
      <p:sp>
        <p:nvSpPr>
          <p:cNvPr id="7" name="Rechteck 6"/>
          <p:cNvSpPr/>
          <p:nvPr/>
        </p:nvSpPr>
        <p:spPr>
          <a:xfrm>
            <a:off x="6286512" y="1857364"/>
            <a:ext cx="2286048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1. Median</a:t>
            </a:r>
            <a:endParaRPr lang="de-AT" sz="3200" b="1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572000" y="1285875"/>
            <a:ext cx="928688" cy="8572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rot="5400000">
            <a:off x="6072188" y="2571750"/>
            <a:ext cx="571500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>
            <a:off x="6715126" y="3786187"/>
            <a:ext cx="571500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400" name="Picture 3" descr="F:\Bilder\Tiere\bunny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897563"/>
            <a:ext cx="92868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e Legende 14"/>
          <p:cNvSpPr/>
          <p:nvPr/>
        </p:nvSpPr>
        <p:spPr>
          <a:xfrm>
            <a:off x="4857750" y="5746750"/>
            <a:ext cx="2214563" cy="1111250"/>
          </a:xfrm>
          <a:prstGeom prst="wedgeEllipseCallout">
            <a:avLst>
              <a:gd name="adj1" fmla="val 77452"/>
              <a:gd name="adj2" fmla="val 200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Nun zum letzten Kapitel Exponential-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 err="1"/>
              <a:t>gleichungen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Exponentialgleichungen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Der zu berechnende Wert x ist eine Hochzahl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Um x auszurechnen kann man in einigen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Fällen das Ergebnis ohne Hilfe sehen, doch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meist braucht man den Logarithmus, um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sie zu lösen.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2857488" y="2500306"/>
            <a:ext cx="285752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 err="1"/>
              <a:t>a</a:t>
            </a:r>
            <a:r>
              <a:rPr lang="de-AT" sz="3200" b="1" baseline="30000" dirty="0" err="1"/>
              <a:t>x</a:t>
            </a:r>
            <a:r>
              <a:rPr lang="de-AT" sz="3200" b="1" dirty="0"/>
              <a:t>= Ergebnis</a:t>
            </a:r>
            <a:endParaRPr lang="de-AT" sz="3200" b="1" dirty="0"/>
          </a:p>
        </p:txBody>
      </p:sp>
      <p:pic>
        <p:nvPicPr>
          <p:cNvPr id="17415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500688"/>
            <a:ext cx="92868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4429125" y="5286375"/>
            <a:ext cx="2571750" cy="1111250"/>
          </a:xfrm>
          <a:prstGeom prst="wedgeEllipseCallout">
            <a:avLst>
              <a:gd name="adj1" fmla="val 66838"/>
              <a:gd name="adj2" fmla="val 1022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Hier noch ein kleines Bsp. zur Veranschaulichung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258050" cy="475773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2</a:t>
            </a:r>
            <a:r>
              <a:rPr lang="de-AT" baseline="30000" dirty="0" smtClean="0"/>
              <a:t>2+x</a:t>
            </a:r>
            <a:r>
              <a:rPr lang="de-AT" dirty="0" smtClean="0"/>
              <a:t> = 16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2</a:t>
            </a:r>
            <a:r>
              <a:rPr lang="de-AT" baseline="30000" dirty="0" smtClean="0"/>
              <a:t>?</a:t>
            </a:r>
            <a:r>
              <a:rPr lang="de-AT" dirty="0" smtClean="0"/>
              <a:t> = 16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2</a:t>
            </a:r>
            <a:r>
              <a:rPr lang="de-AT" baseline="30000" dirty="0" smtClean="0"/>
              <a:t>4</a:t>
            </a:r>
            <a:r>
              <a:rPr lang="de-AT" dirty="0" smtClean="0"/>
              <a:t> = 16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2</a:t>
            </a:r>
            <a:r>
              <a:rPr lang="de-AT" baseline="30000" dirty="0" smtClean="0"/>
              <a:t>2+2</a:t>
            </a:r>
            <a:r>
              <a:rPr lang="de-AT" dirty="0" smtClean="0"/>
              <a:t> = 16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2</a:t>
            </a:r>
            <a:r>
              <a:rPr lang="de-AT" baseline="30000" dirty="0" smtClean="0"/>
              <a:t>x</a:t>
            </a:r>
            <a:r>
              <a:rPr lang="de-AT" dirty="0" smtClean="0"/>
              <a:t> = 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log 2</a:t>
            </a:r>
            <a:r>
              <a:rPr lang="de-AT" baseline="30000" dirty="0" smtClean="0"/>
              <a:t>x</a:t>
            </a:r>
            <a:r>
              <a:rPr lang="de-AT" dirty="0" smtClean="0"/>
              <a:t> = log 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x* log 2 = log 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x = log 5 / log 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1428728" y="3429000"/>
            <a:ext cx="1571636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x = 2</a:t>
            </a:r>
            <a:endParaRPr lang="de-AT" sz="3200" b="1" dirty="0"/>
          </a:p>
        </p:txBody>
      </p:sp>
      <p:sp>
        <p:nvSpPr>
          <p:cNvPr id="5" name="Rechteck 4"/>
          <p:cNvSpPr/>
          <p:nvPr/>
        </p:nvSpPr>
        <p:spPr>
          <a:xfrm>
            <a:off x="1428728" y="6143644"/>
            <a:ext cx="2714644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x = 1,924…</a:t>
            </a:r>
            <a:endParaRPr lang="de-AT" sz="3200" b="1" dirty="0"/>
          </a:p>
        </p:txBody>
      </p:sp>
      <p:pic>
        <p:nvPicPr>
          <p:cNvPr id="18442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5932488"/>
            <a:ext cx="928687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4429125" y="642938"/>
            <a:ext cx="2714625" cy="5214937"/>
          </a:xfrm>
          <a:prstGeom prst="wedgeEllipseCallout">
            <a:avLst>
              <a:gd name="adj1" fmla="val 70525"/>
              <a:gd name="adj2" fmla="val 5093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Beim oberen Beispiel kann man leicht auf das Ergebnis kommen, indem man  eine einfache Kopfrechnung durchführt.  Um  die andere Gleichung zu lösen, muss man beide </a:t>
            </a:r>
            <a:r>
              <a:rPr lang="de-AT" sz="1600" dirty="0"/>
              <a:t>S</a:t>
            </a:r>
            <a:r>
              <a:rPr lang="de-AT" sz="1600" dirty="0"/>
              <a:t>eiten logarithmieren und dann x auf eine Seite bringen. Wichtig ist, dass man dabei die  Regeln für das Rechnen mit Logarithmen nicht vergisst. </a:t>
            </a:r>
            <a:endParaRPr lang="de-A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F:\Bilder\Tiere\bunny.gif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429000"/>
            <a:ext cx="928687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2143125" y="3071813"/>
            <a:ext cx="3214688" cy="1111250"/>
          </a:xfrm>
          <a:prstGeom prst="wedgeEllipseCallout">
            <a:avLst>
              <a:gd name="adj1" fmla="val 64716"/>
              <a:gd name="adj2" fmla="val 421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400" b="1" dirty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Inhalt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de-DE" smtClean="0">
                <a:hlinkClick r:id="rId3" action="ppaction://hlinksldjump"/>
              </a:rPr>
              <a:t>Exponentialfunktion</a:t>
            </a:r>
            <a:endParaRPr lang="de-AT" altLang="de-DE" smtClean="0"/>
          </a:p>
          <a:p>
            <a:r>
              <a:rPr lang="de-AT" altLang="de-DE" smtClean="0">
                <a:hlinkClick r:id="rId4" action="ppaction://hlinksldjump"/>
              </a:rPr>
              <a:t>Euler´sche Zahl</a:t>
            </a:r>
            <a:endParaRPr lang="de-AT" altLang="de-DE" smtClean="0"/>
          </a:p>
          <a:p>
            <a:r>
              <a:rPr lang="de-AT" altLang="de-DE" smtClean="0">
                <a:hlinkClick r:id="rId5" action="ppaction://hlinksldjump"/>
              </a:rPr>
              <a:t>Formel für Wachstum/Zerfallsfunktionen</a:t>
            </a:r>
            <a:endParaRPr lang="de-AT" altLang="de-DE" smtClean="0">
              <a:hlinkClick r:id="rId4" action="ppaction://hlinksldjump"/>
            </a:endParaRPr>
          </a:p>
          <a:p>
            <a:r>
              <a:rPr lang="de-AT" altLang="de-DE" smtClean="0">
                <a:hlinkClick r:id="rId6" action="ppaction://hlinksldjump"/>
              </a:rPr>
              <a:t>Logarithmen</a:t>
            </a:r>
            <a:endParaRPr lang="de-AT" altLang="de-DE" smtClean="0"/>
          </a:p>
          <a:p>
            <a:r>
              <a:rPr lang="de-AT" altLang="de-DE" smtClean="0">
                <a:hlinkClick r:id="rId7" action="ppaction://hlinksldjump"/>
              </a:rPr>
              <a:t>Logarithmusfunktionen</a:t>
            </a:r>
            <a:endParaRPr lang="de-AT" altLang="de-DE" smtClean="0"/>
          </a:p>
          <a:p>
            <a:r>
              <a:rPr lang="de-AT" altLang="de-DE" smtClean="0">
                <a:hlinkClick r:id="rId8" action="ppaction://hlinksldjump"/>
              </a:rPr>
              <a:t>Exponentialgleichung</a:t>
            </a:r>
            <a:endParaRPr lang="de-AT" altLang="de-DE" smtClean="0"/>
          </a:p>
        </p:txBody>
      </p:sp>
      <p:sp>
        <p:nvSpPr>
          <p:cNvPr id="4" name="Interaktive Schaltfläche: Nächste(r) oder Weiter 3">
            <a:hlinkClick r:id="rId3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Exponentialfunktion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450" y="1600200"/>
            <a:ext cx="7499350" cy="45259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Sind Graphen von Gleichungen nach folgendem Schema: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Wichtig ist dabei für a ist: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Und für y gilt dann:</a:t>
            </a:r>
          </a:p>
        </p:txBody>
      </p:sp>
      <p:sp>
        <p:nvSpPr>
          <p:cNvPr id="4" name="Rechteck 3"/>
          <p:cNvSpPr/>
          <p:nvPr/>
        </p:nvSpPr>
        <p:spPr>
          <a:xfrm>
            <a:off x="1928794" y="2786058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</a:t>
            </a:r>
            <a:r>
              <a:rPr lang="de-AT" sz="3200" b="1" dirty="0" err="1"/>
              <a:t>a</a:t>
            </a:r>
            <a:r>
              <a:rPr lang="de-AT" sz="3200" b="1" baseline="30000" dirty="0" err="1"/>
              <a:t>x</a:t>
            </a:r>
            <a:r>
              <a:rPr lang="de-AT" sz="3200" b="1" dirty="0"/>
              <a:t> </a:t>
            </a:r>
            <a:endParaRPr lang="de-AT" sz="3200" b="1" baseline="30000" dirty="0"/>
          </a:p>
        </p:txBody>
      </p:sp>
      <p:cxnSp>
        <p:nvCxnSpPr>
          <p:cNvPr id="5" name="Gerade Verbindung 4"/>
          <p:cNvCxnSpPr/>
          <p:nvPr/>
        </p:nvCxnSpPr>
        <p:spPr>
          <a:xfrm rot="10800000">
            <a:off x="3429000" y="3214688"/>
            <a:ext cx="1214438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flipV="1">
            <a:off x="3571875" y="2857500"/>
            <a:ext cx="1000125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05" name="Textfeld 6"/>
          <p:cNvSpPr txBox="1">
            <a:spLocks noChangeArrowheads="1"/>
          </p:cNvSpPr>
          <p:nvPr/>
        </p:nvSpPr>
        <p:spPr bwMode="auto">
          <a:xfrm>
            <a:off x="4500563" y="2571750"/>
            <a:ext cx="2214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Exponent</a:t>
            </a:r>
          </a:p>
          <a:p>
            <a:r>
              <a:rPr lang="de-AT" altLang="de-DE" sz="3200"/>
              <a:t>Basis</a:t>
            </a:r>
          </a:p>
        </p:txBody>
      </p:sp>
      <p:sp>
        <p:nvSpPr>
          <p:cNvPr id="8" name="Rechteck 7"/>
          <p:cNvSpPr/>
          <p:nvPr/>
        </p:nvSpPr>
        <p:spPr>
          <a:xfrm>
            <a:off x="2714612" y="4572008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&gt; 0  </a:t>
            </a:r>
            <a:endParaRPr lang="de-AT" sz="3200" b="1" baseline="30000" dirty="0"/>
          </a:p>
        </p:txBody>
      </p:sp>
      <p:sp>
        <p:nvSpPr>
          <p:cNvPr id="9" name="Rechteck 8"/>
          <p:cNvSpPr/>
          <p:nvPr/>
        </p:nvSpPr>
        <p:spPr>
          <a:xfrm>
            <a:off x="5072066" y="4572008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</a:t>
            </a:r>
            <a:r>
              <a:rPr lang="de-AT" sz="3200" b="1" dirty="0"/>
              <a:t>≠</a:t>
            </a:r>
            <a:r>
              <a:rPr lang="de-AT" sz="3200" b="1" dirty="0"/>
              <a:t> 1  </a:t>
            </a:r>
            <a:endParaRPr lang="de-AT" sz="3200" b="1" baseline="30000" dirty="0"/>
          </a:p>
        </p:txBody>
      </p:sp>
      <p:sp>
        <p:nvSpPr>
          <p:cNvPr id="10" name="Rechteck 9"/>
          <p:cNvSpPr/>
          <p:nvPr/>
        </p:nvSpPr>
        <p:spPr>
          <a:xfrm>
            <a:off x="2714612" y="5715016"/>
            <a:ext cx="3857652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positiver Wert  </a:t>
            </a:r>
            <a:endParaRPr lang="de-AT" sz="3200" b="1" baseline="30000" dirty="0"/>
          </a:p>
        </p:txBody>
      </p:sp>
      <p:pic>
        <p:nvPicPr>
          <p:cNvPr id="4115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84838"/>
            <a:ext cx="928688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e Legende 11"/>
          <p:cNvSpPr/>
          <p:nvPr/>
        </p:nvSpPr>
        <p:spPr>
          <a:xfrm>
            <a:off x="7215188" y="2214563"/>
            <a:ext cx="1928812" cy="3214687"/>
          </a:xfrm>
          <a:prstGeom prst="wedgeEllipseCallout">
            <a:avLst>
              <a:gd name="adj1" fmla="val 12854"/>
              <a:gd name="adj2" fmla="val 619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 Basis a ist dabei bestimmend ob es eine Zerfalls oder Wachstums-</a:t>
            </a:r>
            <a:r>
              <a:rPr lang="de-AT" dirty="0" err="1"/>
              <a:t>funktion</a:t>
            </a:r>
            <a:r>
              <a:rPr lang="de-AT" dirty="0"/>
              <a:t> ist.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Exponentialfunktion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1428750" y="1412875"/>
            <a:ext cx="7391400" cy="47132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z="2800" smtClean="0"/>
              <a:t>Die Exponentialfunktion steigt/fällt prozentuell gleich:  Wachstumsfunktion = streng monoton steigend</a:t>
            </a:r>
          </a:p>
          <a:p>
            <a:pPr marL="0" indent="0">
              <a:buFont typeface="Arial" charset="0"/>
              <a:buNone/>
            </a:pPr>
            <a:endParaRPr lang="de-AT" altLang="de-DE" sz="2800" smtClean="0"/>
          </a:p>
          <a:p>
            <a:pPr marL="0" indent="0">
              <a:buFont typeface="Arial" charset="0"/>
              <a:buNone/>
            </a:pPr>
            <a:r>
              <a:rPr lang="de-AT" altLang="de-DE" sz="2800" smtClean="0"/>
              <a:t>Zerfallsfunktion = streng monoton fallend</a:t>
            </a:r>
          </a:p>
          <a:p>
            <a:pPr marL="0" indent="0">
              <a:buFont typeface="Arial" charset="0"/>
              <a:buNone/>
            </a:pPr>
            <a:endParaRPr lang="de-AT" altLang="de-DE" sz="2800" smtClean="0"/>
          </a:p>
          <a:p>
            <a:pPr marL="0" indent="0">
              <a:buFont typeface="Arial" charset="0"/>
              <a:buNone/>
            </a:pPr>
            <a:r>
              <a:rPr lang="de-AT" altLang="de-DE" sz="2800" smtClean="0"/>
              <a:t>x-Achse ist eine sogenannte Asymptote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775433" y="2780928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</a:t>
            </a:r>
            <a:r>
              <a:rPr lang="de-AT" sz="3200" b="1" dirty="0" err="1"/>
              <a:t>a</a:t>
            </a:r>
            <a:r>
              <a:rPr lang="de-AT" sz="3200" b="1" baseline="30000" dirty="0" err="1"/>
              <a:t>x</a:t>
            </a:r>
            <a:r>
              <a:rPr lang="de-AT" sz="3200" b="1" dirty="0"/>
              <a:t> </a:t>
            </a:r>
            <a:endParaRPr lang="de-AT" sz="3200" b="1" baseline="30000" dirty="0"/>
          </a:p>
        </p:txBody>
      </p:sp>
      <p:sp>
        <p:nvSpPr>
          <p:cNvPr id="12" name="Rechteck 11"/>
          <p:cNvSpPr/>
          <p:nvPr/>
        </p:nvSpPr>
        <p:spPr>
          <a:xfrm>
            <a:off x="1709881" y="3733371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</a:t>
            </a:r>
            <a:r>
              <a:rPr lang="de-AT" sz="3200" b="1" dirty="0" err="1"/>
              <a:t>a</a:t>
            </a:r>
            <a:r>
              <a:rPr lang="de-AT" sz="3200" b="1" baseline="30000" dirty="0" err="1"/>
              <a:t>x</a:t>
            </a:r>
            <a:r>
              <a:rPr lang="de-AT" sz="3200" b="1" dirty="0"/>
              <a:t> </a:t>
            </a:r>
            <a:endParaRPr lang="de-AT" sz="3200" b="1" baseline="30000" dirty="0"/>
          </a:p>
        </p:txBody>
      </p:sp>
      <p:pic>
        <p:nvPicPr>
          <p:cNvPr id="5130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5072063"/>
            <a:ext cx="9286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e Legende 13"/>
          <p:cNvSpPr/>
          <p:nvPr/>
        </p:nvSpPr>
        <p:spPr>
          <a:xfrm>
            <a:off x="1476375" y="5300663"/>
            <a:ext cx="3600450" cy="1296987"/>
          </a:xfrm>
          <a:prstGeom prst="wedgeEllipseCallout">
            <a:avLst>
              <a:gd name="adj1" fmla="val 124694"/>
              <a:gd name="adj2" fmla="val -307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Man kann die Exponentialfunktionen aber auch mit der Basis e darstellen.</a:t>
            </a:r>
            <a:endParaRPr lang="de-AT" dirty="0"/>
          </a:p>
        </p:txBody>
      </p:sp>
      <p:sp>
        <p:nvSpPr>
          <p:cNvPr id="15" name="Rechteck 14"/>
          <p:cNvSpPr/>
          <p:nvPr/>
        </p:nvSpPr>
        <p:spPr>
          <a:xfrm>
            <a:off x="6448028" y="3754456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nie &lt; = 0 </a:t>
            </a:r>
            <a:endParaRPr lang="de-AT" sz="3200" b="1" baseline="30000" dirty="0"/>
          </a:p>
        </p:txBody>
      </p:sp>
      <p:sp>
        <p:nvSpPr>
          <p:cNvPr id="16" name="Ovale Legende 15"/>
          <p:cNvSpPr/>
          <p:nvPr/>
        </p:nvSpPr>
        <p:spPr>
          <a:xfrm>
            <a:off x="4787900" y="6062663"/>
            <a:ext cx="3009900" cy="795337"/>
          </a:xfrm>
          <a:prstGeom prst="wedgeEllipseCallout">
            <a:avLst>
              <a:gd name="adj1" fmla="val 48403"/>
              <a:gd name="adj2" fmla="val -8616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Bsp.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Wachstumsfunktion</a:t>
            </a:r>
            <a:endParaRPr lang="de-AT" dirty="0"/>
          </a:p>
        </p:txBody>
      </p:sp>
      <p:sp>
        <p:nvSpPr>
          <p:cNvPr id="17" name="Rechteck 16"/>
          <p:cNvSpPr/>
          <p:nvPr/>
        </p:nvSpPr>
        <p:spPr>
          <a:xfrm>
            <a:off x="4079218" y="2780928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&gt; 1 </a:t>
            </a:r>
            <a:endParaRPr lang="de-AT" sz="3200" b="1" baseline="30000" dirty="0"/>
          </a:p>
        </p:txBody>
      </p:sp>
      <p:sp>
        <p:nvSpPr>
          <p:cNvPr id="18" name="Rechteck 17"/>
          <p:cNvSpPr/>
          <p:nvPr/>
        </p:nvSpPr>
        <p:spPr>
          <a:xfrm>
            <a:off x="4048686" y="3754456"/>
            <a:ext cx="22145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0 &lt; a &lt; 1 </a:t>
            </a:r>
            <a:endParaRPr lang="de-AT" sz="32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Beispiel Wachstumsfunktion</a:t>
            </a:r>
            <a:endParaRPr lang="de-AT" dirty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 = 2</a:t>
            </a:r>
            <a:r>
              <a:rPr lang="de-AT" altLang="de-DE" baseline="30000" smtClean="0"/>
              <a:t>x</a:t>
            </a:r>
          </a:p>
        </p:txBody>
      </p:sp>
      <p:pic>
        <p:nvPicPr>
          <p:cNvPr id="6148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84838"/>
            <a:ext cx="928688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e Legende 3"/>
          <p:cNvSpPr/>
          <p:nvPr/>
        </p:nvSpPr>
        <p:spPr>
          <a:xfrm>
            <a:off x="4786313" y="6062663"/>
            <a:ext cx="3009900" cy="795337"/>
          </a:xfrm>
          <a:prstGeom prst="wedgeEllipseCallout">
            <a:avLst>
              <a:gd name="adj1" fmla="val 59285"/>
              <a:gd name="adj2" fmla="val -2267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Bsp.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Zerfallsfunktion</a:t>
            </a:r>
            <a:endParaRPr lang="de-AT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214438" y="2428875"/>
          <a:ext cx="1857375" cy="3413760"/>
        </p:xfrm>
        <a:graphic>
          <a:graphicData uri="http://schemas.openxmlformats.org/drawingml/2006/table">
            <a:tbl>
              <a:tblPr/>
              <a:tblGrid>
                <a:gridCol w="761995"/>
                <a:gridCol w="1095380"/>
              </a:tblGrid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Diagramm 6"/>
          <p:cNvGraphicFramePr>
            <a:graphicFrameLocks/>
          </p:cNvGraphicFramePr>
          <p:nvPr/>
        </p:nvGraphicFramePr>
        <p:xfrm>
          <a:off x="3786182" y="1643050"/>
          <a:ext cx="492922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Beispiel</a:t>
            </a:r>
            <a:br>
              <a:rPr lang="de-AT" dirty="0" smtClean="0"/>
            </a:br>
            <a:r>
              <a:rPr lang="de-AT" dirty="0" smtClean="0"/>
              <a:t>Zerfallsfunktion</a:t>
            </a:r>
            <a:endParaRPr lang="de-AT" dirty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1357313" y="1571625"/>
            <a:ext cx="725805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 = 0,5</a:t>
            </a:r>
            <a:r>
              <a:rPr lang="de-AT" altLang="de-DE" baseline="30000" smtClean="0"/>
              <a:t>x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285875" y="2428875"/>
          <a:ext cx="2000250" cy="3413760"/>
        </p:xfrm>
        <a:graphic>
          <a:graphicData uri="http://schemas.openxmlformats.org/drawingml/2006/table">
            <a:tbl>
              <a:tblPr/>
              <a:tblGrid>
                <a:gridCol w="1000125"/>
                <a:gridCol w="1000125"/>
              </a:tblGrid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641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204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84838"/>
            <a:ext cx="928688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3492500" y="5715000"/>
            <a:ext cx="4303713" cy="1143000"/>
          </a:xfrm>
          <a:prstGeom prst="wedgeEllipseCallout">
            <a:avLst>
              <a:gd name="adj1" fmla="val 59285"/>
              <a:gd name="adj2" fmla="val -2267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Wichtig hier ist, dass bei der Zerfallsfunktion  0 &lt; a &lt; 1 gilt.</a:t>
            </a:r>
            <a:endParaRPr lang="de-AT" dirty="0"/>
          </a:p>
        </p:txBody>
      </p:sp>
      <p:graphicFrame>
        <p:nvGraphicFramePr>
          <p:cNvPr id="8" name="Diagramm 7"/>
          <p:cNvGraphicFramePr/>
          <p:nvPr/>
        </p:nvGraphicFramePr>
        <p:xfrm>
          <a:off x="3643306" y="1857364"/>
          <a:ext cx="500066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Euler´sche Zahl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Ist der Wert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714480" y="2500306"/>
            <a:ext cx="5786478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e = 2,718 281 828 459 045 </a:t>
            </a:r>
            <a:endParaRPr lang="de-AT" sz="3200" b="1" baseline="30000" dirty="0"/>
          </a:p>
        </p:txBody>
      </p:sp>
      <p:pic>
        <p:nvPicPr>
          <p:cNvPr id="8199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24513"/>
            <a:ext cx="928688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3429000" y="4429125"/>
            <a:ext cx="3500438" cy="1714500"/>
          </a:xfrm>
          <a:prstGeom prst="wedgeEllipseCallout">
            <a:avLst>
              <a:gd name="adj1" fmla="val 81119"/>
              <a:gd name="adj2" fmla="val 3782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 </a:t>
            </a:r>
            <a:r>
              <a:rPr lang="de-AT" dirty="0" err="1"/>
              <a:t>Euler´sche</a:t>
            </a:r>
            <a:r>
              <a:rPr lang="de-AT" dirty="0"/>
              <a:t> Zahl verwendet man häufig für Exponentialfunktionen.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00125" y="274638"/>
            <a:ext cx="7929563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Formel für Wachstum/Zerfallsfunktion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85875" y="1500188"/>
            <a:ext cx="7258050" cy="4525962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λ</a:t>
            </a:r>
            <a:r>
              <a:rPr lang="de-DE" dirty="0" smtClean="0"/>
              <a:t> = Lambda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</p:txBody>
      </p:sp>
      <p:sp>
        <p:nvSpPr>
          <p:cNvPr id="4" name="Rechteck 3"/>
          <p:cNvSpPr/>
          <p:nvPr/>
        </p:nvSpPr>
        <p:spPr>
          <a:xfrm>
            <a:off x="2357422" y="3071810"/>
            <a:ext cx="2643206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ym typeface="Wingdings" pitchFamily="2" charset="2"/>
              </a:rPr>
              <a:t>N(t)= N</a:t>
            </a:r>
            <a:r>
              <a:rPr lang="de-DE" sz="3200" baseline="-25000" dirty="0">
                <a:sym typeface="Wingdings" pitchFamily="2" charset="2"/>
              </a:rPr>
              <a:t>0</a:t>
            </a:r>
            <a:r>
              <a:rPr lang="de-DE" sz="3200" dirty="0">
                <a:sym typeface="Wingdings" pitchFamily="2" charset="2"/>
              </a:rPr>
              <a:t>*e</a:t>
            </a:r>
            <a:r>
              <a:rPr lang="el-GR" sz="3200" baseline="30000" dirty="0"/>
              <a:t>λ</a:t>
            </a:r>
            <a:r>
              <a:rPr lang="de-DE" sz="3200" baseline="30000" dirty="0"/>
              <a:t> t</a:t>
            </a:r>
            <a:endParaRPr lang="de-AT" sz="3200" b="1" baseline="30000" dirty="0"/>
          </a:p>
        </p:txBody>
      </p:sp>
      <p:sp>
        <p:nvSpPr>
          <p:cNvPr id="5" name="Rechteck 4"/>
          <p:cNvSpPr/>
          <p:nvPr/>
        </p:nvSpPr>
        <p:spPr>
          <a:xfrm>
            <a:off x="2357422" y="1714488"/>
            <a:ext cx="2643206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ym typeface="Wingdings" pitchFamily="2" charset="2"/>
              </a:rPr>
              <a:t>N(t)= N</a:t>
            </a:r>
            <a:r>
              <a:rPr lang="de-DE" sz="3200" baseline="-25000" dirty="0">
                <a:sym typeface="Wingdings" pitchFamily="2" charset="2"/>
              </a:rPr>
              <a:t>0</a:t>
            </a:r>
            <a:r>
              <a:rPr lang="de-DE" sz="3200" dirty="0">
                <a:sym typeface="Wingdings" pitchFamily="2" charset="2"/>
              </a:rPr>
              <a:t>*a</a:t>
            </a:r>
            <a:r>
              <a:rPr lang="de-DE" sz="3200" baseline="30000" dirty="0"/>
              <a:t> t</a:t>
            </a:r>
            <a:endParaRPr lang="de-AT" sz="3200" b="1" baseline="30000" dirty="0"/>
          </a:p>
        </p:txBody>
      </p:sp>
      <p:sp>
        <p:nvSpPr>
          <p:cNvPr id="6" name="Rechteck 5"/>
          <p:cNvSpPr/>
          <p:nvPr/>
        </p:nvSpPr>
        <p:spPr>
          <a:xfrm>
            <a:off x="6429388" y="2285992"/>
            <a:ext cx="1428760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ym typeface="Wingdings" pitchFamily="2" charset="2"/>
              </a:rPr>
              <a:t>a= e </a:t>
            </a:r>
            <a:r>
              <a:rPr lang="el-GR" sz="3200" baseline="50000" dirty="0"/>
              <a:t>λ</a:t>
            </a:r>
            <a:endParaRPr lang="de-AT" sz="3200" baseline="50000" dirty="0"/>
          </a:p>
        </p:txBody>
      </p:sp>
      <p:pic>
        <p:nvPicPr>
          <p:cNvPr id="9229" name="Picture 3" descr="F:\Bilder\Tiere\bunny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786438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2627313" y="4786313"/>
            <a:ext cx="5087937" cy="1571625"/>
          </a:xfrm>
          <a:prstGeom prst="wedgeEllipseCallout">
            <a:avLst>
              <a:gd name="adj1" fmla="val 63404"/>
              <a:gd name="adj2" fmla="val 405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Wenn </a:t>
            </a:r>
            <a:r>
              <a:rPr lang="el-GR" dirty="0"/>
              <a:t>λ</a:t>
            </a:r>
            <a:r>
              <a:rPr lang="de-AT" dirty="0"/>
              <a:t> positiv ist, handelt es sich um eine </a:t>
            </a:r>
            <a:r>
              <a:rPr lang="de-AT" dirty="0">
                <a:sym typeface="Wingdings" pitchFamily="2" charset="2"/>
              </a:rPr>
              <a:t>Wachstumsfunktion.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>
                <a:sym typeface="Wingdings" pitchFamily="2" charset="2"/>
              </a:rPr>
              <a:t>Ist </a:t>
            </a:r>
            <a:r>
              <a:rPr lang="el-GR" dirty="0"/>
              <a:t>λ</a:t>
            </a:r>
            <a:r>
              <a:rPr lang="de-AT" dirty="0"/>
              <a:t> negativ </a:t>
            </a:r>
            <a:r>
              <a:rPr lang="de-AT" dirty="0">
                <a:sym typeface="Wingdings" pitchFamily="2" charset="2"/>
              </a:rPr>
              <a:t>ist, handelt es sich um eine Zerfallsfunkton. </a:t>
            </a:r>
          </a:p>
        </p:txBody>
      </p:sp>
      <p:cxnSp>
        <p:nvCxnSpPr>
          <p:cNvPr id="10" name="Gerade Verbindung 9"/>
          <p:cNvCxnSpPr>
            <a:stCxn id="0" idx="3"/>
            <a:endCxn id="0" idx="1"/>
          </p:cNvCxnSpPr>
          <p:nvPr/>
        </p:nvCxnSpPr>
        <p:spPr>
          <a:xfrm>
            <a:off x="5000625" y="2000250"/>
            <a:ext cx="1428750" cy="571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stCxn id="0" idx="3"/>
            <a:endCxn id="0" idx="1"/>
          </p:cNvCxnSpPr>
          <p:nvPr/>
        </p:nvCxnSpPr>
        <p:spPr>
          <a:xfrm flipV="1">
            <a:off x="5000625" y="2571750"/>
            <a:ext cx="1428750" cy="7858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e Legende 22"/>
          <p:cNvSpPr/>
          <p:nvPr/>
        </p:nvSpPr>
        <p:spPr>
          <a:xfrm>
            <a:off x="5786438" y="3000375"/>
            <a:ext cx="2714625" cy="1214438"/>
          </a:xfrm>
          <a:prstGeom prst="wedgeEllipseCallout">
            <a:avLst>
              <a:gd name="adj1" fmla="val 53255"/>
              <a:gd name="adj2" fmla="val 17710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Man kann den Faktor a durch e</a:t>
            </a:r>
            <a:r>
              <a:rPr lang="el-GR" baseline="50000" dirty="0"/>
              <a:t> λ</a:t>
            </a:r>
            <a:r>
              <a:rPr lang="de-AT" baseline="50000" dirty="0"/>
              <a:t> </a:t>
            </a:r>
            <a:r>
              <a:rPr lang="de-AT" dirty="0"/>
              <a:t> ersetzen.</a:t>
            </a:r>
            <a:r>
              <a:rPr lang="el-GR" baseline="50000" dirty="0"/>
              <a:t>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Logarithmen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z="2400" smtClean="0"/>
              <a:t>Logarithmen braucht man zum Berechnen</a:t>
            </a:r>
          </a:p>
          <a:p>
            <a:pPr>
              <a:buFont typeface="Arial" charset="0"/>
              <a:buNone/>
            </a:pPr>
            <a:r>
              <a:rPr lang="de-AT" altLang="de-DE" sz="2400" smtClean="0"/>
              <a:t>der Hochzahl für z.B. Umkehrfunktionen und</a:t>
            </a:r>
          </a:p>
          <a:p>
            <a:pPr>
              <a:buFont typeface="Arial" charset="0"/>
              <a:buNone/>
            </a:pPr>
            <a:r>
              <a:rPr lang="de-AT" altLang="de-DE" sz="2400" smtClean="0"/>
              <a:t>zum Lösen für Exponentialgleichungen</a:t>
            </a:r>
          </a:p>
          <a:p>
            <a:pPr>
              <a:buFont typeface="Arial" charset="0"/>
              <a:buNone/>
            </a:pPr>
            <a:endParaRPr lang="de-AT" altLang="de-DE" sz="2400" smtClean="0"/>
          </a:p>
          <a:p>
            <a:pPr>
              <a:buFont typeface="Arial" charset="0"/>
              <a:buNone/>
            </a:pPr>
            <a:endParaRPr lang="de-AT" altLang="de-DE" sz="2400" smtClean="0"/>
          </a:p>
          <a:p>
            <a:pPr>
              <a:buFont typeface="Arial" charset="0"/>
              <a:buNone/>
            </a:pPr>
            <a:endParaRPr lang="de-AT" altLang="de-DE" sz="2400" smtClean="0"/>
          </a:p>
          <a:p>
            <a:pPr>
              <a:buFont typeface="Arial" charset="0"/>
              <a:buNone/>
            </a:pPr>
            <a:r>
              <a:rPr lang="de-AT" altLang="de-DE" sz="2400" smtClean="0"/>
              <a:t>Meist wird mit dem natürlichen Logarithmus</a:t>
            </a:r>
          </a:p>
          <a:p>
            <a:pPr>
              <a:buFont typeface="Arial" charset="0"/>
              <a:buNone/>
            </a:pPr>
            <a:endParaRPr lang="de-AT" altLang="de-DE" sz="2400" smtClean="0"/>
          </a:p>
          <a:p>
            <a:pPr>
              <a:buFont typeface="Arial" charset="0"/>
              <a:buNone/>
            </a:pPr>
            <a:r>
              <a:rPr lang="de-AT" altLang="de-DE" sz="2400" smtClean="0"/>
              <a:t>oder mit dem Zehnerlogarithmus gerechnet</a:t>
            </a:r>
          </a:p>
        </p:txBody>
      </p:sp>
      <p:pic>
        <p:nvPicPr>
          <p:cNvPr id="10244" name="Picture 3" descr="F:\Bilder\Tiere\bunny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684838"/>
            <a:ext cx="928688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4643438" y="5643563"/>
            <a:ext cx="3214687" cy="1214437"/>
          </a:xfrm>
          <a:prstGeom prst="wedgeEllipseCallout">
            <a:avLst>
              <a:gd name="adj1" fmla="val 60008"/>
              <a:gd name="adj2" fmla="val 209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Beides kann mit Tasten in den Taschenrechner eingegeben werden.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1600" dirty="0"/>
              <a:t>Nun ein paar wichtige Rechenregeln.</a:t>
            </a:r>
            <a:endParaRPr lang="de-AT" sz="1600" dirty="0"/>
          </a:p>
        </p:txBody>
      </p:sp>
      <p:sp>
        <p:nvSpPr>
          <p:cNvPr id="6" name="Rechteck 5"/>
          <p:cNvSpPr/>
          <p:nvPr/>
        </p:nvSpPr>
        <p:spPr>
          <a:xfrm>
            <a:off x="3500430" y="2928934"/>
            <a:ext cx="2786082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x  = </a:t>
            </a:r>
            <a:r>
              <a:rPr lang="de-AT" sz="3200" b="1" dirty="0" err="1"/>
              <a:t>log</a:t>
            </a:r>
            <a:r>
              <a:rPr lang="de-AT" sz="3200" b="1" baseline="-25000" dirty="0" err="1"/>
              <a:t>a</a:t>
            </a:r>
            <a:r>
              <a:rPr lang="de-AT" sz="3200" b="1" dirty="0"/>
              <a:t> b</a:t>
            </a:r>
            <a:endParaRPr lang="de-AT" sz="3200" b="1" baseline="30000" dirty="0"/>
          </a:p>
        </p:txBody>
      </p:sp>
      <p:cxnSp>
        <p:nvCxnSpPr>
          <p:cNvPr id="7" name="Gerade Verbindung 6"/>
          <p:cNvCxnSpPr/>
          <p:nvPr/>
        </p:nvCxnSpPr>
        <p:spPr>
          <a:xfrm rot="5400000" flipH="1" flipV="1">
            <a:off x="4643438" y="3643313"/>
            <a:ext cx="5715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 flipV="1">
            <a:off x="2571750" y="3286125"/>
            <a:ext cx="1643063" cy="6429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51" name="Textfeld 8"/>
          <p:cNvSpPr txBox="1">
            <a:spLocks noChangeArrowheads="1"/>
          </p:cNvSpPr>
          <p:nvPr/>
        </p:nvSpPr>
        <p:spPr bwMode="auto">
          <a:xfrm>
            <a:off x="1285875" y="3857625"/>
            <a:ext cx="728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de-AT" altLang="de-DE" sz="2400"/>
              <a:t>Exponent  | Logarithmus der Basis | Numerus </a:t>
            </a:r>
          </a:p>
        </p:txBody>
      </p:sp>
      <p:cxnSp>
        <p:nvCxnSpPr>
          <p:cNvPr id="17" name="Gerade Verbindung 16"/>
          <p:cNvCxnSpPr/>
          <p:nvPr/>
        </p:nvCxnSpPr>
        <p:spPr>
          <a:xfrm rot="10800000">
            <a:off x="5643563" y="3286125"/>
            <a:ext cx="1214437" cy="6429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1571604" y="4643446"/>
            <a:ext cx="2786082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Basis = e (</a:t>
            </a:r>
            <a:r>
              <a:rPr lang="de-AT" sz="3200" b="1" dirty="0" err="1"/>
              <a:t>ln</a:t>
            </a:r>
            <a:r>
              <a:rPr lang="de-AT" sz="3200" b="1" dirty="0"/>
              <a:t>)</a:t>
            </a:r>
          </a:p>
        </p:txBody>
      </p:sp>
      <p:sp>
        <p:nvSpPr>
          <p:cNvPr id="23" name="Rechteck 22"/>
          <p:cNvSpPr/>
          <p:nvPr/>
        </p:nvSpPr>
        <p:spPr>
          <a:xfrm>
            <a:off x="1571604" y="5572140"/>
            <a:ext cx="2786082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Basis = 10 (log)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725</Words>
  <Application>Microsoft Office PowerPoint</Application>
  <PresentationFormat>On-screen Show (4:3)</PresentationFormat>
  <Paragraphs>202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Arial</vt:lpstr>
      <vt:lpstr>Algerian</vt:lpstr>
      <vt:lpstr>Wingdings</vt:lpstr>
      <vt:lpstr>Moderation</vt:lpstr>
      <vt:lpstr>Exponential- u. Logarithmusfunktionen</vt:lpstr>
      <vt:lpstr>Inhalt</vt:lpstr>
      <vt:lpstr>Exponentialfunktion</vt:lpstr>
      <vt:lpstr>Exponentialfunktion</vt:lpstr>
      <vt:lpstr>Beispiel Wachstumsfunktion</vt:lpstr>
      <vt:lpstr>Beispiel Zerfallsfunktion</vt:lpstr>
      <vt:lpstr>Euler´sche Zahl</vt:lpstr>
      <vt:lpstr>Formel für Wachstum/Zerfallsfunktion</vt:lpstr>
      <vt:lpstr>Logarithmen</vt:lpstr>
      <vt:lpstr>Rechenregeln</vt:lpstr>
      <vt:lpstr>Beispiel</vt:lpstr>
      <vt:lpstr>Beispiel</vt:lpstr>
      <vt:lpstr>Beispiel</vt:lpstr>
      <vt:lpstr>Logarithmusfunktionen</vt:lpstr>
      <vt:lpstr>Beispiel</vt:lpstr>
      <vt:lpstr>Exponentialgleichungen</vt:lpstr>
      <vt:lpstr>Beispiel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Melanie</dc:creator>
  <cp:lastModifiedBy>Weissleder,Werner</cp:lastModifiedBy>
  <cp:revision>57</cp:revision>
  <dcterms:created xsi:type="dcterms:W3CDTF">2011-01-07T21:21:51Z</dcterms:created>
  <dcterms:modified xsi:type="dcterms:W3CDTF">2015-09-02T15:07:26Z</dcterms:modified>
</cp:coreProperties>
</file>