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7" r:id="rId3"/>
    <p:sldId id="257" r:id="rId4"/>
    <p:sldId id="258" r:id="rId5"/>
    <p:sldId id="259" r:id="rId6"/>
    <p:sldId id="260" r:id="rId7"/>
    <p:sldId id="263" r:id="rId8"/>
    <p:sldId id="262" r:id="rId9"/>
    <p:sldId id="266" r:id="rId10"/>
    <p:sldId id="261" r:id="rId11"/>
    <p:sldId id="264" r:id="rId12"/>
    <p:sldId id="265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Schule\Schuljahr%2010-11\Mathe\4.6.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chule\Schuljahr%2010-11\Mathe\4.6.a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D:\Schule\Schuljahr%2010-11\Mathe\4.6.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y=1/3*x^3-3*x^2+5*x</c:v>
                </c:pt>
              </c:strCache>
            </c:strRef>
          </c:tx>
          <c:marker>
            <c:symbol val="none"/>
          </c:marker>
          <c:xVal>
            <c:numRef>
              <c:f>Tabelle1!$A$3:$A$11</c:f>
              <c:numCache>
                <c:formatCode>General</c:formatCode>
                <c:ptCount val="9"/>
                <c:pt idx="0">
                  <c:v>-1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</c:numCache>
            </c:numRef>
          </c:xVal>
          <c:yVal>
            <c:numRef>
              <c:f>Tabelle1!$B$3:$B$11</c:f>
              <c:numCache>
                <c:formatCode>General</c:formatCode>
                <c:ptCount val="9"/>
                <c:pt idx="0">
                  <c:v>-8.3333333333333357</c:v>
                </c:pt>
                <c:pt idx="1">
                  <c:v>0</c:v>
                </c:pt>
                <c:pt idx="2">
                  <c:v>2.3333333333333335</c:v>
                </c:pt>
                <c:pt idx="3">
                  <c:v>0.6666666666666663</c:v>
                </c:pt>
                <c:pt idx="4">
                  <c:v>-3</c:v>
                </c:pt>
                <c:pt idx="5">
                  <c:v>-6.6666666666666679</c:v>
                </c:pt>
                <c:pt idx="6">
                  <c:v>-8.3333333333333357</c:v>
                </c:pt>
                <c:pt idx="7">
                  <c:v>-6</c:v>
                </c:pt>
                <c:pt idx="8">
                  <c:v>2.3333333333333277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3247488"/>
        <c:axId val="193249280"/>
      </c:scatterChart>
      <c:valAx>
        <c:axId val="193247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249280"/>
        <c:crosses val="autoZero"/>
        <c:crossBetween val="midCat"/>
      </c:valAx>
      <c:valAx>
        <c:axId val="193249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324748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y=1/3*x^3-3*x^2+5*x</c:v>
                </c:pt>
              </c:strCache>
            </c:strRef>
          </c:tx>
          <c:marker>
            <c:symbol val="none"/>
          </c:marker>
          <c:xVal>
            <c:numRef>
              <c:f>Tabelle1!$A$3:$A$11</c:f>
              <c:numCache>
                <c:formatCode>General</c:formatCode>
                <c:ptCount val="9"/>
                <c:pt idx="0">
                  <c:v>-1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</c:numCache>
            </c:numRef>
          </c:xVal>
          <c:yVal>
            <c:numRef>
              <c:f>Tabelle1!$B$3:$B$11</c:f>
              <c:numCache>
                <c:formatCode>General</c:formatCode>
                <c:ptCount val="9"/>
                <c:pt idx="0">
                  <c:v>-8.3333333333333357</c:v>
                </c:pt>
                <c:pt idx="1">
                  <c:v>0</c:v>
                </c:pt>
                <c:pt idx="2">
                  <c:v>2.3333333333333335</c:v>
                </c:pt>
                <c:pt idx="3">
                  <c:v>0.6666666666666663</c:v>
                </c:pt>
                <c:pt idx="4">
                  <c:v>-3</c:v>
                </c:pt>
                <c:pt idx="5">
                  <c:v>-6.6666666666666679</c:v>
                </c:pt>
                <c:pt idx="6">
                  <c:v>-8.3333333333333357</c:v>
                </c:pt>
                <c:pt idx="7">
                  <c:v>-6</c:v>
                </c:pt>
                <c:pt idx="8">
                  <c:v>2.3333333333333277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3349504"/>
        <c:axId val="193351040"/>
      </c:scatterChart>
      <c:valAx>
        <c:axId val="19334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351040"/>
        <c:crosses val="autoZero"/>
        <c:crossBetween val="midCat"/>
      </c:valAx>
      <c:valAx>
        <c:axId val="193351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33495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y=1/3*x^3-3*x^2+5*x</c:v>
                </c:pt>
              </c:strCache>
            </c:strRef>
          </c:tx>
          <c:marker>
            <c:symbol val="none"/>
          </c:marker>
          <c:xVal>
            <c:numRef>
              <c:f>Tabelle1!$A$3:$A$11</c:f>
              <c:numCache>
                <c:formatCode>General</c:formatCode>
                <c:ptCount val="9"/>
                <c:pt idx="0">
                  <c:v>-1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7</c:v>
                </c:pt>
              </c:numCache>
            </c:numRef>
          </c:xVal>
          <c:yVal>
            <c:numRef>
              <c:f>Tabelle1!$B$3:$B$11</c:f>
              <c:numCache>
                <c:formatCode>General</c:formatCode>
                <c:ptCount val="9"/>
                <c:pt idx="0">
                  <c:v>-8.3333333333333357</c:v>
                </c:pt>
                <c:pt idx="1">
                  <c:v>0</c:v>
                </c:pt>
                <c:pt idx="2">
                  <c:v>2.3333333333333335</c:v>
                </c:pt>
                <c:pt idx="3">
                  <c:v>0.6666666666666663</c:v>
                </c:pt>
                <c:pt idx="4">
                  <c:v>-3</c:v>
                </c:pt>
                <c:pt idx="5">
                  <c:v>-6.6666666666666679</c:v>
                </c:pt>
                <c:pt idx="6">
                  <c:v>-8.3333333333333357</c:v>
                </c:pt>
                <c:pt idx="7">
                  <c:v>-6</c:v>
                </c:pt>
                <c:pt idx="8">
                  <c:v>2.3333333333333277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036032"/>
        <c:axId val="209037568"/>
      </c:scatterChart>
      <c:valAx>
        <c:axId val="20903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037568"/>
        <c:crosses val="autoZero"/>
        <c:crossBetween val="midCat"/>
      </c:valAx>
      <c:valAx>
        <c:axId val="209037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903603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0.11111</cdr:x>
      <cdr:y>0.11987</cdr:y>
    </cdr:from>
    <cdr:to>
      <cdr:x>0.22222</cdr:x>
      <cdr:y>0.29965</cdr:y>
    </cdr:to>
    <cdr:cxnSp macro="">
      <cdr:nvCxnSpPr>
        <cdr:cNvPr id="4" name="Gerade Verbindung mit Pfeil 3"/>
        <cdr:cNvCxnSpPr/>
      </cdr:nvCxnSpPr>
      <cdr:spPr>
        <a:xfrm xmlns:a="http://schemas.openxmlformats.org/drawingml/2006/main">
          <a:off x="576064" y="360040"/>
          <a:ext cx="576064" cy="54000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0.43056</cdr:x>
      <cdr:y>0.11987</cdr:y>
    </cdr:from>
    <cdr:to>
      <cdr:x>0.51389</cdr:x>
      <cdr:y>0.29965</cdr:y>
    </cdr:to>
    <cdr:cxnSp macro="">
      <cdr:nvCxnSpPr>
        <cdr:cNvPr id="5" name="Gerade Verbindung mit Pfeil 4"/>
        <cdr:cNvCxnSpPr/>
      </cdr:nvCxnSpPr>
      <cdr:spPr>
        <a:xfrm xmlns:a="http://schemas.openxmlformats.org/drawingml/2006/main" flipH="1">
          <a:off x="2232248" y="360040"/>
          <a:ext cx="432048" cy="54000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</cdr:x>
      <cdr:y>0.11987</cdr:y>
    </cdr:from>
    <cdr:to>
      <cdr:x>0.84722</cdr:x>
      <cdr:y>0.29965</cdr:y>
    </cdr:to>
    <cdr:cxnSp macro="">
      <cdr:nvCxnSpPr>
        <cdr:cNvPr id="7" name="Gerade Verbindung mit Pfeil 6"/>
        <cdr:cNvCxnSpPr/>
      </cdr:nvCxnSpPr>
      <cdr:spPr>
        <a:xfrm xmlns:a="http://schemas.openxmlformats.org/drawingml/2006/main">
          <a:off x="3888432" y="360040"/>
          <a:ext cx="504056" cy="54000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</cdr:x>
      <cdr:y>0.33563</cdr:y>
    </cdr:from>
    <cdr:to>
      <cdr:x>0.58333</cdr:x>
      <cdr:y>0.50345</cdr:y>
    </cdr:to>
    <cdr:cxnSp macro="">
      <cdr:nvCxnSpPr>
        <cdr:cNvPr id="4" name="Gerade Verbindung mit Pfeil 3"/>
        <cdr:cNvCxnSpPr/>
      </cdr:nvCxnSpPr>
      <cdr:spPr>
        <a:xfrm xmlns:a="http://schemas.openxmlformats.org/drawingml/2006/main" flipH="1">
          <a:off x="2592288" y="1008112"/>
          <a:ext cx="432048" cy="50405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8D2D4-0B05-4EB5-9CF7-AAC215BFB173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510B8-1245-428E-BF8C-D2354532AADA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4990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510B8-1245-428E-BF8C-D2354532AADA}" type="slidenum">
              <a:rPr lang="de-AT" smtClean="0"/>
              <a:pPr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510B8-1245-428E-BF8C-D2354532AADA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510B8-1245-428E-BF8C-D2354532AADA}" type="slidenum">
              <a:rPr lang="de-AT" smtClean="0"/>
              <a:pPr/>
              <a:t>11</a:t>
            </a:fld>
            <a:endParaRPr lang="de-A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510B8-1245-428E-BF8C-D2354532AADA}" type="slidenum">
              <a:rPr lang="de-AT" smtClean="0"/>
              <a:pPr/>
              <a:t>12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510B8-1245-428E-BF8C-D2354532AADA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510B8-1245-428E-BF8C-D2354532AADA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510B8-1245-428E-BF8C-D2354532AADA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510B8-1245-428E-BF8C-D2354532AADA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510B8-1245-428E-BF8C-D2354532AADA}" type="slidenum">
              <a:rPr lang="de-AT" smtClean="0"/>
              <a:pPr/>
              <a:t>6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510B8-1245-428E-BF8C-D2354532AADA}" type="slidenum">
              <a:rPr lang="de-AT" smtClean="0"/>
              <a:pPr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7168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510B8-1245-428E-BF8C-D2354532AADA}" type="slidenum">
              <a:rPr lang="de-AT" smtClean="0"/>
              <a:pPr/>
              <a:t>8</a:t>
            </a:fld>
            <a:endParaRPr lang="de-A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510B8-1245-428E-BF8C-D2354532AADA}" type="slidenum">
              <a:rPr lang="de-AT" smtClean="0"/>
              <a:pPr/>
              <a:t>9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61D7-1756-4D34-AD64-9EEA77D47871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2917-86CC-4397-9770-377FFF1A2082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61D7-1756-4D34-AD64-9EEA77D47871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2917-86CC-4397-9770-377FFF1A208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61D7-1756-4D34-AD64-9EEA77D47871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2917-86CC-4397-9770-377FFF1A208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61D7-1756-4D34-AD64-9EEA77D47871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2917-86CC-4397-9770-377FFF1A208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61D7-1756-4D34-AD64-9EEA77D47871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2917-86CC-4397-9770-377FFF1A208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61D7-1756-4D34-AD64-9EEA77D47871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2917-86CC-4397-9770-377FFF1A208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61D7-1756-4D34-AD64-9EEA77D47871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2917-86CC-4397-9770-377FFF1A208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61D7-1756-4D34-AD64-9EEA77D47871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2917-86CC-4397-9770-377FFF1A208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61D7-1756-4D34-AD64-9EEA77D47871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2917-86CC-4397-9770-377FFF1A208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61D7-1756-4D34-AD64-9EEA77D47871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2917-86CC-4397-9770-377FFF1A2082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B61D7-1756-4D34-AD64-9EEA77D47871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E2917-86CC-4397-9770-377FFF1A2082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D1B61D7-1756-4D34-AD64-9EEA77D47871}" type="datetimeFigureOut">
              <a:rPr lang="de-AT" smtClean="0"/>
              <a:pPr/>
              <a:t>17.01.2016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BE2917-86CC-4397-9770-377FFF1A2082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7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lnSpc>
          <a:spcPct val="150000"/>
        </a:lnSpc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130425"/>
            <a:ext cx="4788024" cy="1600327"/>
          </a:xfrm>
        </p:spPr>
        <p:txBody>
          <a:bodyPr>
            <a:normAutofit/>
          </a:bodyPr>
          <a:lstStyle/>
          <a:p>
            <a:r>
              <a:rPr lang="de-AT" sz="4800" dirty="0" smtClean="0"/>
              <a:t>Kurvendiskussion</a:t>
            </a:r>
            <a:endParaRPr lang="de-AT" sz="4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		einfach erklärt …</a:t>
            </a:r>
            <a:endParaRPr lang="de-AT" dirty="0"/>
          </a:p>
        </p:txBody>
      </p:sp>
      <p:sp>
        <p:nvSpPr>
          <p:cNvPr id="4" name="Textfeld 3"/>
          <p:cNvSpPr txBox="1"/>
          <p:nvPr/>
        </p:nvSpPr>
        <p:spPr>
          <a:xfrm>
            <a:off x="5868144" y="6165304"/>
            <a:ext cx="2592288" cy="369332"/>
          </a:xfrm>
          <a:prstGeom prst="rect">
            <a:avLst/>
          </a:prstGeom>
          <a:solidFill>
            <a:schemeClr val="bg2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b="1" dirty="0" smtClean="0"/>
              <a:t>DENGG Anna, 4ITK</a:t>
            </a:r>
            <a:endParaRPr lang="de-AT" b="1" dirty="0"/>
          </a:p>
        </p:txBody>
      </p:sp>
    </p:spTree>
    <p:extLst>
      <p:ext uri="{BB962C8B-B14F-4D97-AF65-F5344CB8AC3E}">
        <p14:creationId xmlns:p14="http://schemas.microsoft.com/office/powerpoint/2010/main" val="229570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AT" dirty="0" smtClean="0"/>
              <a:t>Wendepunkt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dirty="0" smtClean="0"/>
              <a:t>= dort, wo der Graph von einer „Rechtskurve“ in eine „Linkskurve“ übergeht bzw. umkehrt</a:t>
            </a:r>
            <a:r>
              <a:rPr lang="de-AT" dirty="0"/>
              <a:t>. Ein Wendepunkt mit einer waagrechten Tangente </a:t>
            </a:r>
            <a:r>
              <a:rPr lang="de-AT" dirty="0" smtClean="0"/>
              <a:t>(y‘‘ = 0) </a:t>
            </a:r>
          </a:p>
          <a:p>
            <a:pPr marL="0" indent="0">
              <a:buNone/>
            </a:pPr>
            <a:r>
              <a:rPr lang="de-AT" dirty="0" smtClean="0"/>
              <a:t>=&gt; </a:t>
            </a:r>
            <a:r>
              <a:rPr lang="de-AT" dirty="0"/>
              <a:t>Sattelpunkt</a:t>
            </a:r>
            <a:r>
              <a:rPr lang="de-AT" dirty="0" smtClean="0"/>
              <a:t>.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 smtClean="0"/>
              <a:t>Bedingung: y‘‘ = 0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921735"/>
              </p:ext>
            </p:extLst>
          </p:nvPr>
        </p:nvGraphicFramePr>
        <p:xfrm>
          <a:off x="3491880" y="3501008"/>
          <a:ext cx="5112568" cy="300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543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AT" dirty="0" smtClean="0"/>
              <a:t>Wendepunktberechnung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AT" dirty="0"/>
              <a:t>Ausgangsfunktion: y = </a:t>
            </a:r>
            <a:r>
              <a:rPr lang="de-AT" dirty="0" smtClean="0"/>
              <a:t>x³ - 4x² + 4x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		</a:t>
            </a:r>
            <a:r>
              <a:rPr lang="de-AT" dirty="0"/>
              <a:t>y‘ </a:t>
            </a:r>
            <a:r>
              <a:rPr lang="de-AT" dirty="0" smtClean="0"/>
              <a:t> = </a:t>
            </a:r>
            <a:r>
              <a:rPr lang="de-AT" dirty="0"/>
              <a:t>3x² - 8x +4 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		y‘‘ = 6x - 8</a:t>
            </a:r>
          </a:p>
          <a:p>
            <a:pPr marL="0" indent="0">
              <a:buNone/>
            </a:pPr>
            <a:r>
              <a:rPr lang="de-AT" dirty="0" smtClean="0"/>
              <a:t>	y‘‘ = 0</a:t>
            </a:r>
            <a:endParaRPr lang="de-AT" dirty="0"/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0 </a:t>
            </a:r>
            <a:r>
              <a:rPr lang="de-AT" dirty="0"/>
              <a:t>= </a:t>
            </a:r>
            <a:r>
              <a:rPr lang="de-AT" dirty="0" smtClean="0"/>
              <a:t>6x - 8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8 = 6x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1,33 = x</a:t>
            </a:r>
          </a:p>
          <a:p>
            <a:pPr marL="0" indent="0">
              <a:buNone/>
            </a:pPr>
            <a:r>
              <a:rPr lang="de-AT" dirty="0" smtClean="0"/>
              <a:t>		y (1,33) = 1,33³ - 4*1,33 + 4*1,33² = 0,59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					</a:t>
            </a:r>
            <a:r>
              <a:rPr lang="de-AT" b="1" dirty="0" smtClean="0"/>
              <a:t>=&gt; W ( 1,33 | 0,59 )</a:t>
            </a:r>
            <a:endParaRPr lang="de-AT" b="1" dirty="0"/>
          </a:p>
        </p:txBody>
      </p:sp>
      <p:sp>
        <p:nvSpPr>
          <p:cNvPr id="4" name="Wolkenförmige Legende 3"/>
          <p:cNvSpPr/>
          <p:nvPr/>
        </p:nvSpPr>
        <p:spPr>
          <a:xfrm>
            <a:off x="6084168" y="2420888"/>
            <a:ext cx="2376264" cy="1944216"/>
          </a:xfrm>
          <a:prstGeom prst="cloudCallout">
            <a:avLst>
              <a:gd name="adj1" fmla="val 62928"/>
              <a:gd name="adj2" fmla="val -6161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Na? Alles verstanden?</a:t>
            </a:r>
          </a:p>
          <a:p>
            <a:pPr algn="ctr"/>
            <a:r>
              <a:rPr lang="de-AT" dirty="0" smtClean="0"/>
              <a:t>.. ist doch nicht so schwer..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358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lphadreams.de/images/sticker_tiere/sticker-eule-ow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0000" r="8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739256"/>
            <a:ext cx="3642072" cy="3642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lkenförmige Legende 4"/>
          <p:cNvSpPr/>
          <p:nvPr/>
        </p:nvSpPr>
        <p:spPr>
          <a:xfrm>
            <a:off x="611560" y="764704"/>
            <a:ext cx="4824536" cy="2808312"/>
          </a:xfrm>
          <a:prstGeom prst="cloudCallout">
            <a:avLst>
              <a:gd name="adj1" fmla="val 52925"/>
              <a:gd name="adj2" fmla="val 5687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So, jetzt seid ihr bereit für euer eigenes Beispiel! Viel Glück! </a:t>
            </a:r>
          </a:p>
          <a:p>
            <a:pPr algn="ctr"/>
            <a:endParaRPr lang="de-AT" dirty="0"/>
          </a:p>
          <a:p>
            <a:pPr algn="ctr"/>
            <a:r>
              <a:rPr lang="de-AT" dirty="0" smtClean="0"/>
              <a:t>Und wenn ihr Hilfe braucht, schaut euch die Präsentation einfach noch einmal durch!</a:t>
            </a:r>
          </a:p>
        </p:txBody>
      </p:sp>
    </p:spTree>
    <p:extLst>
      <p:ext uri="{BB962C8B-B14F-4D97-AF65-F5344CB8AC3E}">
        <p14:creationId xmlns:p14="http://schemas.microsoft.com/office/powerpoint/2010/main" val="231273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alphadreams.de/images/sticker_tiere/sticker-eule-ow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10000" r="8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663104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lkenförmige Legende 5"/>
          <p:cNvSpPr/>
          <p:nvPr/>
        </p:nvSpPr>
        <p:spPr>
          <a:xfrm>
            <a:off x="539552" y="2852936"/>
            <a:ext cx="5112568" cy="3067000"/>
          </a:xfrm>
          <a:prstGeom prst="cloudCallout">
            <a:avLst>
              <a:gd name="adj1" fmla="val 48017"/>
              <a:gd name="adj2" fmla="val -63643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/>
              <a:t>Kurvendiskussion? Was ist das?</a:t>
            </a:r>
          </a:p>
          <a:p>
            <a:pPr algn="ctr"/>
            <a:r>
              <a:rPr lang="de-AT" dirty="0" smtClean="0"/>
              <a:t>Wie rechne ich das? Was ist eine Nullstelle? … noch Fragen?</a:t>
            </a:r>
          </a:p>
          <a:p>
            <a:pPr algn="ctr"/>
            <a:endParaRPr lang="de-AT" dirty="0"/>
          </a:p>
          <a:p>
            <a:pPr algn="ctr"/>
            <a:r>
              <a:rPr lang="de-AT" dirty="0" smtClean="0"/>
              <a:t>ich hoffe, sie werden alle in der folgenden Präsentation beantwortet!</a:t>
            </a:r>
          </a:p>
        </p:txBody>
      </p:sp>
    </p:spTree>
    <p:extLst>
      <p:ext uri="{BB962C8B-B14F-4D97-AF65-F5344CB8AC3E}">
        <p14:creationId xmlns:p14="http://schemas.microsoft.com/office/powerpoint/2010/main" val="147647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AT" dirty="0" smtClean="0"/>
              <a:t>Was ist eine Kurvendiskussion?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= eine umfassende rechnerische graphische (d.h. der Graph wird auch gezeichnet) Untersuchung von Funktionen, wobei man folgende Punkte behandelt bzw. berechnet:</a:t>
            </a:r>
          </a:p>
          <a:p>
            <a:pPr lvl="1"/>
            <a:r>
              <a:rPr lang="de-AT" dirty="0" smtClean="0"/>
              <a:t>Nullstelle(n)</a:t>
            </a:r>
          </a:p>
          <a:p>
            <a:pPr lvl="1"/>
            <a:r>
              <a:rPr lang="de-AT" dirty="0" smtClean="0"/>
              <a:t>Extremstelle(n) =&gt; Hoch- und Tiefpunkte</a:t>
            </a:r>
          </a:p>
          <a:p>
            <a:pPr lvl="1"/>
            <a:r>
              <a:rPr lang="de-AT" dirty="0" smtClean="0"/>
              <a:t>Wendestelle(n)</a:t>
            </a:r>
            <a:endParaRPr lang="de-AT" dirty="0"/>
          </a:p>
        </p:txBody>
      </p:sp>
      <p:sp>
        <p:nvSpPr>
          <p:cNvPr id="4" name="Wolkenförmige Legende 3"/>
          <p:cNvSpPr/>
          <p:nvPr/>
        </p:nvSpPr>
        <p:spPr>
          <a:xfrm>
            <a:off x="5508104" y="4891732"/>
            <a:ext cx="2952328" cy="1440160"/>
          </a:xfrm>
          <a:prstGeom prst="cloudCallout">
            <a:avLst>
              <a:gd name="adj1" fmla="val 51651"/>
              <a:gd name="adj2" fmla="val 5645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b="1" dirty="0" smtClean="0"/>
              <a:t>.. das ist also eine Kurvendiskussion!</a:t>
            </a:r>
            <a:endParaRPr lang="de-AT" b="1" dirty="0"/>
          </a:p>
        </p:txBody>
      </p:sp>
    </p:spTree>
    <p:extLst>
      <p:ext uri="{BB962C8B-B14F-4D97-AF65-F5344CB8AC3E}">
        <p14:creationId xmlns:p14="http://schemas.microsoft.com/office/powerpoint/2010/main" val="332405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mathematik-wissen.de/eine_komplette_kurvendiskussion_clip_image0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6084677" cy="6073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llipse 4"/>
          <p:cNvSpPr/>
          <p:nvPr/>
        </p:nvSpPr>
        <p:spPr>
          <a:xfrm>
            <a:off x="2111028" y="3407792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229248" y="44276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4703316" y="342050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6206984" y="638133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7295604" y="342900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14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AT" dirty="0" smtClean="0"/>
              <a:t>Nullstelle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= der Schnittpunkt mit der x-Achse.</a:t>
            </a:r>
          </a:p>
          <a:p>
            <a:pPr marL="0" indent="0">
              <a:buNone/>
            </a:pPr>
            <a:r>
              <a:rPr lang="de-AT" dirty="0" smtClean="0"/>
              <a:t>Bedingung: y = 0</a:t>
            </a:r>
            <a:endParaRPr lang="de-AT" dirty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endParaRPr lang="de-AT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4615158"/>
              </p:ext>
            </p:extLst>
          </p:nvPr>
        </p:nvGraphicFramePr>
        <p:xfrm>
          <a:off x="3203848" y="3356992"/>
          <a:ext cx="5184576" cy="300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805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AT" dirty="0" smtClean="0"/>
              <a:t>Nullstellenberechnung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AT" dirty="0" smtClean="0"/>
              <a:t>Ausgangsfunktion: y = x * (x-2)²</a:t>
            </a:r>
          </a:p>
          <a:p>
            <a:pPr marL="0" indent="0">
              <a:buNone/>
            </a:pPr>
            <a:r>
              <a:rPr lang="de-AT" dirty="0" smtClean="0"/>
              <a:t>	</a:t>
            </a:r>
            <a:r>
              <a:rPr lang="de-AT" b="1" dirty="0" smtClean="0"/>
              <a:t>y = 0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0 = x * (x-2)²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	entweder x = 0 oder (x-2)² = 0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x1 = 0				x2 = 0</a:t>
            </a:r>
          </a:p>
          <a:p>
            <a:pPr marL="0" indent="0">
              <a:buNone/>
            </a:pPr>
            <a:r>
              <a:rPr lang="de-AT" dirty="0" smtClean="0"/>
              <a:t>	=&gt; </a:t>
            </a:r>
            <a:r>
              <a:rPr lang="de-AT" b="1" dirty="0"/>
              <a:t>N1 ( 0 | 0 </a:t>
            </a:r>
            <a:r>
              <a:rPr lang="de-AT" b="1" dirty="0" smtClean="0"/>
              <a:t>)</a:t>
            </a:r>
            <a:r>
              <a:rPr lang="de-AT" dirty="0" smtClean="0"/>
              <a:t>		0 = (x-2)²</a:t>
            </a:r>
          </a:p>
          <a:p>
            <a:pPr marL="0" indent="0">
              <a:buNone/>
            </a:pPr>
            <a:r>
              <a:rPr lang="de-AT" dirty="0" smtClean="0"/>
              <a:t>				0 = x – 2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			2 = x		=&gt; </a:t>
            </a:r>
            <a:r>
              <a:rPr lang="de-AT" b="1" dirty="0" smtClean="0"/>
              <a:t>N2 ( 2 | 0) </a:t>
            </a:r>
          </a:p>
        </p:txBody>
      </p:sp>
      <p:sp>
        <p:nvSpPr>
          <p:cNvPr id="4" name="Wolkenförmige Legende 3"/>
          <p:cNvSpPr/>
          <p:nvPr/>
        </p:nvSpPr>
        <p:spPr>
          <a:xfrm>
            <a:off x="6444208" y="1988840"/>
            <a:ext cx="2160240" cy="1584176"/>
          </a:xfrm>
          <a:prstGeom prst="cloudCallout">
            <a:avLst>
              <a:gd name="adj1" fmla="val 66764"/>
              <a:gd name="adj2" fmla="val -6500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b="1" dirty="0" smtClean="0"/>
              <a:t>.. ist doch ganz leicht oder ?</a:t>
            </a:r>
            <a:endParaRPr lang="de-AT" b="1" dirty="0"/>
          </a:p>
        </p:txBody>
      </p:sp>
    </p:spTree>
    <p:extLst>
      <p:ext uri="{BB962C8B-B14F-4D97-AF65-F5344CB8AC3E}">
        <p14:creationId xmlns:p14="http://schemas.microsoft.com/office/powerpoint/2010/main" val="292054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de-AT" dirty="0" smtClean="0"/>
              <a:t>Extremstelle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= Hoch- und Tiefpunkte einer Funktion, d.h. jene Stellen an denen die Tangente waagrecht ist. </a:t>
            </a:r>
            <a:endParaRPr lang="de-AT" dirty="0"/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/>
              <a:t>Bedingung: y‘ = 0 </a:t>
            </a:r>
            <a:endParaRPr lang="de-AT" dirty="0" smtClean="0"/>
          </a:p>
          <a:p>
            <a:pPr marL="0" indent="0">
              <a:buNone/>
            </a:pPr>
            <a:r>
              <a:rPr lang="de-AT" dirty="0"/>
              <a:t> </a:t>
            </a:r>
            <a:r>
              <a:rPr lang="de-AT" dirty="0" smtClean="0"/>
              <a:t>    und y</a:t>
            </a:r>
            <a:r>
              <a:rPr lang="de-AT" dirty="0"/>
              <a:t>''&gt;0 </a:t>
            </a:r>
            <a:r>
              <a:rPr lang="de-AT" dirty="0" smtClean="0"/>
              <a:t>Minimum </a:t>
            </a:r>
            <a:endParaRPr lang="de-AT" dirty="0"/>
          </a:p>
          <a:p>
            <a:pPr marL="0" indent="0">
              <a:buNone/>
            </a:pPr>
            <a:r>
              <a:rPr lang="de-AT" dirty="0" smtClean="0"/>
              <a:t>     oder </a:t>
            </a:r>
            <a:r>
              <a:rPr lang="de-AT" dirty="0"/>
              <a:t>y''&lt;0 </a:t>
            </a:r>
            <a:r>
              <a:rPr lang="de-AT" dirty="0" smtClean="0"/>
              <a:t>Maximum</a:t>
            </a:r>
            <a:endParaRPr lang="de-AT" dirty="0"/>
          </a:p>
          <a:p>
            <a:pPr marL="0" indent="0">
              <a:buNone/>
            </a:pPr>
            <a:endParaRPr lang="de-AT" dirty="0"/>
          </a:p>
        </p:txBody>
      </p:sp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313883"/>
              </p:ext>
            </p:extLst>
          </p:nvPr>
        </p:nvGraphicFramePr>
        <p:xfrm>
          <a:off x="3995936" y="3356992"/>
          <a:ext cx="4789040" cy="2715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Gerade Verbindung mit Pfeil 4"/>
          <p:cNvCxnSpPr/>
          <p:nvPr/>
        </p:nvCxnSpPr>
        <p:spPr>
          <a:xfrm flipH="1" flipV="1">
            <a:off x="7288709" y="5660778"/>
            <a:ext cx="288030" cy="56383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H="1">
            <a:off x="5563097" y="3238376"/>
            <a:ext cx="144014" cy="5371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4788024" y="29156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smtClean="0"/>
              <a:t>Hochpunkt = MAX</a:t>
            </a:r>
            <a:endParaRPr lang="de-AT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6496619" y="61653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b="1" dirty="0" smtClean="0"/>
              <a:t>Tiefpunkt = MIN</a:t>
            </a:r>
            <a:endParaRPr lang="de-AT" b="1" dirty="0"/>
          </a:p>
        </p:txBody>
      </p:sp>
    </p:spTree>
    <p:extLst>
      <p:ext uri="{BB962C8B-B14F-4D97-AF65-F5344CB8AC3E}">
        <p14:creationId xmlns:p14="http://schemas.microsoft.com/office/powerpoint/2010/main" val="125480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Extremstellenberechnung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de-AT" dirty="0" smtClean="0"/>
                  <a:t>Ausgangsfunktion: y = x * (x-2)² = x * (x² - 4x + 4) = x³ - 4x² + 4x</a:t>
                </a:r>
                <a:endParaRPr lang="de-AT" dirty="0"/>
              </a:p>
              <a:p>
                <a:pPr marL="0" indent="0">
                  <a:buNone/>
                </a:pPr>
                <a:r>
                  <a:rPr lang="de-AT" dirty="0"/>
                  <a:t>	</a:t>
                </a:r>
                <a:r>
                  <a:rPr lang="de-AT" dirty="0" smtClean="0"/>
                  <a:t>	y‘= 3x² - 8x + 4</a:t>
                </a:r>
              </a:p>
              <a:p>
                <a:pPr marL="0" indent="0">
                  <a:buNone/>
                </a:pPr>
                <a:r>
                  <a:rPr lang="de-AT" dirty="0" smtClean="0"/>
                  <a:t>	y‘ = 0</a:t>
                </a:r>
                <a:endParaRPr lang="de-AT" dirty="0"/>
              </a:p>
              <a:p>
                <a:pPr marL="0" indent="0">
                  <a:buNone/>
                </a:pPr>
                <a:r>
                  <a:rPr lang="de-AT" dirty="0"/>
                  <a:t>	0 = </a:t>
                </a:r>
                <a:r>
                  <a:rPr lang="de-AT" dirty="0" smtClean="0"/>
                  <a:t>3x² - 8x + 4			=&gt; quadratische Gleichung!</a:t>
                </a:r>
                <a:endParaRPr lang="de-AT" dirty="0"/>
              </a:p>
              <a:p>
                <a:pPr marL="0" indent="0">
                  <a:buNone/>
                </a:pPr>
                <a:r>
                  <a:rPr lang="de-AT" dirty="0"/>
                  <a:t>	</a:t>
                </a:r>
                <a:r>
                  <a:rPr lang="de-AT" dirty="0" smtClean="0"/>
                  <a:t>1x2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AT" i="1" smtClean="0">
                            <a:latin typeface="Cambria Math"/>
                          </a:rPr>
                          <m:t>−</m:t>
                        </m:r>
                        <m:r>
                          <a:rPr lang="de-AT" b="0" i="1" smtClean="0">
                            <a:latin typeface="Cambria Math"/>
                          </a:rPr>
                          <m:t>(−8)</m:t>
                        </m:r>
                        <m:r>
                          <a:rPr lang="de-AT" i="1" smtClean="0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de-AT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de-AT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de-AT" b="0" i="1" smtClean="0">
                                    <a:latin typeface="Cambria Math"/>
                                  </a:rPr>
                                  <m:t>(−8)</m:t>
                                </m:r>
                              </m:e>
                              <m:sup>
                                <m:r>
                                  <a:rPr lang="de-AT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AT" i="1" smtClean="0">
                                <a:latin typeface="Cambria Math"/>
                              </a:rPr>
                              <m:t>−4</m:t>
                            </m:r>
                            <m:r>
                              <a:rPr lang="de-AT" b="0" i="1" smtClean="0">
                                <a:latin typeface="Cambria Math"/>
                              </a:rPr>
                              <m:t>∗3∗4</m:t>
                            </m:r>
                          </m:e>
                        </m:rad>
                      </m:num>
                      <m:den>
                        <m:r>
                          <a:rPr lang="de-AT" i="1" smtClean="0">
                            <a:latin typeface="Cambria Math"/>
                          </a:rPr>
                          <m:t>2</m:t>
                        </m:r>
                        <m:r>
                          <a:rPr lang="de-AT" b="0" i="1" smtClean="0">
                            <a:latin typeface="Cambria Math"/>
                          </a:rPr>
                          <m:t>∗3</m:t>
                        </m:r>
                      </m:den>
                    </m:f>
                  </m:oMath>
                </a14:m>
                <a:endParaRPr lang="de-AT" dirty="0" smtClean="0"/>
              </a:p>
              <a:p>
                <a:pPr marL="0" indent="0">
                  <a:buNone/>
                </a:pPr>
                <a:r>
                  <a:rPr lang="de-AT" dirty="0"/>
                  <a:t>	</a:t>
                </a:r>
                <a:r>
                  <a:rPr lang="de-AT" dirty="0" smtClean="0"/>
                  <a:t>1x2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AT" b="0" i="1" smtClean="0">
                            <a:latin typeface="Cambria Math"/>
                          </a:rPr>
                          <m:t>8 </m:t>
                        </m:r>
                        <m:r>
                          <a:rPr lang="de-AT" i="1" smtClean="0">
                            <a:latin typeface="Cambria Math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de-AT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de-AT" b="0" i="1" smtClean="0">
                                <a:latin typeface="Cambria Math"/>
                              </a:rPr>
                              <m:t>16</m:t>
                            </m:r>
                          </m:e>
                        </m:rad>
                      </m:num>
                      <m:den>
                        <m:r>
                          <a:rPr lang="de-AT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de-AT" dirty="0" smtClean="0"/>
              </a:p>
              <a:p>
                <a:pPr marL="0" indent="0">
                  <a:buNone/>
                </a:pPr>
                <a:r>
                  <a:rPr lang="de-AT" dirty="0" smtClean="0"/>
                  <a:t>		x1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latin typeface="Cambria Math"/>
                          </a:rPr>
                        </m:ctrlPr>
                      </m:fPr>
                      <m:num>
                        <m:r>
                          <a:rPr lang="de-AT" i="1">
                            <a:latin typeface="Cambria Math"/>
                          </a:rPr>
                          <m:t>8</m:t>
                        </m:r>
                        <m:r>
                          <a:rPr lang="de-AT" b="0" i="1" smtClean="0">
                            <a:latin typeface="Cambria Math"/>
                          </a:rPr>
                          <m:t>+ </m:t>
                        </m:r>
                        <m:rad>
                          <m:radPr>
                            <m:degHide m:val="on"/>
                            <m:ctrlPr>
                              <a:rPr lang="de-AT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de-AT" i="1">
                                <a:latin typeface="Cambria Math"/>
                              </a:rPr>
                              <m:t>16</m:t>
                            </m:r>
                          </m:e>
                        </m:rad>
                      </m:num>
                      <m:den>
                        <m:r>
                          <a:rPr lang="de-AT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de-AT" dirty="0" smtClean="0"/>
                  <a:t> = 2</a:t>
                </a:r>
              </a:p>
              <a:p>
                <a:pPr marL="0" indent="0">
                  <a:buNone/>
                </a:pPr>
                <a:r>
                  <a:rPr lang="de-AT" dirty="0"/>
                  <a:t>	</a:t>
                </a:r>
                <a:r>
                  <a:rPr lang="de-AT" dirty="0" smtClean="0"/>
                  <a:t>	x2 </a:t>
                </a:r>
                <a:r>
                  <a:rPr lang="de-AT" dirty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AT" i="1">
                            <a:latin typeface="Cambria Math"/>
                          </a:rPr>
                        </m:ctrlPr>
                      </m:fPr>
                      <m:num>
                        <m:r>
                          <a:rPr lang="de-AT" i="1">
                            <a:latin typeface="Cambria Math"/>
                          </a:rPr>
                          <m:t>8</m:t>
                        </m:r>
                        <m:r>
                          <a:rPr lang="de-AT" b="0" i="1" smtClean="0">
                            <a:latin typeface="Cambria Math"/>
                          </a:rPr>
                          <m:t>−</m:t>
                        </m:r>
                        <m:r>
                          <a:rPr lang="de-AT" i="1">
                            <a:latin typeface="Cambria Math"/>
                          </a:rPr>
                          <m:t> </m:t>
                        </m:r>
                        <m:rad>
                          <m:radPr>
                            <m:degHide m:val="on"/>
                            <m:ctrlPr>
                              <a:rPr lang="de-AT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de-AT" i="1">
                                <a:latin typeface="Cambria Math"/>
                              </a:rPr>
                              <m:t>16</m:t>
                            </m:r>
                          </m:e>
                        </m:rad>
                      </m:num>
                      <m:den>
                        <m:r>
                          <a:rPr lang="de-AT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de-AT" dirty="0"/>
                  <a:t> = </a:t>
                </a:r>
                <a:r>
                  <a:rPr lang="de-AT" dirty="0" smtClean="0"/>
                  <a:t>0,67</a:t>
                </a:r>
                <a:endParaRPr lang="de-AT" dirty="0"/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1">
                <a:blip r:embed="rId3" cstate="print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fik 3" descr="Bildschirmausschnitt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244" y="3501008"/>
            <a:ext cx="2482262" cy="107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30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Extremstellenberechnung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AT" dirty="0"/>
              <a:t>y = x * (</a:t>
            </a:r>
            <a:r>
              <a:rPr lang="de-AT" dirty="0" smtClean="0"/>
              <a:t>x-2)²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y (2) = 2 * (2-2)² = 0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y (0,67) = 0,67 * (0,67-2)^2 = 1,19</a:t>
            </a:r>
          </a:p>
          <a:p>
            <a:pPr marL="0" indent="0">
              <a:buNone/>
            </a:pPr>
            <a:endParaRPr lang="de-AT" sz="1500" dirty="0"/>
          </a:p>
          <a:p>
            <a:pPr marL="0" indent="0">
              <a:buNone/>
            </a:pPr>
            <a:r>
              <a:rPr lang="de-AT" dirty="0"/>
              <a:t>y</a:t>
            </a:r>
            <a:r>
              <a:rPr lang="de-AT" dirty="0" smtClean="0"/>
              <a:t>‘‘ = 6x - 8</a:t>
            </a:r>
          </a:p>
          <a:p>
            <a:pPr marL="0" indent="0">
              <a:buNone/>
            </a:pPr>
            <a:r>
              <a:rPr lang="de-AT" dirty="0" smtClean="0"/>
              <a:t>	y‘‘ (2) = 6 * 2 – 8 = 4			=&gt; MIN (y‘‘ &gt; 0)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y‘‘ (0,67) = 6 * 0,67 – 8 = - 4		=&gt; MAX </a:t>
            </a:r>
            <a:r>
              <a:rPr lang="de-AT" dirty="0"/>
              <a:t>(y‘‘ </a:t>
            </a:r>
            <a:r>
              <a:rPr lang="de-AT" dirty="0" smtClean="0"/>
              <a:t>&lt; </a:t>
            </a:r>
            <a:r>
              <a:rPr lang="de-AT" dirty="0"/>
              <a:t>0)</a:t>
            </a:r>
            <a:endParaRPr lang="de-AT" dirty="0" smtClean="0"/>
          </a:p>
          <a:p>
            <a:pPr marL="0" indent="0">
              <a:buNone/>
            </a:pPr>
            <a:endParaRPr lang="de-AT" sz="1500" dirty="0"/>
          </a:p>
          <a:p>
            <a:pPr marL="0" indent="0">
              <a:buNone/>
            </a:pPr>
            <a:r>
              <a:rPr lang="de-AT" dirty="0" smtClean="0"/>
              <a:t>		=&gt; 	</a:t>
            </a:r>
            <a:r>
              <a:rPr lang="de-AT" b="1" dirty="0" smtClean="0"/>
              <a:t>E1 ( 2 | 0 ) MIN  </a:t>
            </a:r>
            <a:r>
              <a:rPr lang="de-AT" dirty="0" smtClean="0"/>
              <a:t>	  =&gt; Tiefpunkt</a:t>
            </a:r>
          </a:p>
          <a:p>
            <a:pPr marL="0" indent="0">
              <a:buNone/>
            </a:pPr>
            <a:r>
              <a:rPr lang="de-AT" dirty="0"/>
              <a:t>	</a:t>
            </a:r>
            <a:r>
              <a:rPr lang="de-AT" dirty="0" smtClean="0"/>
              <a:t>		</a:t>
            </a:r>
            <a:r>
              <a:rPr lang="de-AT" b="1" dirty="0" smtClean="0"/>
              <a:t>E2 ( 0,67 | 1,19 ) MAX </a:t>
            </a:r>
            <a:r>
              <a:rPr lang="de-AT" dirty="0" smtClean="0"/>
              <a:t>=&gt; Hochpunkt</a:t>
            </a:r>
            <a:endParaRPr lang="de-AT" dirty="0"/>
          </a:p>
        </p:txBody>
      </p:sp>
      <p:sp>
        <p:nvSpPr>
          <p:cNvPr id="4" name="Wolkenförmige Legende 3"/>
          <p:cNvSpPr/>
          <p:nvPr/>
        </p:nvSpPr>
        <p:spPr>
          <a:xfrm>
            <a:off x="6012160" y="1052736"/>
            <a:ext cx="2736304" cy="1656184"/>
          </a:xfrm>
          <a:prstGeom prst="cloudCallout">
            <a:avLst>
              <a:gd name="adj1" fmla="val 49715"/>
              <a:gd name="adj2" fmla="val 5897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b="1" dirty="0" smtClean="0"/>
              <a:t>Alles klar? … Schritt für Schritt geht‘s weiter!</a:t>
            </a:r>
            <a:endParaRPr lang="de-AT" b="1" dirty="0"/>
          </a:p>
        </p:txBody>
      </p:sp>
    </p:spTree>
    <p:extLst>
      <p:ext uri="{BB962C8B-B14F-4D97-AF65-F5344CB8AC3E}">
        <p14:creationId xmlns:p14="http://schemas.microsoft.com/office/powerpoint/2010/main" val="217436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Stroh">
  <a:themeElements>
    <a:clrScheme name="Stro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ro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0</TotalTime>
  <Words>306</Words>
  <Application>Microsoft Office PowerPoint</Application>
  <PresentationFormat>Bildschirmpräsentation (4:3)</PresentationFormat>
  <Paragraphs>89</Paragraphs>
  <Slides>12</Slides>
  <Notes>12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Stroh</vt:lpstr>
      <vt:lpstr>Kurvendiskussion</vt:lpstr>
      <vt:lpstr>PowerPoint-Präsentation</vt:lpstr>
      <vt:lpstr>Was ist eine Kurvendiskussion?</vt:lpstr>
      <vt:lpstr>PowerPoint-Präsentation</vt:lpstr>
      <vt:lpstr>Nullstelle</vt:lpstr>
      <vt:lpstr>Nullstellenberechnung</vt:lpstr>
      <vt:lpstr>Extremstelle</vt:lpstr>
      <vt:lpstr>Extremstellenberechnung</vt:lpstr>
      <vt:lpstr>Extremstellenberechnung</vt:lpstr>
      <vt:lpstr>Wendepunkt</vt:lpstr>
      <vt:lpstr>Wendepunktberechnung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Kurvendiskussion</dc:title>
  <dc:creator>Anna</dc:creator>
  <cp:lastModifiedBy>Werner Weissleder</cp:lastModifiedBy>
  <cp:revision>20</cp:revision>
  <dcterms:created xsi:type="dcterms:W3CDTF">2010-12-01T12:50:45Z</dcterms:created>
  <dcterms:modified xsi:type="dcterms:W3CDTF">2016-01-17T21:19:47Z</dcterms:modified>
</cp:coreProperties>
</file>