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60" r:id="rId4"/>
    <p:sldId id="261" r:id="rId5"/>
    <p:sldId id="259" r:id="rId6"/>
    <p:sldId id="264" r:id="rId7"/>
    <p:sldId id="263" r:id="rId8"/>
    <p:sldId id="262" r:id="rId9"/>
    <p:sldId id="265" r:id="rId10"/>
    <p:sldId id="271" r:id="rId11"/>
    <p:sldId id="266" r:id="rId12"/>
    <p:sldId id="267" r:id="rId13"/>
    <p:sldId id="268" r:id="rId14"/>
    <p:sldId id="269" r:id="rId15"/>
    <p:sldId id="270" r:id="rId16"/>
    <p:sldId id="273" r:id="rId17"/>
    <p:sldId id="272" r:id="rId1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4660"/>
  </p:normalViewPr>
  <p:slideViewPr>
    <p:cSldViewPr>
      <p:cViewPr>
        <p:scale>
          <a:sx n="49" d="100"/>
          <a:sy n="49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78C07-46F5-4B38-AE21-6C58D9266FE1}" type="datetimeFigureOut">
              <a:rPr lang="de-AT" smtClean="0"/>
              <a:t>31.08.2015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D287F-4C13-48DC-A669-06E27172BA8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5399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1</a:t>
            </a:fld>
            <a:endParaRPr lang="de-A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10</a:t>
            </a:fld>
            <a:endParaRPr lang="de-A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11</a:t>
            </a:fld>
            <a:endParaRPr lang="de-A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12</a:t>
            </a:fld>
            <a:endParaRPr lang="de-A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13</a:t>
            </a:fld>
            <a:endParaRPr lang="de-A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14</a:t>
            </a:fld>
            <a:endParaRPr lang="de-A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15</a:t>
            </a:fld>
            <a:endParaRPr lang="de-A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16</a:t>
            </a:fld>
            <a:endParaRPr lang="de-A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17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2</a:t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3</a:t>
            </a:fld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4</a:t>
            </a:fld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5</a:t>
            </a:fld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6</a:t>
            </a:fld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7</a:t>
            </a:fld>
            <a:endParaRPr lang="de-A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8</a:t>
            </a:fld>
            <a:endParaRPr lang="de-A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287F-4C13-48DC-A669-06E27172BA80}" type="slidenum">
              <a:rPr lang="de-AT" smtClean="0"/>
              <a:t>9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leichschenkliges Dreieck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5" name="Datumsplatzhalt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E16FB91C-A191-452C-882C-E5162CA3B9BB}" type="datetimeFigureOut">
              <a:rPr lang="de-DE"/>
              <a:pPr>
                <a:defRPr/>
              </a:pPr>
              <a:t>31.08.2015</a:t>
            </a:fld>
            <a:endParaRPr lang="de-DE"/>
          </a:p>
        </p:txBody>
      </p:sp>
      <p:sp>
        <p:nvSpPr>
          <p:cNvPr id="6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30E5038-8E5A-4BEC-A3F8-A0E3091EAF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3596C-BD25-45FA-8C2B-81DCA179DBC4}" type="datetimeFigureOut">
              <a:rPr lang="de-DE"/>
              <a:pPr>
                <a:defRPr/>
              </a:pPr>
              <a:t>31.08.2015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7C6C7-0163-4C48-AED6-B8ABF61D6F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8D28E-F203-4E85-8260-90C496EC96D5}" type="datetimeFigureOut">
              <a:rPr lang="de-DE"/>
              <a:pPr>
                <a:defRPr/>
              </a:pPr>
              <a:t>31.08.2015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74102-2509-4610-8783-0F131CBBF5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42FF1-4889-4D10-95EE-8D314B3A28AB}" type="datetimeFigureOut">
              <a:rPr lang="de-DE"/>
              <a:pPr>
                <a:defRPr/>
              </a:pPr>
              <a:t>31.08.2015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1AD3A-21A6-4BF6-BA41-DE3EDF6B20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winkliges Dreieck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Gleichschenkliges Dreieck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Gerade Verbindung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D1543-2B3C-4BBA-BB62-DD7B534C1BCB}" type="datetimeFigureOut">
              <a:rPr lang="de-DE"/>
              <a:pPr>
                <a:defRPr/>
              </a:pPr>
              <a:t>31.08.2015</a:t>
            </a:fld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BE237-06B6-42F4-92AC-B28A6F3E07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B34C9-B11B-4225-87A0-64771087D971}" type="datetimeFigureOut">
              <a:rPr lang="de-DE"/>
              <a:pPr>
                <a:defRPr/>
              </a:pPr>
              <a:t>31.08.2015</a:t>
            </a:fld>
            <a:endParaRPr lang="de-DE"/>
          </a:p>
        </p:txBody>
      </p:sp>
      <p:sp>
        <p:nvSpPr>
          <p:cNvPr id="6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D7D06-ECAD-462D-94D4-59081042F5C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1D7C0-9252-4079-AE60-E0371B09B632}" type="datetimeFigureOut">
              <a:rPr lang="de-DE"/>
              <a:pPr>
                <a:defRPr/>
              </a:pPr>
              <a:t>31.08.2015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BF19434-B571-4E3B-9523-5C17035808D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4B604-A141-46C6-AE0A-16F0426ECEB7}" type="datetimeFigureOut">
              <a:rPr lang="de-DE"/>
              <a:pPr>
                <a:defRPr/>
              </a:pPr>
              <a:t>31.08.2015</a:t>
            </a:fld>
            <a:endParaRPr lang="de-DE"/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2D040-5B9F-4B87-8B1F-6D42C6F3D1E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6BE4F-C67F-466D-8114-C3F8667D0BEC}" type="datetimeFigureOut">
              <a:rPr lang="de-DE"/>
              <a:pPr>
                <a:defRPr/>
              </a:pPr>
              <a:t>31.08.2015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EFEB4-F432-4A50-8456-055C8DAA83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E9A49551-BA8C-4ECF-93C7-C7108B0BB78C}" type="datetimeFigureOut">
              <a:rPr lang="de-DE"/>
              <a:pPr>
                <a:defRPr/>
              </a:pPr>
              <a:t>31.08.2015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B0C404C5-3F70-4D05-93F6-8631AA82388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40553725-8C6D-475B-9066-36A192525049}" type="datetimeFigureOut">
              <a:rPr lang="de-DE"/>
              <a:pPr>
                <a:defRPr/>
              </a:pPr>
              <a:t>31.08.2015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B356E246-F503-452C-8975-2A8B31AF57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winkliges Dreieck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Gerade Verbindung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1030" name="Textplatzhalt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smtClean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09AC13-2E39-4F52-AA2E-71445842A317}" type="datetimeFigureOut">
              <a:rPr lang="de-DE"/>
              <a:pPr>
                <a:defRPr/>
              </a:pPr>
              <a:t>31.08.2015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76FECD-4AD9-46A0-8DDC-A41FF6A505C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13" r:id="rId4"/>
    <p:sldLayoutId id="2147483721" r:id="rId5"/>
    <p:sldLayoutId id="2147483714" r:id="rId6"/>
    <p:sldLayoutId id="2147483715" r:id="rId7"/>
    <p:sldLayoutId id="2147483722" r:id="rId8"/>
    <p:sldLayoutId id="2147483723" r:id="rId9"/>
    <p:sldLayoutId id="2147483716" r:id="rId10"/>
    <p:sldLayoutId id="2147483717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Kosten- und Preistheorie</a:t>
            </a:r>
            <a:endParaRPr lang="de-DE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864696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de-DE" dirty="0" smtClean="0"/>
              <a:t>Jennifer Gschossmann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de-DE" dirty="0"/>
              <a:t>	</a:t>
            </a:r>
            <a:r>
              <a:rPr lang="de-DE" dirty="0" smtClean="0"/>
              <a:t>		&amp; 					Patricia Mayr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dirty="0" smtClean="0"/>
              <a:t>Maximaler Gewinn</a:t>
            </a:r>
            <a:endParaRPr lang="de-AT" dirty="0"/>
          </a:p>
        </p:txBody>
      </p:sp>
      <p:sp>
        <p:nvSpPr>
          <p:cNvPr id="18435" name="Inhaltsplatzhalter 2"/>
          <p:cNvSpPr>
            <a:spLocks noGrp="1"/>
          </p:cNvSpPr>
          <p:nvPr>
            <p:ph idx="1"/>
          </p:nvPr>
        </p:nvSpPr>
        <p:spPr>
          <a:xfrm>
            <a:off x="395288" y="1916113"/>
            <a:ext cx="8229600" cy="4572000"/>
          </a:xfrm>
        </p:spPr>
        <p:txBody>
          <a:bodyPr/>
          <a:lstStyle/>
          <a:p>
            <a:pPr eaLnBrk="1" hangingPunct="1"/>
            <a:r>
              <a:rPr lang="de-AT" b="1" smtClean="0"/>
              <a:t>G‘(x)=0 und G‘‘(x)&lt;0 </a:t>
            </a:r>
          </a:p>
          <a:p>
            <a:pPr eaLnBrk="1" hangingPunct="1">
              <a:buFont typeface="Wingdings 2" pitchFamily="18" charset="2"/>
              <a:buNone/>
            </a:pPr>
            <a:endParaRPr lang="de-AT" b="1" smtClean="0"/>
          </a:p>
          <a:p>
            <a:pPr eaLnBrk="1" hangingPunct="1">
              <a:buFont typeface="Wingdings 2" pitchFamily="18" charset="2"/>
              <a:buNone/>
            </a:pPr>
            <a:endParaRPr lang="de-AT" b="1" smtClean="0"/>
          </a:p>
          <a:p>
            <a:pPr eaLnBrk="1" hangingPunct="1">
              <a:buFont typeface="Wingdings 2" pitchFamily="18" charset="2"/>
              <a:buNone/>
            </a:pPr>
            <a:r>
              <a:rPr lang="de-AT" b="1" smtClean="0"/>
              <a:t/>
            </a:r>
            <a:br>
              <a:rPr lang="de-AT" b="1" smtClean="0"/>
            </a:br>
            <a:endParaRPr lang="de-AT" b="1" smtClean="0"/>
          </a:p>
          <a:p>
            <a:pPr eaLnBrk="1" hangingPunct="1"/>
            <a:endParaRPr lang="de-AT" smtClean="0"/>
          </a:p>
        </p:txBody>
      </p:sp>
      <p:pic>
        <p:nvPicPr>
          <p:cNvPr id="18436" name="Picture 2" descr="C:\Users\Jenny\Desktop\famous-cartoon-character-mickey-mous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2492375"/>
            <a:ext cx="327660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e Legende 4"/>
          <p:cNvSpPr/>
          <p:nvPr/>
        </p:nvSpPr>
        <p:spPr>
          <a:xfrm>
            <a:off x="4967288" y="1125538"/>
            <a:ext cx="4176712" cy="2663825"/>
          </a:xfrm>
          <a:prstGeom prst="wedgeEllipseCallout">
            <a:avLst>
              <a:gd name="adj1" fmla="val -56054"/>
              <a:gd name="adj2" fmla="val 356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AT" sz="2800" dirty="0"/>
              <a:t>Der max. Gewinn ist der Höhepunkt der Gewinnfunktion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dirty="0" err="1" smtClean="0"/>
              <a:t>Cournotsche</a:t>
            </a:r>
            <a:r>
              <a:rPr lang="de-AT" dirty="0" smtClean="0"/>
              <a:t> Punkt</a:t>
            </a:r>
            <a:endParaRPr lang="de-AT" dirty="0"/>
          </a:p>
        </p:txBody>
      </p:sp>
      <p:sp>
        <p:nvSpPr>
          <p:cNvPr id="19459" name="Inhaltsplatzhalt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de-AT" b="1" smtClean="0"/>
              <a:t>C( x</a:t>
            </a:r>
            <a:r>
              <a:rPr lang="de-AT" b="1" baseline="-25000" smtClean="0"/>
              <a:t>c</a:t>
            </a:r>
            <a:r>
              <a:rPr lang="de-AT" b="1" smtClean="0"/>
              <a:t> / p(x</a:t>
            </a:r>
            <a:r>
              <a:rPr lang="de-AT" b="1" baseline="-25000" smtClean="0"/>
              <a:t>c</a:t>
            </a:r>
            <a:r>
              <a:rPr lang="de-AT" b="1" smtClean="0"/>
              <a:t>) )</a:t>
            </a:r>
          </a:p>
          <a:p>
            <a:pPr eaLnBrk="1" hangingPunct="1">
              <a:buFont typeface="Wingdings 2" pitchFamily="18" charset="2"/>
              <a:buNone/>
            </a:pPr>
            <a:endParaRPr lang="de-AT" b="1" smtClean="0"/>
          </a:p>
          <a:p>
            <a:pPr eaLnBrk="1" hangingPunct="1"/>
            <a:endParaRPr lang="de-AT" smtClean="0"/>
          </a:p>
          <a:p>
            <a:pPr eaLnBrk="1" hangingPunct="1"/>
            <a:endParaRPr lang="de-AT" smtClean="0"/>
          </a:p>
        </p:txBody>
      </p:sp>
      <p:pic>
        <p:nvPicPr>
          <p:cNvPr id="19460" name="Picture 1" descr="C:\Users\Jenny\Desktop\roadrunne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238" y="2798763"/>
            <a:ext cx="5313362" cy="398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lkenförmige Legende 4"/>
          <p:cNvSpPr/>
          <p:nvPr/>
        </p:nvSpPr>
        <p:spPr>
          <a:xfrm>
            <a:off x="4175125" y="981075"/>
            <a:ext cx="4968875" cy="3240088"/>
          </a:xfrm>
          <a:prstGeom prst="cloudCallout">
            <a:avLst>
              <a:gd name="adj1" fmla="val -28301"/>
              <a:gd name="adj2" fmla="val 616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AT" sz="2000" dirty="0"/>
              <a:t>ist der Schnittpunkt der  Koordinate bei der optimalen Gewinnmenge (optimaler Gewinn) mit der Preisabsatzfunktion p(x)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dirty="0" smtClean="0"/>
              <a:t>Sättigungsmenge</a:t>
            </a:r>
            <a:endParaRPr lang="de-AT" dirty="0"/>
          </a:p>
        </p:txBody>
      </p:sp>
      <p:sp>
        <p:nvSpPr>
          <p:cNvPr id="20483" name="Inhaltsplatzhalt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de-AT" b="1" smtClean="0"/>
              <a:t>p(x) = 0</a:t>
            </a:r>
          </a:p>
          <a:p>
            <a:pPr eaLnBrk="1" hangingPunct="1"/>
            <a:endParaRPr lang="de-AT" b="1" smtClean="0"/>
          </a:p>
          <a:p>
            <a:pPr eaLnBrk="1" hangingPunct="1"/>
            <a:endParaRPr lang="de-AT" smtClean="0"/>
          </a:p>
          <a:p>
            <a:pPr eaLnBrk="1" hangingPunct="1"/>
            <a:endParaRPr lang="de-AT" smtClean="0"/>
          </a:p>
        </p:txBody>
      </p:sp>
      <p:pic>
        <p:nvPicPr>
          <p:cNvPr id="20484" name="Picture 2" descr="C:\Users\Jenny\Desktop\uh49201,1246738529,calimer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150" y="2636838"/>
            <a:ext cx="3132138" cy="381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egende mit Linie 2 5"/>
          <p:cNvSpPr/>
          <p:nvPr/>
        </p:nvSpPr>
        <p:spPr>
          <a:xfrm>
            <a:off x="5435600" y="1341438"/>
            <a:ext cx="3456880" cy="2375593"/>
          </a:xfrm>
          <a:prstGeom prst="borderCallout2">
            <a:avLst>
              <a:gd name="adj1" fmla="val 18750"/>
              <a:gd name="adj2" fmla="val -804"/>
              <a:gd name="adj3" fmla="val 18750"/>
              <a:gd name="adj4" fmla="val -16667"/>
              <a:gd name="adj5" fmla="val 75182"/>
              <a:gd name="adj6" fmla="val -34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AT" dirty="0" smtClean="0"/>
              <a:t>Die Sättigungsmenge ist jene Menge, bei der man das Produkt schon verschenken müsste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dirty="0" smtClean="0"/>
              <a:t>Prohibitivpreis</a:t>
            </a:r>
            <a:endParaRPr lang="de-AT" dirty="0"/>
          </a:p>
        </p:txBody>
      </p:sp>
      <p:sp>
        <p:nvSpPr>
          <p:cNvPr id="21507" name="Inhaltsplatzhalt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de-AT" b="1" dirty="0" smtClean="0"/>
              <a:t>x = 0 </a:t>
            </a:r>
          </a:p>
          <a:p>
            <a:pPr eaLnBrk="1" hangingPunct="1">
              <a:buFont typeface="Wingdings 2" pitchFamily="18" charset="2"/>
              <a:buNone/>
            </a:pPr>
            <a:endParaRPr lang="de-AT" dirty="0" smtClean="0"/>
          </a:p>
          <a:p>
            <a:pPr eaLnBrk="1" hangingPunct="1">
              <a:buFont typeface="Wingdings 2" pitchFamily="18" charset="2"/>
              <a:buNone/>
            </a:pPr>
            <a:endParaRPr lang="de-AT" dirty="0" smtClean="0"/>
          </a:p>
        </p:txBody>
      </p:sp>
      <p:pic>
        <p:nvPicPr>
          <p:cNvPr id="21508" name="Picture 1" descr="C:\Users\Jenny\Desktop\DonaldDu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997200"/>
            <a:ext cx="56769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lkenförmige Legende 5"/>
          <p:cNvSpPr/>
          <p:nvPr/>
        </p:nvSpPr>
        <p:spPr>
          <a:xfrm>
            <a:off x="4500563" y="260350"/>
            <a:ext cx="4392612" cy="230505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AT" sz="2400" dirty="0"/>
              <a:t>Ist der Preis eines Gutes, wenn die Nachfrage gleich null ist.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dirty="0" smtClean="0"/>
              <a:t>Erlös</a:t>
            </a:r>
            <a:endParaRPr lang="de-AT" dirty="0"/>
          </a:p>
        </p:txBody>
      </p:sp>
      <p:sp>
        <p:nvSpPr>
          <p:cNvPr id="22531" name="Inhaltsplatzhalt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de-AT" dirty="0" smtClean="0"/>
              <a:t>E(x) = p(x)*x</a:t>
            </a:r>
          </a:p>
          <a:p>
            <a:pPr eaLnBrk="1" hangingPunct="1">
              <a:buFont typeface="Wingdings 2" pitchFamily="18" charset="2"/>
              <a:buNone/>
            </a:pPr>
            <a:endParaRPr lang="de-AT" dirty="0" smtClean="0"/>
          </a:p>
        </p:txBody>
      </p:sp>
      <p:pic>
        <p:nvPicPr>
          <p:cNvPr id="22532" name="Picture 1" descr="C:\Users\Jenny\Desktop\2010-07-30-goofy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2565400"/>
            <a:ext cx="4157662" cy="4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bgerundete rechteckige Legende 4"/>
          <p:cNvSpPr/>
          <p:nvPr/>
        </p:nvSpPr>
        <p:spPr>
          <a:xfrm>
            <a:off x="4643438" y="836613"/>
            <a:ext cx="3600450" cy="2376487"/>
          </a:xfrm>
          <a:prstGeom prst="wedgeRoundRectCallout">
            <a:avLst>
              <a:gd name="adj1" fmla="val -76781"/>
              <a:gd name="adj2" fmla="val 5396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AT" sz="2400" dirty="0"/>
              <a:t>Die Erlösfunktion gibt den Erlös an, der beim Verkauf von x produzierten </a:t>
            </a:r>
            <a:r>
              <a:rPr lang="de-AT" sz="2400" dirty="0" smtClean="0"/>
              <a:t>Mengeneinheiten erzielt </a:t>
            </a:r>
            <a:r>
              <a:rPr lang="de-AT" sz="2400" dirty="0"/>
              <a:t>wird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dirty="0" smtClean="0"/>
              <a:t>Maximaler Erlös</a:t>
            </a:r>
            <a:endParaRPr lang="de-AT" dirty="0"/>
          </a:p>
        </p:txBody>
      </p:sp>
      <p:sp>
        <p:nvSpPr>
          <p:cNvPr id="23555" name="Inhaltsplatzhalter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3313113"/>
          </a:xfrm>
        </p:spPr>
        <p:txBody>
          <a:bodyPr/>
          <a:lstStyle/>
          <a:p>
            <a:pPr eaLnBrk="1" hangingPunct="1"/>
            <a:r>
              <a:rPr lang="de-AT" dirty="0" smtClean="0"/>
              <a:t>E(x)‘=0 und E‘‘(x)&lt;0 </a:t>
            </a:r>
          </a:p>
          <a:p>
            <a:pPr eaLnBrk="1" hangingPunct="1"/>
            <a:endParaRPr lang="de-AT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de-AT" dirty="0" smtClean="0"/>
              <a:t> </a:t>
            </a:r>
          </a:p>
        </p:txBody>
      </p:sp>
      <p:pic>
        <p:nvPicPr>
          <p:cNvPr id="23556" name="Picture 2" descr="C:\Users\Jenny\Desktop\clip-balu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2349500"/>
            <a:ext cx="357187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e Legende 5"/>
          <p:cNvSpPr/>
          <p:nvPr/>
        </p:nvSpPr>
        <p:spPr>
          <a:xfrm>
            <a:off x="4787900" y="404813"/>
            <a:ext cx="4356100" cy="3168650"/>
          </a:xfrm>
          <a:prstGeom prst="wedgeEllipseCallout">
            <a:avLst>
              <a:gd name="adj1" fmla="val -73798"/>
              <a:gd name="adj2" fmla="val 231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AT" sz="2400" dirty="0"/>
              <a:t>Der maximale Erlös zeigt die </a:t>
            </a:r>
            <a:r>
              <a:rPr lang="de-AT" sz="2400" dirty="0" smtClean="0"/>
              <a:t>Menge, </a:t>
            </a:r>
            <a:r>
              <a:rPr lang="de-AT" sz="2400" dirty="0"/>
              <a:t>bei der man den höchsten Erlös erzielen kann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Deckungsbeitrag</a:t>
            </a:r>
            <a:endParaRPr lang="de-DE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/>
            <a:r>
              <a:rPr lang="de-DE" sz="2800" b="1" smtClean="0"/>
              <a:t>DB= E-Kv</a:t>
            </a:r>
          </a:p>
          <a:p>
            <a:pPr eaLnBrk="1" hangingPunct="1"/>
            <a:r>
              <a:rPr lang="de-DE" sz="2800" b="1" smtClean="0"/>
              <a:t>Maximaler DB DB‘(x)=0 und DB“(x)&lt;0</a:t>
            </a:r>
          </a:p>
          <a:p>
            <a:pPr eaLnBrk="1" hangingPunct="1">
              <a:buFont typeface="Wingdings 2" pitchFamily="18" charset="2"/>
              <a:buNone/>
            </a:pPr>
            <a:endParaRPr lang="de-DE" smtClean="0"/>
          </a:p>
          <a:p>
            <a:pPr eaLnBrk="1" hangingPunct="1">
              <a:buFont typeface="Wingdings 2" pitchFamily="18" charset="2"/>
              <a:buNone/>
            </a:pPr>
            <a:r>
              <a:rPr lang="de-DE" smtClean="0"/>
              <a:t>	</a:t>
            </a:r>
            <a:endParaRPr lang="de-DE" sz="2600" smtClean="0"/>
          </a:p>
        </p:txBody>
      </p:sp>
      <p:pic>
        <p:nvPicPr>
          <p:cNvPr id="9220" name="Grafik 3" descr="17_lilo_und_stitch_500_375_The_Disney_Channe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3933825"/>
            <a:ext cx="3522663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e Legende 4"/>
          <p:cNvSpPr/>
          <p:nvPr/>
        </p:nvSpPr>
        <p:spPr>
          <a:xfrm>
            <a:off x="3203575" y="2708275"/>
            <a:ext cx="4968875" cy="237648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Wingdings 2" pitchFamily="18" charset="2"/>
              <a:buNone/>
              <a:defRPr/>
            </a:pPr>
            <a:endParaRPr lang="de-DE" sz="1400" dirty="0"/>
          </a:p>
          <a:p>
            <a:pPr>
              <a:buFont typeface="Wingdings 2" pitchFamily="18" charset="2"/>
              <a:buNone/>
              <a:defRPr/>
            </a:pPr>
            <a:r>
              <a:rPr lang="de-DE" sz="1400" dirty="0"/>
              <a:t>Ist der Erlös höher als die variablen Kosten, wird durch die Erzeugung des Produkts ein Beitrag zur Deckung der Fixkosten geleistet. </a:t>
            </a:r>
          </a:p>
          <a:p>
            <a:pPr>
              <a:buFont typeface="Wingdings 2" pitchFamily="18" charset="2"/>
              <a:buNone/>
              <a:defRPr/>
            </a:pPr>
            <a:endParaRPr lang="de-DE" sz="1400" dirty="0"/>
          </a:p>
          <a:p>
            <a:pPr>
              <a:buFont typeface="Wingdings 2" pitchFamily="18" charset="2"/>
              <a:buNone/>
              <a:defRPr/>
            </a:pPr>
            <a:r>
              <a:rPr lang="de-DE" sz="1400" dirty="0"/>
              <a:t>Ist hingegen der Erlös niedriger als die variablen Kosten, ist es problematisch, dieses Produkt weiterhin zu erzeugen. </a:t>
            </a:r>
          </a:p>
          <a:p>
            <a:pPr algn="ctr">
              <a:defRPr/>
            </a:pP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/>
              <a:t>Vielen Dank fürs ZUHÖREN!</a:t>
            </a:r>
            <a:endParaRPr lang="de-AT" dirty="0"/>
          </a:p>
        </p:txBody>
      </p:sp>
      <p:pic>
        <p:nvPicPr>
          <p:cNvPr id="5" name="Bildplatzhalter 4" descr="mickeydonald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130" b="130"/>
          <a:stretch>
            <a:fillRect/>
          </a:stretch>
        </p:blipFill>
        <p:spPr>
          <a:xfrm>
            <a:off x="1187450" y="692150"/>
            <a:ext cx="6780213" cy="5073650"/>
          </a:xfrm>
        </p:spPr>
      </p:pic>
      <p:sp>
        <p:nvSpPr>
          <p:cNvPr id="24580" name="Textplatzhalt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4250" cy="685800"/>
          </a:xfrm>
          <a:solidFill>
            <a:schemeClr val="accent1">
              <a:alpha val="14902"/>
            </a:schemeClr>
          </a:solidFill>
        </p:spPr>
        <p:txBody>
          <a:bodyPr/>
          <a:lstStyle/>
          <a:p>
            <a:pPr>
              <a:spcBef>
                <a:spcPct val="0"/>
              </a:spcBef>
            </a:pPr>
            <a:r>
              <a:rPr lang="de-AT" smtClean="0"/>
              <a:t>Jennifer Gschossmann &amp; Patricia Mayr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Kostenfunktion</a:t>
            </a:r>
            <a:endParaRPr lang="de-DE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0243" name="Inhaltsplatzhalter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72000"/>
          </a:xfrm>
        </p:spPr>
        <p:txBody>
          <a:bodyPr/>
          <a:lstStyle/>
          <a:p>
            <a:pPr eaLnBrk="1" hangingPunct="1"/>
            <a:r>
              <a:rPr lang="de-DE" sz="2800" b="1" dirty="0" smtClean="0"/>
              <a:t>K(x)=</a:t>
            </a:r>
            <a:r>
              <a:rPr lang="de-DE" sz="2800" b="1" dirty="0" err="1" smtClean="0"/>
              <a:t>Kv+Kf</a:t>
            </a:r>
            <a:endParaRPr lang="de-DE" sz="2800" dirty="0" smtClean="0"/>
          </a:p>
          <a:p>
            <a:pPr algn="ctr" eaLnBrk="1" hangingPunct="1">
              <a:buFont typeface="Wingdings 2" pitchFamily="18" charset="2"/>
              <a:buNone/>
            </a:pPr>
            <a:endParaRPr lang="de-DE" b="1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pic>
        <p:nvPicPr>
          <p:cNvPr id="10244" name="Grafik 3" descr="vo60341,1265636349,Aristocat-Marie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3573463"/>
            <a:ext cx="1976438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lkenförmige Legende 4"/>
          <p:cNvSpPr/>
          <p:nvPr/>
        </p:nvSpPr>
        <p:spPr>
          <a:xfrm>
            <a:off x="3132138" y="1268413"/>
            <a:ext cx="5184775" cy="302418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dirty="0"/>
              <a:t>	Die Gesamtkosten setzen sich aus </a:t>
            </a:r>
            <a:r>
              <a:rPr lang="de-DE" dirty="0" smtClean="0"/>
              <a:t>variablen </a:t>
            </a:r>
            <a:r>
              <a:rPr lang="de-DE" dirty="0"/>
              <a:t>(Fertigungslöhne, Rohstoffkosten) und fixen Kosten (Anlageabschreibung, Personalkosten für leitende Angestellte usw.) zusammen.</a:t>
            </a:r>
          </a:p>
          <a:p>
            <a:pPr algn="ctr">
              <a:defRPr/>
            </a:pP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disneywalk_HA_Kultu_169290a.jpg"/>
          <p:cNvPicPr>
            <a:picLocks noChangeAspect="1"/>
          </p:cNvPicPr>
          <p:nvPr/>
        </p:nvPicPr>
        <p:blipFill>
          <a:blip r:embed="rId3" cstate="print">
            <a:lum contrast="-6000"/>
          </a:blip>
          <a:stretch>
            <a:fillRect/>
          </a:stretch>
        </p:blipFill>
        <p:spPr>
          <a:xfrm>
            <a:off x="6372200" y="260648"/>
            <a:ext cx="2267744" cy="23168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Kostenverläufe</a:t>
            </a:r>
            <a:endParaRPr lang="de-DE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1268" name="Inhaltsplatzhalter 2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572000"/>
          </a:xfrm>
        </p:spPr>
        <p:txBody>
          <a:bodyPr/>
          <a:lstStyle/>
          <a:p>
            <a:pPr eaLnBrk="1" hangingPunct="1"/>
            <a:r>
              <a:rPr lang="de-DE" sz="2600" i="1" smtClean="0"/>
              <a:t>proportional: gleichlaufende </a:t>
            </a:r>
          </a:p>
          <a:p>
            <a:pPr eaLnBrk="1" hangingPunct="1">
              <a:buFont typeface="Wingdings 2" pitchFamily="18" charset="2"/>
              <a:buNone/>
            </a:pPr>
            <a:r>
              <a:rPr lang="de-DE" sz="2600" i="1" smtClean="0"/>
              <a:t>	Veränderung - lineare Funktion</a:t>
            </a:r>
          </a:p>
          <a:p>
            <a:pPr eaLnBrk="1" hangingPunct="1"/>
            <a:r>
              <a:rPr lang="de-DE" sz="2600" i="1" smtClean="0"/>
              <a:t> progressiv: Kosten steigen schneller als Beschäftigungsgrad</a:t>
            </a:r>
          </a:p>
          <a:p>
            <a:pPr eaLnBrk="1" hangingPunct="1"/>
            <a:r>
              <a:rPr lang="de-DE" sz="2600" i="1" smtClean="0"/>
              <a:t> degressiv: Kosten wachsen langsamer als Beschäftigungsgrad</a:t>
            </a:r>
          </a:p>
          <a:p>
            <a:pPr eaLnBrk="1" hangingPunct="1"/>
            <a:r>
              <a:rPr lang="de-DE" sz="2600" i="1" smtClean="0"/>
              <a:t> regressiv: Kosten sinken mit steigendem Beschäftigungsgrad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nhaltsplatzhalter 3" descr="Unbenann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68538" y="1341438"/>
            <a:ext cx="4591050" cy="43338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884737"/>
          </a:xfrm>
        </p:spPr>
        <p:txBody>
          <a:bodyPr>
            <a:normAutofit/>
          </a:bodyPr>
          <a:lstStyle/>
          <a:p>
            <a:pPr lvl="8" algn="ctr">
              <a:buNone/>
            </a:pPr>
            <a:endParaRPr lang="de-DE" sz="800" b="1" dirty="0" smtClean="0"/>
          </a:p>
          <a:p>
            <a:pPr marL="3143250" lvl="8" indent="-457200" algn="ctr" fontAlgn="base"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r>
              <a:rPr lang="de-DE" sz="2000" b="1" dirty="0" err="1" smtClean="0"/>
              <a:t>Kquer</a:t>
            </a:r>
            <a:r>
              <a:rPr lang="de-DE" sz="2000" b="1" dirty="0" smtClean="0"/>
              <a:t>(x)=K(x)/x</a:t>
            </a:r>
          </a:p>
          <a:p>
            <a:pPr lvl="8" algn="ctr">
              <a:buNone/>
            </a:pPr>
            <a:endParaRPr lang="de-DE" sz="3400" b="1" dirty="0" smtClean="0"/>
          </a:p>
          <a:p>
            <a:pPr lvl="8" algn="ctr"/>
            <a:endParaRPr lang="de-DE" sz="3400" b="1" dirty="0" smtClean="0"/>
          </a:p>
          <a:p>
            <a:pPr lvl="8" algn="ctr"/>
            <a:endParaRPr lang="de-DE" sz="3400" b="1" dirty="0" smtClean="0"/>
          </a:p>
          <a:p>
            <a:pPr marL="3406775" lvl="8" indent="444500" algn="ctr">
              <a:buNone/>
            </a:pPr>
            <a:endParaRPr lang="de-DE" sz="3400" b="1" dirty="0" smtClean="0"/>
          </a:p>
          <a:p>
            <a:pPr lvl="8" algn="ctr">
              <a:buNone/>
            </a:pPr>
            <a:endParaRPr lang="de-DE" sz="3400" b="1" dirty="0" smtClean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99032"/>
          </a:xfrm>
        </p:spPr>
        <p:txBody>
          <a:bodyPr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de-DE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de-DE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Stückkosten </a:t>
            </a:r>
            <a:br>
              <a:rPr lang="de-DE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de-DE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de-DE" sz="2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de-DE" sz="22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de-DE" sz="22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316" name="Grafik 4" descr="disneys_101_dalmatiner_06_303_404_Disney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2060575"/>
            <a:ext cx="3095625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egende mit Linie 1 5"/>
          <p:cNvSpPr/>
          <p:nvPr/>
        </p:nvSpPr>
        <p:spPr>
          <a:xfrm>
            <a:off x="4499992" y="2205038"/>
            <a:ext cx="4320158" cy="2016125"/>
          </a:xfrm>
          <a:prstGeom prst="borderCallout1">
            <a:avLst>
              <a:gd name="adj1" fmla="val 66669"/>
              <a:gd name="adj2" fmla="val -5928"/>
              <a:gd name="adj3" fmla="val 103800"/>
              <a:gd name="adj4" fmla="val -286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Für diese Stückkostenfunktion </a:t>
            </a:r>
            <a:r>
              <a:rPr lang="de-DE" sz="1400" i="1" dirty="0" err="1" smtClean="0"/>
              <a:t>Kquer</a:t>
            </a:r>
            <a:r>
              <a:rPr lang="de-DE" sz="1400" i="1" dirty="0" smtClean="0"/>
              <a:t>(x</a:t>
            </a:r>
            <a:r>
              <a:rPr lang="de-DE" sz="1400" i="1" dirty="0"/>
              <a:t>) suchen wir das Minimum, also jene Produktionsmenge x, für die die Stückkosten am geringsten sind. </a:t>
            </a:r>
          </a:p>
          <a:p>
            <a:pPr algn="ctr">
              <a:defRPr/>
            </a:pPr>
            <a:endParaRPr lang="de-DE" sz="1400" i="1" dirty="0"/>
          </a:p>
          <a:p>
            <a:pPr algn="ctr">
              <a:defRPr/>
            </a:pPr>
            <a:r>
              <a:rPr lang="de-DE" sz="1400" i="1" dirty="0"/>
              <a:t>Für die dazugehörenden Stückkosten setzt man das x anschließend in die Formel ein</a:t>
            </a:r>
            <a:r>
              <a:rPr lang="de-DE" sz="1400" i="1" dirty="0" smtClean="0"/>
              <a:t>.</a:t>
            </a:r>
          </a:p>
          <a:p>
            <a:pPr algn="ctr">
              <a:defRPr/>
            </a:pPr>
            <a:r>
              <a:rPr lang="de-DE" sz="1400" i="1" dirty="0" smtClean="0"/>
              <a:t>Man nennt die minimalen Stückkosten auch </a:t>
            </a:r>
            <a:r>
              <a:rPr lang="de-DE" sz="1400" b="1" i="1" dirty="0" smtClean="0"/>
              <a:t>langfristige Preisuntergrenze.</a:t>
            </a:r>
            <a:endParaRPr lang="de-AT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Variable Stückkosten</a:t>
            </a:r>
            <a:endParaRPr lang="de-DE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>
          <a:xfrm>
            <a:off x="1042988" y="1412875"/>
            <a:ext cx="8229600" cy="4897438"/>
          </a:xfrm>
        </p:spPr>
        <p:txBody>
          <a:bodyPr/>
          <a:lstStyle/>
          <a:p>
            <a:pPr marL="3143250" lvl="8" indent="-457200" algn="ctr" fontAlgn="base"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r>
              <a:rPr lang="de-DE" sz="2000" b="1" dirty="0" err="1" smtClean="0"/>
              <a:t>Kvquer</a:t>
            </a:r>
            <a:r>
              <a:rPr lang="de-DE" sz="2000" b="1" dirty="0" smtClean="0"/>
              <a:t>(x)=</a:t>
            </a:r>
            <a:r>
              <a:rPr lang="de-DE" sz="2000" b="1" dirty="0" err="1" smtClean="0"/>
              <a:t>Kv</a:t>
            </a:r>
            <a:r>
              <a:rPr lang="de-DE" sz="2000" b="1" dirty="0" smtClean="0"/>
              <a:t>(x)/x</a:t>
            </a:r>
          </a:p>
        </p:txBody>
      </p:sp>
      <p:pic>
        <p:nvPicPr>
          <p:cNvPr id="14340" name="Grafik 3" descr="pluto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2708275"/>
            <a:ext cx="257175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bgerundete rechteckige Legende 4"/>
          <p:cNvSpPr/>
          <p:nvPr/>
        </p:nvSpPr>
        <p:spPr>
          <a:xfrm>
            <a:off x="4499992" y="1916832"/>
            <a:ext cx="4392488" cy="3096344"/>
          </a:xfrm>
          <a:prstGeom prst="wedgeRoundRectCallout">
            <a:avLst>
              <a:gd name="adj1" fmla="val -75741"/>
              <a:gd name="adj2" fmla="val 29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de-DE" sz="1200" dirty="0" smtClean="0"/>
              <a:t>	</a:t>
            </a:r>
            <a:r>
              <a:rPr lang="de-DE" sz="1200" dirty="0"/>
              <a:t>Manchmal wird es notwendig sein, Produkte zu einem Preis anzubieten, der die Gesamtkosten nicht mehr abdeckt.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de-DE" sz="1200" dirty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de-DE" sz="1200" dirty="0"/>
              <a:t>	Dies ist vertretbar, wenn mit einer baldigen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de-DE" sz="1200" dirty="0"/>
              <a:t>	Kostensenkung oder Preissteigerung zu rechnen ist.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de-DE" sz="1200" dirty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de-DE" sz="1200" dirty="0"/>
              <a:t>	Das bedeutet, dass der Verkaufspreis mindestens so groß sein muss, wie die variablen Stückkosten</a:t>
            </a:r>
            <a:r>
              <a:rPr lang="de-DE" sz="1200" dirty="0" smtClean="0"/>
              <a:t>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de-DE" sz="1200" dirty="0"/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de-DE" sz="1200" dirty="0" smtClean="0"/>
              <a:t>         Das Minimum der </a:t>
            </a:r>
            <a:r>
              <a:rPr lang="de-DE" sz="1200" dirty="0" err="1" smtClean="0"/>
              <a:t>variabeln</a:t>
            </a:r>
            <a:r>
              <a:rPr lang="de-DE" sz="1200" dirty="0" smtClean="0"/>
              <a:t> Stückkosten nennt  man auch die</a:t>
            </a:r>
            <a:r>
              <a:rPr lang="de-DE" sz="1200" b="1" dirty="0" smtClean="0"/>
              <a:t> kurzfristige Preisuntergrenze</a:t>
            </a:r>
            <a:endParaRPr lang="de-DE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Inhaltsplatzhalter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51117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de-DE" sz="2600" dirty="0" smtClean="0"/>
              <a:t>Kostenkehre = Wendepunkt =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de-DE" sz="2600" dirty="0" smtClean="0"/>
              <a:t>Übergang vom degressiven zum progressiven Kostenverlauf</a:t>
            </a:r>
          </a:p>
          <a:p>
            <a:pPr algn="ctr" eaLnBrk="1" hangingPunct="1"/>
            <a:r>
              <a:rPr lang="de-DE" sz="2800" dirty="0" smtClean="0"/>
              <a:t> </a:t>
            </a:r>
            <a:r>
              <a:rPr lang="de-DE" sz="2800" b="1" dirty="0" smtClean="0"/>
              <a:t>K“(x)=0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de-DE" sz="2600" dirty="0" smtClean="0"/>
              <a:t/>
            </a:r>
            <a:br>
              <a:rPr lang="de-DE" sz="2600" dirty="0" smtClean="0"/>
            </a:br>
            <a:r>
              <a:rPr lang="de-DE" sz="2600" dirty="0" smtClean="0"/>
              <a:t>Grenzkosten = Anstieg der Kosten, wenn um eine Einheit mehr produziert wird</a:t>
            </a:r>
          </a:p>
          <a:p>
            <a:pPr algn="ctr" eaLnBrk="1" hangingPunct="1"/>
            <a:r>
              <a:rPr lang="de-DE" sz="2800" b="1" dirty="0" smtClean="0"/>
              <a:t>K‘(x)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de-DE" sz="2600" dirty="0" smtClean="0"/>
              <a:t/>
            </a:r>
            <a:br>
              <a:rPr lang="de-DE" sz="2600" dirty="0" smtClean="0"/>
            </a:br>
            <a:r>
              <a:rPr lang="de-DE" sz="2600" dirty="0" smtClean="0"/>
              <a:t>Minimale Grenzkosten </a:t>
            </a:r>
          </a:p>
          <a:p>
            <a:pPr algn="ctr" eaLnBrk="1" hangingPunct="1"/>
            <a:r>
              <a:rPr lang="de-DE" sz="2800" b="1" dirty="0" smtClean="0"/>
              <a:t>K“(x)=0 und K“‘&gt;0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Kostenkehre &amp; Grenzkosten</a:t>
            </a:r>
            <a:endParaRPr lang="de-DE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5" name="Grafik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160772"/>
            <a:ext cx="1944216" cy="249794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Preisuntergrenze</a:t>
            </a:r>
            <a:endParaRPr lang="de-DE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850" y="1916113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de-DE" dirty="0" smtClean="0"/>
              <a:t>Langfristige Preisuntergrenze = Betriebsoptimum = Minimum der Stückkosten</a:t>
            </a:r>
            <a:br>
              <a:rPr lang="de-DE" dirty="0" smtClean="0"/>
            </a:br>
            <a:r>
              <a:rPr lang="de-DE" sz="3500" b="1" dirty="0" err="1" smtClean="0"/>
              <a:t>Kquer</a:t>
            </a:r>
            <a:r>
              <a:rPr lang="de-DE" sz="3500" b="1" dirty="0" smtClean="0"/>
              <a:t>‘(x)=0 und </a:t>
            </a:r>
            <a:r>
              <a:rPr lang="de-DE" sz="3500" b="1" dirty="0" err="1" smtClean="0"/>
              <a:t>Kquer</a:t>
            </a:r>
            <a:r>
              <a:rPr lang="de-DE" sz="3500" b="1" dirty="0" smtClean="0"/>
              <a:t>“(x)&gt;0</a:t>
            </a:r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e-DE" sz="3500" dirty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de-DE" dirty="0" smtClean="0"/>
              <a:t>Kurzfristige Preisuntergrenze = Betriebsminimum = Minimum der variablen Stückkosten</a:t>
            </a:r>
            <a:br>
              <a:rPr lang="de-DE" dirty="0" smtClean="0"/>
            </a:br>
            <a:r>
              <a:rPr lang="de-DE" sz="3500" b="1" dirty="0" err="1" smtClean="0"/>
              <a:t>Kvquer</a:t>
            </a:r>
            <a:r>
              <a:rPr lang="de-DE" sz="3500" b="1" dirty="0" smtClean="0"/>
              <a:t>‘(x)=0 und </a:t>
            </a:r>
            <a:r>
              <a:rPr lang="de-DE" sz="3500" b="1" dirty="0" err="1" smtClean="0"/>
              <a:t>Kvquer</a:t>
            </a:r>
            <a:r>
              <a:rPr lang="de-DE" sz="3500" b="1" dirty="0" smtClean="0"/>
              <a:t>“(x)&gt;0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de-DE" dirty="0"/>
          </a:p>
        </p:txBody>
      </p:sp>
      <p:pic>
        <p:nvPicPr>
          <p:cNvPr id="4" name="Grafik 3" descr="7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116632"/>
            <a:ext cx="2457766" cy="2857673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dirty="0" smtClean="0"/>
              <a:t>Gewinn </a:t>
            </a:r>
            <a:endParaRPr lang="de-AT" dirty="0"/>
          </a:p>
        </p:txBody>
      </p:sp>
      <p:sp>
        <p:nvSpPr>
          <p:cNvPr id="17411" name="Inhaltsplatzhalt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algn="r" eaLnBrk="1" hangingPunct="1"/>
            <a:r>
              <a:rPr lang="de-AT" b="1" smtClean="0"/>
              <a:t>Gewinn G=E-K</a:t>
            </a:r>
          </a:p>
          <a:p>
            <a:pPr eaLnBrk="1" hangingPunct="1">
              <a:buFont typeface="Wingdings 2" pitchFamily="18" charset="2"/>
              <a:buNone/>
            </a:pPr>
            <a:endParaRPr lang="de-AT" smtClean="0"/>
          </a:p>
        </p:txBody>
      </p:sp>
      <p:sp>
        <p:nvSpPr>
          <p:cNvPr id="5" name="Abgerundete rechteckige Legende 4"/>
          <p:cNvSpPr/>
          <p:nvPr/>
        </p:nvSpPr>
        <p:spPr>
          <a:xfrm>
            <a:off x="395288" y="1557338"/>
            <a:ext cx="3744912" cy="2808287"/>
          </a:xfrm>
          <a:prstGeom prst="wedgeRoundRectCallout">
            <a:avLst>
              <a:gd name="adj1" fmla="val 83644"/>
              <a:gd name="adj2" fmla="val 5259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AT" sz="3200" dirty="0"/>
              <a:t>Gewinn wird erzielt, wenn der Erlös größer ist  als die Gesamtkosten</a:t>
            </a:r>
          </a:p>
        </p:txBody>
      </p:sp>
      <p:pic>
        <p:nvPicPr>
          <p:cNvPr id="17413" name="Picture 3" descr="C:\Users\Jenny\Desktop\Welcome Tigger 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2924175"/>
            <a:ext cx="3667125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lesto">
  <a:themeElements>
    <a:clrScheme name="Telest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elest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elest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332</Words>
  <Application>Microsoft Office PowerPoint</Application>
  <PresentationFormat>Bildschirmpräsentation (4:3)</PresentationFormat>
  <Paragraphs>102</Paragraphs>
  <Slides>17</Slides>
  <Notes>17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Telesto</vt:lpstr>
      <vt:lpstr>Kosten- und Preistheorie</vt:lpstr>
      <vt:lpstr>Kostenfunktion</vt:lpstr>
      <vt:lpstr>Kostenverläufe</vt:lpstr>
      <vt:lpstr>PowerPoint-Präsentation</vt:lpstr>
      <vt:lpstr> Stückkosten    </vt:lpstr>
      <vt:lpstr>Variable Stückkosten</vt:lpstr>
      <vt:lpstr>Kostenkehre &amp; Grenzkosten</vt:lpstr>
      <vt:lpstr>Preisuntergrenze</vt:lpstr>
      <vt:lpstr>Gewinn </vt:lpstr>
      <vt:lpstr>Maximaler Gewinn</vt:lpstr>
      <vt:lpstr>Cournotsche Punkt</vt:lpstr>
      <vt:lpstr>Sättigungsmenge</vt:lpstr>
      <vt:lpstr>Prohibitivpreis</vt:lpstr>
      <vt:lpstr>Erlös</vt:lpstr>
      <vt:lpstr>Maximaler Erlös</vt:lpstr>
      <vt:lpstr>Deckungsbeitrag</vt:lpstr>
      <vt:lpstr>Vielen Dank fürs ZUHÖREN!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Kosten- und Preistheorie</dc:title>
  <dc:creator>HAK</dc:creator>
  <cp:lastModifiedBy>Werner Weissleder</cp:lastModifiedBy>
  <cp:revision>29</cp:revision>
  <dcterms:created xsi:type="dcterms:W3CDTF">2010-12-30T10:53:12Z</dcterms:created>
  <dcterms:modified xsi:type="dcterms:W3CDTF">2015-08-31T09:33:32Z</dcterms:modified>
</cp:coreProperties>
</file>