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9" r:id="rId7"/>
    <p:sldId id="268" r:id="rId8"/>
    <p:sldId id="261" r:id="rId9"/>
    <p:sldId id="266" r:id="rId10"/>
    <p:sldId id="270" r:id="rId11"/>
    <p:sldId id="264" r:id="rId12"/>
    <p:sldId id="265" r:id="rId13"/>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0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Aris\Documents\My%20Dropbox\Schule\M\4.11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41"/>
    </mc:Choice>
    <mc:Fallback>
      <c:style val="41"/>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2.0551667152717033E-2"/>
          <c:y val="3.0831228624714827E-2"/>
          <c:w val="0.96314814814814853"/>
          <c:h val="0.93833754275057069"/>
        </c:manualLayout>
      </c:layout>
      <c:scatterChart>
        <c:scatterStyle val="smoothMarker"/>
        <c:varyColors val="0"/>
        <c:ser>
          <c:idx val="0"/>
          <c:order val="0"/>
          <c:marker>
            <c:symbol val="none"/>
          </c:marker>
          <c:xVal>
            <c:numRef>
              <c:f>Tabelle1!$A$4:$A$14</c:f>
              <c:numCache>
                <c:formatCode>General</c:formatCode>
                <c:ptCount val="11"/>
                <c:pt idx="0">
                  <c:v>-2</c:v>
                </c:pt>
                <c:pt idx="1">
                  <c:v>-1.5</c:v>
                </c:pt>
                <c:pt idx="2">
                  <c:v>-1</c:v>
                </c:pt>
                <c:pt idx="3">
                  <c:v>-0.5</c:v>
                </c:pt>
                <c:pt idx="4">
                  <c:v>0</c:v>
                </c:pt>
                <c:pt idx="5">
                  <c:v>0.5</c:v>
                </c:pt>
                <c:pt idx="6">
                  <c:v>1</c:v>
                </c:pt>
                <c:pt idx="7">
                  <c:v>1.5</c:v>
                </c:pt>
                <c:pt idx="8">
                  <c:v>2</c:v>
                </c:pt>
                <c:pt idx="9">
                  <c:v>2.5</c:v>
                </c:pt>
                <c:pt idx="10">
                  <c:v>3</c:v>
                </c:pt>
              </c:numCache>
            </c:numRef>
          </c:xVal>
          <c:yVal>
            <c:numRef>
              <c:f>Tabelle1!$B$4:$B$14</c:f>
              <c:numCache>
                <c:formatCode>General</c:formatCode>
                <c:ptCount val="11"/>
                <c:pt idx="0">
                  <c:v>32</c:v>
                </c:pt>
                <c:pt idx="1">
                  <c:v>11.812500000000005</c:v>
                </c:pt>
                <c:pt idx="2">
                  <c:v>3</c:v>
                </c:pt>
                <c:pt idx="3">
                  <c:v>0.31250000000000017</c:v>
                </c:pt>
                <c:pt idx="4">
                  <c:v>0</c:v>
                </c:pt>
                <c:pt idx="5">
                  <c:v>-0.18750000000000008</c:v>
                </c:pt>
                <c:pt idx="6">
                  <c:v>-1</c:v>
                </c:pt>
                <c:pt idx="7">
                  <c:v>-1.6875</c:v>
                </c:pt>
                <c:pt idx="8">
                  <c:v>0</c:v>
                </c:pt>
                <c:pt idx="9">
                  <c:v>7.8124999999999973</c:v>
                </c:pt>
                <c:pt idx="10">
                  <c:v>27</c:v>
                </c:pt>
              </c:numCache>
            </c:numRef>
          </c:yVal>
          <c:smooth val="1"/>
        </c:ser>
        <c:dLbls>
          <c:showLegendKey val="0"/>
          <c:showVal val="0"/>
          <c:showCatName val="0"/>
          <c:showSerName val="0"/>
          <c:showPercent val="0"/>
          <c:showBubbleSize val="0"/>
        </c:dLbls>
        <c:axId val="101860864"/>
        <c:axId val="101862400"/>
      </c:scatterChart>
      <c:valAx>
        <c:axId val="101860864"/>
        <c:scaling>
          <c:orientation val="minMax"/>
        </c:scaling>
        <c:delete val="0"/>
        <c:axPos val="b"/>
        <c:numFmt formatCode="General" sourceLinked="1"/>
        <c:majorTickMark val="out"/>
        <c:minorTickMark val="none"/>
        <c:tickLblPos val="nextTo"/>
        <c:crossAx val="101862400"/>
        <c:crosses val="autoZero"/>
        <c:crossBetween val="midCat"/>
      </c:valAx>
      <c:valAx>
        <c:axId val="101862400"/>
        <c:scaling>
          <c:orientation val="minMax"/>
        </c:scaling>
        <c:delete val="0"/>
        <c:axPos val="l"/>
        <c:majorGridlines/>
        <c:numFmt formatCode="General" sourceLinked="1"/>
        <c:majorTickMark val="out"/>
        <c:minorTickMark val="none"/>
        <c:tickLblPos val="nextTo"/>
        <c:crossAx val="101860864"/>
        <c:crosses val="autoZero"/>
        <c:crossBetween val="midCat"/>
      </c:valAx>
      <c:spPr>
        <a:ln>
          <a:noFill/>
        </a:ln>
      </c:spPr>
    </c:plotArea>
    <c:plotVisOnly val="1"/>
    <c:dispBlanksAs val="gap"/>
    <c:showDLblsOverMax val="0"/>
  </c:chart>
  <c:txPr>
    <a:bodyPr/>
    <a:lstStyle/>
    <a:p>
      <a:pPr>
        <a:defRPr sz="1800"/>
      </a:pPr>
      <a:endParaRPr lang="de-DE"/>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0.45139</cdr:x>
      <cdr:y>0.37882</cdr:y>
    </cdr:from>
    <cdr:to>
      <cdr:x>0.68884</cdr:x>
      <cdr:y>0.48931</cdr:y>
    </cdr:to>
    <cdr:sp macro="" textlink="">
      <cdr:nvSpPr>
        <cdr:cNvPr id="2" name="Textfeld 1"/>
        <cdr:cNvSpPr txBox="1"/>
      </cdr:nvSpPr>
      <cdr:spPr>
        <a:xfrm xmlns:a="http://schemas.openxmlformats.org/drawingml/2006/main">
          <a:off x="3714759" y="1714525"/>
          <a:ext cx="1954100" cy="5000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AT" sz="2400" b="1" dirty="0" smtClean="0">
              <a:solidFill>
                <a:srgbClr val="FF0000"/>
              </a:solidFill>
            </a:rPr>
            <a:t>Nullpunkte</a:t>
          </a:r>
          <a:endParaRPr lang="de-AT" sz="2400" b="1" dirty="0">
            <a:solidFill>
              <a:srgbClr val="FF0000"/>
            </a:solidFill>
          </a:endParaRPr>
        </a:p>
      </cdr:txBody>
    </cdr:sp>
  </cdr:relSizeAnchor>
  <cdr:relSizeAnchor xmlns:cdr="http://schemas.openxmlformats.org/drawingml/2006/chartDrawing">
    <cdr:from>
      <cdr:x>0.69445</cdr:x>
      <cdr:y>0.50509</cdr:y>
    </cdr:from>
    <cdr:to>
      <cdr:x>0.90278</cdr:x>
      <cdr:y>0.61558</cdr:y>
    </cdr:to>
    <cdr:sp macro="" textlink="">
      <cdr:nvSpPr>
        <cdr:cNvPr id="3" name="Textfeld 1"/>
        <cdr:cNvSpPr txBox="1"/>
      </cdr:nvSpPr>
      <cdr:spPr>
        <a:xfrm xmlns:a="http://schemas.openxmlformats.org/drawingml/2006/main">
          <a:off x="5715040" y="2286016"/>
          <a:ext cx="1714512" cy="50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de-AT" sz="2400" b="1" dirty="0" smtClean="0">
              <a:solidFill>
                <a:srgbClr val="FF0000"/>
              </a:solidFill>
            </a:rPr>
            <a:t>Minimum</a:t>
          </a:r>
          <a:endParaRPr lang="de-AT" sz="2400" b="1" dirty="0">
            <a:solidFill>
              <a:srgbClr val="FF0000"/>
            </a:solidFill>
          </a:endParaRPr>
        </a:p>
      </cdr:txBody>
    </cdr:sp>
  </cdr:relSizeAnchor>
  <cdr:relSizeAnchor xmlns:cdr="http://schemas.openxmlformats.org/drawingml/2006/chartDrawing">
    <cdr:from>
      <cdr:x>0.75521</cdr:x>
      <cdr:y>0.74185</cdr:y>
    </cdr:from>
    <cdr:to>
      <cdr:x>0.98091</cdr:x>
      <cdr:y>0.85234</cdr:y>
    </cdr:to>
    <cdr:sp macro="" textlink="">
      <cdr:nvSpPr>
        <cdr:cNvPr id="4" name="Textfeld 1"/>
        <cdr:cNvSpPr txBox="1"/>
      </cdr:nvSpPr>
      <cdr:spPr>
        <a:xfrm xmlns:a="http://schemas.openxmlformats.org/drawingml/2006/main">
          <a:off x="6215106" y="3357586"/>
          <a:ext cx="1857388" cy="50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de-AT" sz="2400" b="1" dirty="0" smtClean="0">
              <a:solidFill>
                <a:srgbClr val="FF0000"/>
              </a:solidFill>
            </a:rPr>
            <a:t>Wendepunkt</a:t>
          </a:r>
          <a:endParaRPr lang="de-AT" sz="2400" b="1"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12332A2-F75D-4D0F-B938-1FBF526B3DB1}" type="datetimeFigureOut">
              <a:rPr lang="de-AT"/>
              <a:pPr>
                <a:defRPr/>
              </a:pPr>
              <a:t>25.08.2015</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EFFCA3E-FCC4-4AA0-97D5-CA92C45F2277}" type="slidenum">
              <a:rPr lang="de-AT"/>
              <a:pPr>
                <a:defRPr/>
              </a:pPr>
              <a:t>‹#›</a:t>
            </a:fld>
            <a:endParaRPr lang="de-AT"/>
          </a:p>
        </p:txBody>
      </p:sp>
    </p:spTree>
    <p:extLst>
      <p:ext uri="{BB962C8B-B14F-4D97-AF65-F5344CB8AC3E}">
        <p14:creationId xmlns:p14="http://schemas.microsoft.com/office/powerpoint/2010/main" val="33976100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1843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09569106-0CB2-44A6-A442-E837316021D3}" type="slidenum">
              <a:rPr lang="de-AT" altLang="de-DE">
                <a:latin typeface="Calibri" pitchFamily="34" charset="0"/>
              </a:rPr>
              <a:pPr fontAlgn="base">
                <a:spcBef>
                  <a:spcPct val="0"/>
                </a:spcBef>
                <a:spcAft>
                  <a:spcPct val="0"/>
                </a:spcAft>
              </a:pPr>
              <a:t>1</a:t>
            </a:fld>
            <a:endParaRPr lang="de-AT" altLang="de-DE">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765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4338A505-79B9-4992-BCFC-D97139A4DA7B}" type="slidenum">
              <a:rPr lang="de-AT" altLang="de-DE">
                <a:latin typeface="Calibri" pitchFamily="34" charset="0"/>
              </a:rPr>
              <a:pPr fontAlgn="base">
                <a:spcBef>
                  <a:spcPct val="0"/>
                </a:spcBef>
                <a:spcAft>
                  <a:spcPct val="0"/>
                </a:spcAft>
              </a:pPr>
              <a:t>10</a:t>
            </a:fld>
            <a:endParaRPr lang="de-AT" altLang="de-DE">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86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E18C7506-D921-4548-AFBA-39FA11785A44}" type="slidenum">
              <a:rPr lang="de-AT" altLang="de-DE">
                <a:latin typeface="Calibri" pitchFamily="34" charset="0"/>
              </a:rPr>
              <a:pPr fontAlgn="base">
                <a:spcBef>
                  <a:spcPct val="0"/>
                </a:spcBef>
                <a:spcAft>
                  <a:spcPct val="0"/>
                </a:spcAft>
              </a:pPr>
              <a:t>11</a:t>
            </a:fld>
            <a:endParaRPr lang="de-AT" altLang="de-DE">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970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B5B02954-1A18-44BF-8853-F96F81B661F8}" type="slidenum">
              <a:rPr lang="de-AT" altLang="de-DE">
                <a:latin typeface="Calibri" pitchFamily="34" charset="0"/>
              </a:rPr>
              <a:pPr fontAlgn="base">
                <a:spcBef>
                  <a:spcPct val="0"/>
                </a:spcBef>
                <a:spcAft>
                  <a:spcPct val="0"/>
                </a:spcAft>
              </a:pPr>
              <a:t>12</a:t>
            </a:fld>
            <a:endParaRPr lang="de-AT" altLang="de-DE">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1946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3E668265-80DD-408D-8987-9F0AA06D5A0E}" type="slidenum">
              <a:rPr lang="de-AT" altLang="de-DE">
                <a:latin typeface="Calibri" pitchFamily="34" charset="0"/>
              </a:rPr>
              <a:pPr fontAlgn="base">
                <a:spcBef>
                  <a:spcPct val="0"/>
                </a:spcBef>
                <a:spcAft>
                  <a:spcPct val="0"/>
                </a:spcAft>
              </a:pPr>
              <a:t>2</a:t>
            </a:fld>
            <a:endParaRPr lang="de-AT" altLang="de-DE">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048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4E7F55CF-0A5D-4B98-989C-84D576CE5750}" type="slidenum">
              <a:rPr lang="de-AT" altLang="de-DE">
                <a:latin typeface="Calibri" pitchFamily="34" charset="0"/>
              </a:rPr>
              <a:pPr fontAlgn="base">
                <a:spcBef>
                  <a:spcPct val="0"/>
                </a:spcBef>
                <a:spcAft>
                  <a:spcPct val="0"/>
                </a:spcAft>
              </a:pPr>
              <a:t>3</a:t>
            </a:fld>
            <a:endParaRPr lang="de-AT" altLang="de-DE">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150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35B006D0-E9AD-41BD-BBCC-4F8741FC3F53}" type="slidenum">
              <a:rPr lang="de-AT" altLang="de-DE">
                <a:latin typeface="Calibri" pitchFamily="34" charset="0"/>
              </a:rPr>
              <a:pPr fontAlgn="base">
                <a:spcBef>
                  <a:spcPct val="0"/>
                </a:spcBef>
                <a:spcAft>
                  <a:spcPct val="0"/>
                </a:spcAft>
              </a:pPr>
              <a:t>4</a:t>
            </a:fld>
            <a:endParaRPr lang="de-AT" altLang="de-DE">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2532"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78F321F4-C9CD-499D-B3FF-B3278CBAF8FA}" type="slidenum">
              <a:rPr lang="de-AT" altLang="de-DE">
                <a:latin typeface="Calibri" pitchFamily="34" charset="0"/>
              </a:rPr>
              <a:pPr fontAlgn="base">
                <a:spcBef>
                  <a:spcPct val="0"/>
                </a:spcBef>
                <a:spcAft>
                  <a:spcPct val="0"/>
                </a:spcAft>
              </a:pPr>
              <a:t>5</a:t>
            </a:fld>
            <a:endParaRPr lang="de-AT" altLang="de-DE">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355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76C8BED6-C2D0-492F-8269-144548B96270}" type="slidenum">
              <a:rPr lang="de-AT" altLang="de-DE">
                <a:latin typeface="Calibri" pitchFamily="34" charset="0"/>
              </a:rPr>
              <a:pPr fontAlgn="base">
                <a:spcBef>
                  <a:spcPct val="0"/>
                </a:spcBef>
                <a:spcAft>
                  <a:spcPct val="0"/>
                </a:spcAft>
              </a:pPr>
              <a:t>6</a:t>
            </a:fld>
            <a:endParaRPr lang="de-AT" altLang="de-DE">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458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8687242C-B686-45FB-87FC-D753DA23090C}" type="slidenum">
              <a:rPr lang="de-AT" altLang="de-DE">
                <a:latin typeface="Calibri" pitchFamily="34" charset="0"/>
              </a:rPr>
              <a:pPr fontAlgn="base">
                <a:spcBef>
                  <a:spcPct val="0"/>
                </a:spcBef>
                <a:spcAft>
                  <a:spcPct val="0"/>
                </a:spcAft>
              </a:pPr>
              <a:t>7</a:t>
            </a:fld>
            <a:endParaRPr lang="de-AT" altLang="de-DE">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560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3CDC03A1-5814-4350-97F4-6BC60F568D1A}" type="slidenum">
              <a:rPr lang="de-AT" altLang="de-DE">
                <a:latin typeface="Calibri" pitchFamily="34" charset="0"/>
              </a:rPr>
              <a:pPr fontAlgn="base">
                <a:spcBef>
                  <a:spcPct val="0"/>
                </a:spcBef>
                <a:spcAft>
                  <a:spcPct val="0"/>
                </a:spcAft>
              </a:pPr>
              <a:t>8</a:t>
            </a:fld>
            <a:endParaRPr lang="de-AT" altLang="de-DE">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AT" altLang="de-DE" smtClean="0"/>
          </a:p>
        </p:txBody>
      </p:sp>
      <p:sp>
        <p:nvSpPr>
          <p:cNvPr id="2662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pPr>
            <a:fld id="{FC47D486-F814-455E-B5B5-F87B2EE83EBE}" type="slidenum">
              <a:rPr lang="de-AT" altLang="de-DE">
                <a:latin typeface="Calibri" pitchFamily="34" charset="0"/>
              </a:rPr>
              <a:pPr fontAlgn="base">
                <a:spcBef>
                  <a:spcPct val="0"/>
                </a:spcBef>
                <a:spcAft>
                  <a:spcPct val="0"/>
                </a:spcAft>
              </a:pPr>
              <a:t>9</a:t>
            </a:fld>
            <a:endParaRPr lang="de-AT" altLang="de-DE">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de-DE" smtClean="0"/>
              <a:t>Titelmasterformat durch Klicken bearbeiten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lvl1pPr>
              <a:defRPr/>
            </a:lvl1pPr>
          </a:lstStyle>
          <a:p>
            <a:pPr>
              <a:defRPr/>
            </a:pPr>
            <a:fld id="{1EBE488B-4D67-454E-89CA-E42CD21FCB46}" type="datetimeFigureOut">
              <a:rPr lang="de-DE"/>
              <a:pPr>
                <a:defRPr/>
              </a:pPr>
              <a:t>25.08.2015</a:t>
            </a:fld>
            <a:endParaRPr lang="de-AT"/>
          </a:p>
        </p:txBody>
      </p:sp>
      <p:sp>
        <p:nvSpPr>
          <p:cNvPr id="5" name="Footer Placeholder 4"/>
          <p:cNvSpPr>
            <a:spLocks noGrp="1"/>
          </p:cNvSpPr>
          <p:nvPr>
            <p:ph type="ftr" sz="quarter" idx="11"/>
          </p:nvPr>
        </p:nvSpPr>
        <p:spPr/>
        <p:txBody>
          <a:bodyPr/>
          <a:lstStyle>
            <a:lvl1pPr>
              <a:defRPr/>
            </a:lvl1pPr>
          </a:lstStyle>
          <a:p>
            <a:pPr>
              <a:defRPr/>
            </a:pPr>
            <a:endParaRPr lang="de-AT"/>
          </a:p>
        </p:txBody>
      </p:sp>
      <p:sp>
        <p:nvSpPr>
          <p:cNvPr id="6" name="Slide Number Placeholder 5"/>
          <p:cNvSpPr>
            <a:spLocks noGrp="1"/>
          </p:cNvSpPr>
          <p:nvPr>
            <p:ph type="sldNum" sz="quarter" idx="12"/>
          </p:nvPr>
        </p:nvSpPr>
        <p:spPr/>
        <p:txBody>
          <a:bodyPr/>
          <a:lstStyle>
            <a:lvl1pPr>
              <a:defRPr/>
            </a:lvl1pPr>
          </a:lstStyle>
          <a:p>
            <a:pPr>
              <a:defRPr/>
            </a:pPr>
            <a:fld id="{73908DF8-FDF4-49F0-8D3D-BB1B76CEDAB3}" type="slidenum">
              <a:rPr lang="de-AT"/>
              <a:pPr>
                <a:defRPr/>
              </a:pPr>
              <a:t>‹#›</a:t>
            </a:fld>
            <a:endParaRPr lang="de-AT"/>
          </a:p>
        </p:txBody>
      </p:sp>
    </p:spTree>
    <p:extLst>
      <p:ext uri="{BB962C8B-B14F-4D97-AF65-F5344CB8AC3E}">
        <p14:creationId xmlns:p14="http://schemas.microsoft.com/office/powerpoint/2010/main" val="146888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lvl1pPr>
              <a:defRPr/>
            </a:lvl1pPr>
          </a:lstStyle>
          <a:p>
            <a:pPr>
              <a:defRPr/>
            </a:pPr>
            <a:fld id="{B871A13D-75FA-4829-B246-0259461B0F6A}" type="datetimeFigureOut">
              <a:rPr lang="de-DE"/>
              <a:pPr>
                <a:defRPr/>
              </a:pPr>
              <a:t>25.08.2015</a:t>
            </a:fld>
            <a:endParaRPr lang="de-AT"/>
          </a:p>
        </p:txBody>
      </p:sp>
      <p:sp>
        <p:nvSpPr>
          <p:cNvPr id="5" name="Footer Placeholder 4"/>
          <p:cNvSpPr>
            <a:spLocks noGrp="1"/>
          </p:cNvSpPr>
          <p:nvPr>
            <p:ph type="ftr" sz="quarter" idx="11"/>
          </p:nvPr>
        </p:nvSpPr>
        <p:spPr/>
        <p:txBody>
          <a:bodyPr/>
          <a:lstStyle>
            <a:lvl1pPr>
              <a:defRPr/>
            </a:lvl1pPr>
          </a:lstStyle>
          <a:p>
            <a:pPr>
              <a:defRPr/>
            </a:pPr>
            <a:endParaRPr lang="de-AT"/>
          </a:p>
        </p:txBody>
      </p:sp>
      <p:sp>
        <p:nvSpPr>
          <p:cNvPr id="6" name="Slide Number Placeholder 5"/>
          <p:cNvSpPr>
            <a:spLocks noGrp="1"/>
          </p:cNvSpPr>
          <p:nvPr>
            <p:ph type="sldNum" sz="quarter" idx="12"/>
          </p:nvPr>
        </p:nvSpPr>
        <p:spPr/>
        <p:txBody>
          <a:bodyPr/>
          <a:lstStyle>
            <a:lvl1pPr>
              <a:defRPr/>
            </a:lvl1pPr>
          </a:lstStyle>
          <a:p>
            <a:pPr>
              <a:defRPr/>
            </a:pPr>
            <a:fld id="{28DFEF17-0303-4984-B3D3-D6C2E1013711}" type="slidenum">
              <a:rPr lang="de-AT"/>
              <a:pPr>
                <a:defRPr/>
              </a:pPr>
              <a:t>‹#›</a:t>
            </a:fld>
            <a:endParaRPr lang="de-AT"/>
          </a:p>
        </p:txBody>
      </p:sp>
    </p:spTree>
    <p:extLst>
      <p:ext uri="{BB962C8B-B14F-4D97-AF65-F5344CB8AC3E}">
        <p14:creationId xmlns:p14="http://schemas.microsoft.com/office/powerpoint/2010/main" val="317623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lvl1pPr>
              <a:defRPr/>
            </a:lvl1pPr>
          </a:lstStyle>
          <a:p>
            <a:pPr>
              <a:defRPr/>
            </a:pPr>
            <a:fld id="{FBA49919-3065-4BCB-9652-CBD0BC82EC22}" type="datetimeFigureOut">
              <a:rPr lang="de-DE"/>
              <a:pPr>
                <a:defRPr/>
              </a:pPr>
              <a:t>25.08.2015</a:t>
            </a:fld>
            <a:endParaRPr lang="de-AT"/>
          </a:p>
        </p:txBody>
      </p:sp>
      <p:sp>
        <p:nvSpPr>
          <p:cNvPr id="5" name="Footer Placeholder 4"/>
          <p:cNvSpPr>
            <a:spLocks noGrp="1"/>
          </p:cNvSpPr>
          <p:nvPr>
            <p:ph type="ftr" sz="quarter" idx="11"/>
          </p:nvPr>
        </p:nvSpPr>
        <p:spPr/>
        <p:txBody>
          <a:bodyPr/>
          <a:lstStyle>
            <a:lvl1pPr>
              <a:defRPr/>
            </a:lvl1pPr>
          </a:lstStyle>
          <a:p>
            <a:pPr>
              <a:defRPr/>
            </a:pPr>
            <a:endParaRPr lang="de-AT"/>
          </a:p>
        </p:txBody>
      </p:sp>
      <p:sp>
        <p:nvSpPr>
          <p:cNvPr id="6" name="Slide Number Placeholder 5"/>
          <p:cNvSpPr>
            <a:spLocks noGrp="1"/>
          </p:cNvSpPr>
          <p:nvPr>
            <p:ph type="sldNum" sz="quarter" idx="12"/>
          </p:nvPr>
        </p:nvSpPr>
        <p:spPr/>
        <p:txBody>
          <a:bodyPr/>
          <a:lstStyle>
            <a:lvl1pPr>
              <a:defRPr/>
            </a:lvl1pPr>
          </a:lstStyle>
          <a:p>
            <a:pPr>
              <a:defRPr/>
            </a:pPr>
            <a:fld id="{4EDEC0DA-0341-4F46-A4B0-BBB6DDACDB22}" type="slidenum">
              <a:rPr lang="de-AT"/>
              <a:pPr>
                <a:defRPr/>
              </a:pPr>
              <a:t>‹#›</a:t>
            </a:fld>
            <a:endParaRPr lang="de-AT"/>
          </a:p>
        </p:txBody>
      </p:sp>
    </p:spTree>
    <p:extLst>
      <p:ext uri="{BB962C8B-B14F-4D97-AF65-F5344CB8AC3E}">
        <p14:creationId xmlns:p14="http://schemas.microsoft.com/office/powerpoint/2010/main" val="391680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Picture 2" descr="http://beatmasters-winlite-blog.de/wp-content/uploads/2010/10/Eul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58125" y="4714875"/>
            <a:ext cx="1101725"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5" name="Date Placeholder 3"/>
          <p:cNvSpPr>
            <a:spLocks noGrp="1"/>
          </p:cNvSpPr>
          <p:nvPr>
            <p:ph type="dt" sz="half" idx="10"/>
          </p:nvPr>
        </p:nvSpPr>
        <p:spPr/>
        <p:txBody>
          <a:bodyPr/>
          <a:lstStyle>
            <a:lvl1pPr>
              <a:defRPr/>
            </a:lvl1pPr>
          </a:lstStyle>
          <a:p>
            <a:pPr>
              <a:defRPr/>
            </a:pPr>
            <a:fld id="{C183D794-25D3-476E-BA4F-7867537DAF50}" type="datetimeFigureOut">
              <a:rPr lang="de-DE"/>
              <a:pPr>
                <a:defRPr/>
              </a:pPr>
              <a:t>25.08.2015</a:t>
            </a:fld>
            <a:endParaRPr lang="de-AT"/>
          </a:p>
        </p:txBody>
      </p:sp>
      <p:sp>
        <p:nvSpPr>
          <p:cNvPr id="6" name="Footer Placeholder 4"/>
          <p:cNvSpPr>
            <a:spLocks noGrp="1"/>
          </p:cNvSpPr>
          <p:nvPr>
            <p:ph type="ftr" sz="quarter" idx="11"/>
          </p:nvPr>
        </p:nvSpPr>
        <p:spPr/>
        <p:txBody>
          <a:bodyPr/>
          <a:lstStyle>
            <a:lvl1pPr>
              <a:defRPr/>
            </a:lvl1pPr>
          </a:lstStyle>
          <a:p>
            <a:pPr>
              <a:defRPr/>
            </a:pPr>
            <a:endParaRPr lang="de-AT"/>
          </a:p>
        </p:txBody>
      </p:sp>
      <p:sp>
        <p:nvSpPr>
          <p:cNvPr id="7" name="Slide Number Placeholder 5"/>
          <p:cNvSpPr>
            <a:spLocks noGrp="1"/>
          </p:cNvSpPr>
          <p:nvPr>
            <p:ph type="sldNum" sz="quarter" idx="12"/>
          </p:nvPr>
        </p:nvSpPr>
        <p:spPr/>
        <p:txBody>
          <a:bodyPr/>
          <a:lstStyle>
            <a:lvl1pPr>
              <a:defRPr/>
            </a:lvl1pPr>
          </a:lstStyle>
          <a:p>
            <a:pPr>
              <a:defRPr/>
            </a:pPr>
            <a:fld id="{2294C667-9925-409C-9E4F-6A088A998C52}" type="slidenum">
              <a:rPr lang="de-AT"/>
              <a:pPr>
                <a:defRPr/>
              </a:pPr>
              <a:t>‹#›</a:t>
            </a:fld>
            <a:endParaRPr lang="de-AT"/>
          </a:p>
        </p:txBody>
      </p:sp>
    </p:spTree>
    <p:extLst>
      <p:ext uri="{BB962C8B-B14F-4D97-AF65-F5344CB8AC3E}">
        <p14:creationId xmlns:p14="http://schemas.microsoft.com/office/powerpoint/2010/main" val="2020795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7" name="Date Placeholder 3"/>
          <p:cNvSpPr>
            <a:spLocks noGrp="1"/>
          </p:cNvSpPr>
          <p:nvPr>
            <p:ph type="dt" sz="half" idx="10"/>
          </p:nvPr>
        </p:nvSpPr>
        <p:spPr/>
        <p:txBody>
          <a:bodyPr/>
          <a:lstStyle>
            <a:lvl1pPr>
              <a:defRPr/>
            </a:lvl1pPr>
          </a:lstStyle>
          <a:p>
            <a:pPr>
              <a:defRPr/>
            </a:pPr>
            <a:fld id="{D5E85A94-216C-492A-B127-43EE4A46B808}" type="datetimeFigureOut">
              <a:rPr lang="de-DE"/>
              <a:pPr>
                <a:defRPr/>
              </a:pPr>
              <a:t>25.08.2015</a:t>
            </a:fld>
            <a:endParaRPr lang="de-AT"/>
          </a:p>
        </p:txBody>
      </p:sp>
      <p:sp>
        <p:nvSpPr>
          <p:cNvPr id="8" name="Footer Placeholder 4"/>
          <p:cNvSpPr>
            <a:spLocks noGrp="1"/>
          </p:cNvSpPr>
          <p:nvPr>
            <p:ph type="ftr" sz="quarter" idx="11"/>
          </p:nvPr>
        </p:nvSpPr>
        <p:spPr/>
        <p:txBody>
          <a:bodyPr/>
          <a:lstStyle>
            <a:lvl1pPr>
              <a:defRPr/>
            </a:lvl1pPr>
          </a:lstStyle>
          <a:p>
            <a:pPr>
              <a:defRPr/>
            </a:pPr>
            <a:endParaRPr lang="de-AT"/>
          </a:p>
        </p:txBody>
      </p:sp>
      <p:sp>
        <p:nvSpPr>
          <p:cNvPr id="9" name="Slide Number Placeholder 5"/>
          <p:cNvSpPr>
            <a:spLocks noGrp="1"/>
          </p:cNvSpPr>
          <p:nvPr>
            <p:ph type="sldNum" sz="quarter" idx="12"/>
          </p:nvPr>
        </p:nvSpPr>
        <p:spPr/>
        <p:txBody>
          <a:bodyPr/>
          <a:lstStyle>
            <a:lvl1pPr>
              <a:defRPr/>
            </a:lvl1pPr>
          </a:lstStyle>
          <a:p>
            <a:pPr>
              <a:defRPr/>
            </a:pPr>
            <a:fld id="{EFB3BB03-2657-4C25-B984-47EF65AD9471}" type="slidenum">
              <a:rPr lang="de-AT"/>
              <a:pPr>
                <a:defRPr/>
              </a:pPr>
              <a:t>‹#›</a:t>
            </a:fld>
            <a:endParaRPr lang="de-AT"/>
          </a:p>
        </p:txBody>
      </p:sp>
    </p:spTree>
    <p:extLst>
      <p:ext uri="{BB962C8B-B14F-4D97-AF65-F5344CB8AC3E}">
        <p14:creationId xmlns:p14="http://schemas.microsoft.com/office/powerpoint/2010/main" val="229754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5" name="Picture 2" descr="http://beatmasters-winlite-blog.de/wp-content/uploads/2010/10/Eul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58125" y="4714875"/>
            <a:ext cx="1101725"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de-DE" smtClean="0"/>
              <a:t>Titelmasterformat durch Klicken bearbeiten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Date Placeholder 4"/>
          <p:cNvSpPr>
            <a:spLocks noGrp="1"/>
          </p:cNvSpPr>
          <p:nvPr>
            <p:ph type="dt" sz="half" idx="14"/>
          </p:nvPr>
        </p:nvSpPr>
        <p:spPr/>
        <p:txBody>
          <a:bodyPr/>
          <a:lstStyle>
            <a:lvl1pPr>
              <a:defRPr/>
            </a:lvl1pPr>
          </a:lstStyle>
          <a:p>
            <a:pPr>
              <a:defRPr/>
            </a:pPr>
            <a:fld id="{9B7D24A2-019C-4700-A808-7D20FD1DDE9A}" type="datetimeFigureOut">
              <a:rPr lang="de-DE"/>
              <a:pPr>
                <a:defRPr/>
              </a:pPr>
              <a:t>25.08.2015</a:t>
            </a:fld>
            <a:endParaRPr lang="de-AT"/>
          </a:p>
        </p:txBody>
      </p:sp>
      <p:sp>
        <p:nvSpPr>
          <p:cNvPr id="7" name="Footer Placeholder 5"/>
          <p:cNvSpPr>
            <a:spLocks noGrp="1"/>
          </p:cNvSpPr>
          <p:nvPr>
            <p:ph type="ftr" sz="quarter" idx="15"/>
          </p:nvPr>
        </p:nvSpPr>
        <p:spPr/>
        <p:txBody>
          <a:bodyPr/>
          <a:lstStyle>
            <a:lvl1pPr>
              <a:defRPr/>
            </a:lvl1pPr>
          </a:lstStyle>
          <a:p>
            <a:pPr>
              <a:defRPr/>
            </a:pPr>
            <a:endParaRPr lang="de-AT"/>
          </a:p>
        </p:txBody>
      </p:sp>
      <p:sp>
        <p:nvSpPr>
          <p:cNvPr id="8" name="Slide Number Placeholder 6"/>
          <p:cNvSpPr>
            <a:spLocks noGrp="1"/>
          </p:cNvSpPr>
          <p:nvPr>
            <p:ph type="sldNum" sz="quarter" idx="16"/>
          </p:nvPr>
        </p:nvSpPr>
        <p:spPr/>
        <p:txBody>
          <a:bodyPr/>
          <a:lstStyle>
            <a:lvl1pPr>
              <a:defRPr/>
            </a:lvl1pPr>
          </a:lstStyle>
          <a:p>
            <a:pPr>
              <a:defRPr/>
            </a:pPr>
            <a:fld id="{7FCE3CB0-0302-4F1D-986C-27D717766017}" type="slidenum">
              <a:rPr lang="de-AT"/>
              <a:pPr>
                <a:defRPr/>
              </a:pPr>
              <a:t>‹#›</a:t>
            </a:fld>
            <a:endParaRPr lang="de-AT"/>
          </a:p>
        </p:txBody>
      </p:sp>
    </p:spTree>
    <p:extLst>
      <p:ext uri="{BB962C8B-B14F-4D97-AF65-F5344CB8AC3E}">
        <p14:creationId xmlns:p14="http://schemas.microsoft.com/office/powerpoint/2010/main" val="349136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1" name="Content Placeholder 10"/>
          <p:cNvSpPr>
            <a:spLocks noGrp="1"/>
          </p:cNvSpPr>
          <p:nvPr>
            <p:ph sz="quarter" idx="13"/>
          </p:nvPr>
        </p:nvSpPr>
        <p:spPr>
          <a:xfrm>
            <a:off x="457200" y="2212848"/>
            <a:ext cx="4041648" cy="391363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3"/>
          <p:cNvSpPr>
            <a:spLocks noGrp="1"/>
          </p:cNvSpPr>
          <p:nvPr>
            <p:ph type="dt" sz="half" idx="15"/>
          </p:nvPr>
        </p:nvSpPr>
        <p:spPr/>
        <p:txBody>
          <a:bodyPr/>
          <a:lstStyle>
            <a:lvl1pPr>
              <a:defRPr/>
            </a:lvl1pPr>
          </a:lstStyle>
          <a:p>
            <a:pPr>
              <a:defRPr/>
            </a:pPr>
            <a:fld id="{50F6F6E1-F84D-4C90-86E3-729BB0FAF693}" type="datetimeFigureOut">
              <a:rPr lang="de-DE"/>
              <a:pPr>
                <a:defRPr/>
              </a:pPr>
              <a:t>25.08.2015</a:t>
            </a:fld>
            <a:endParaRPr lang="de-AT"/>
          </a:p>
        </p:txBody>
      </p:sp>
      <p:sp>
        <p:nvSpPr>
          <p:cNvPr id="8" name="Footer Placeholder 4"/>
          <p:cNvSpPr>
            <a:spLocks noGrp="1"/>
          </p:cNvSpPr>
          <p:nvPr>
            <p:ph type="ftr" sz="quarter" idx="16"/>
          </p:nvPr>
        </p:nvSpPr>
        <p:spPr/>
        <p:txBody>
          <a:bodyPr/>
          <a:lstStyle>
            <a:lvl1pPr>
              <a:defRPr/>
            </a:lvl1pPr>
          </a:lstStyle>
          <a:p>
            <a:pPr>
              <a:defRPr/>
            </a:pPr>
            <a:endParaRPr lang="de-AT"/>
          </a:p>
        </p:txBody>
      </p:sp>
      <p:sp>
        <p:nvSpPr>
          <p:cNvPr id="9" name="Slide Number Placeholder 5"/>
          <p:cNvSpPr>
            <a:spLocks noGrp="1"/>
          </p:cNvSpPr>
          <p:nvPr>
            <p:ph type="sldNum" sz="quarter" idx="17"/>
          </p:nvPr>
        </p:nvSpPr>
        <p:spPr/>
        <p:txBody>
          <a:bodyPr/>
          <a:lstStyle>
            <a:lvl1pPr>
              <a:defRPr/>
            </a:lvl1pPr>
          </a:lstStyle>
          <a:p>
            <a:pPr>
              <a:defRPr/>
            </a:pPr>
            <a:fld id="{42FFF4C8-474B-4816-9F5E-B22AA2DA9FC7}" type="slidenum">
              <a:rPr lang="de-AT"/>
              <a:pPr>
                <a:defRPr/>
              </a:pPr>
              <a:t>‹#›</a:t>
            </a:fld>
            <a:endParaRPr lang="de-AT"/>
          </a:p>
        </p:txBody>
      </p:sp>
    </p:spTree>
    <p:extLst>
      <p:ext uri="{BB962C8B-B14F-4D97-AF65-F5344CB8AC3E}">
        <p14:creationId xmlns:p14="http://schemas.microsoft.com/office/powerpoint/2010/main" val="4124888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3"/>
          <p:cNvSpPr>
            <a:spLocks noGrp="1"/>
          </p:cNvSpPr>
          <p:nvPr>
            <p:ph type="dt" sz="half" idx="10"/>
          </p:nvPr>
        </p:nvSpPr>
        <p:spPr/>
        <p:txBody>
          <a:bodyPr/>
          <a:lstStyle>
            <a:lvl1pPr>
              <a:defRPr/>
            </a:lvl1pPr>
          </a:lstStyle>
          <a:p>
            <a:pPr>
              <a:defRPr/>
            </a:pPr>
            <a:fld id="{566842F3-64C8-40C1-AF21-A640FF0DFEB5}" type="datetimeFigureOut">
              <a:rPr lang="de-DE"/>
              <a:pPr>
                <a:defRPr/>
              </a:pPr>
              <a:t>25.08.2015</a:t>
            </a:fld>
            <a:endParaRPr lang="de-AT"/>
          </a:p>
        </p:txBody>
      </p:sp>
      <p:sp>
        <p:nvSpPr>
          <p:cNvPr id="4" name="Footer Placeholder 4"/>
          <p:cNvSpPr>
            <a:spLocks noGrp="1"/>
          </p:cNvSpPr>
          <p:nvPr>
            <p:ph type="ftr" sz="quarter" idx="11"/>
          </p:nvPr>
        </p:nvSpPr>
        <p:spPr/>
        <p:txBody>
          <a:bodyPr/>
          <a:lstStyle>
            <a:lvl1pPr>
              <a:defRPr/>
            </a:lvl1pPr>
          </a:lstStyle>
          <a:p>
            <a:pPr>
              <a:defRPr/>
            </a:pPr>
            <a:endParaRPr lang="de-AT"/>
          </a:p>
        </p:txBody>
      </p:sp>
      <p:sp>
        <p:nvSpPr>
          <p:cNvPr id="5" name="Slide Number Placeholder 5"/>
          <p:cNvSpPr>
            <a:spLocks noGrp="1"/>
          </p:cNvSpPr>
          <p:nvPr>
            <p:ph type="sldNum" sz="quarter" idx="12"/>
          </p:nvPr>
        </p:nvSpPr>
        <p:spPr/>
        <p:txBody>
          <a:bodyPr/>
          <a:lstStyle>
            <a:lvl1pPr>
              <a:defRPr/>
            </a:lvl1pPr>
          </a:lstStyle>
          <a:p>
            <a:pPr>
              <a:defRPr/>
            </a:pPr>
            <a:fld id="{E4359B81-75A3-42C2-81E0-A96148B46C08}" type="slidenum">
              <a:rPr lang="de-AT"/>
              <a:pPr>
                <a:defRPr/>
              </a:pPr>
              <a:t>‹#›</a:t>
            </a:fld>
            <a:endParaRPr lang="de-AT"/>
          </a:p>
        </p:txBody>
      </p:sp>
    </p:spTree>
    <p:extLst>
      <p:ext uri="{BB962C8B-B14F-4D97-AF65-F5344CB8AC3E}">
        <p14:creationId xmlns:p14="http://schemas.microsoft.com/office/powerpoint/2010/main" val="92209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71D2F-4DB9-42A6-B317-F5C76049E5F5}" type="datetimeFigureOut">
              <a:rPr lang="de-DE"/>
              <a:pPr>
                <a:defRPr/>
              </a:pPr>
              <a:t>25.08.2015</a:t>
            </a:fld>
            <a:endParaRPr lang="de-AT"/>
          </a:p>
        </p:txBody>
      </p:sp>
      <p:sp>
        <p:nvSpPr>
          <p:cNvPr id="3" name="Footer Placeholder 4"/>
          <p:cNvSpPr>
            <a:spLocks noGrp="1"/>
          </p:cNvSpPr>
          <p:nvPr>
            <p:ph type="ftr" sz="quarter" idx="11"/>
          </p:nvPr>
        </p:nvSpPr>
        <p:spPr/>
        <p:txBody>
          <a:bodyPr/>
          <a:lstStyle>
            <a:lvl1pPr>
              <a:defRPr/>
            </a:lvl1pPr>
          </a:lstStyle>
          <a:p>
            <a:pPr>
              <a:defRPr/>
            </a:pPr>
            <a:endParaRPr lang="de-AT"/>
          </a:p>
        </p:txBody>
      </p:sp>
      <p:sp>
        <p:nvSpPr>
          <p:cNvPr id="4" name="Slide Number Placeholder 5"/>
          <p:cNvSpPr>
            <a:spLocks noGrp="1"/>
          </p:cNvSpPr>
          <p:nvPr>
            <p:ph type="sldNum" sz="quarter" idx="12"/>
          </p:nvPr>
        </p:nvSpPr>
        <p:spPr/>
        <p:txBody>
          <a:bodyPr/>
          <a:lstStyle>
            <a:lvl1pPr>
              <a:defRPr/>
            </a:lvl1pPr>
          </a:lstStyle>
          <a:p>
            <a:pPr>
              <a:defRPr/>
            </a:pPr>
            <a:fld id="{43BB4BC6-552E-4F83-A1EE-BF293FF5B6FA}" type="slidenum">
              <a:rPr lang="de-AT"/>
              <a:pPr>
                <a:defRPr/>
              </a:pPr>
              <a:t>‹#›</a:t>
            </a:fld>
            <a:endParaRPr lang="de-AT"/>
          </a:p>
        </p:txBody>
      </p:sp>
    </p:spTree>
    <p:extLst>
      <p:ext uri="{BB962C8B-B14F-4D97-AF65-F5344CB8AC3E}">
        <p14:creationId xmlns:p14="http://schemas.microsoft.com/office/powerpoint/2010/main" val="181471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3"/>
          <p:cNvSpPr>
            <a:spLocks noGrp="1"/>
          </p:cNvSpPr>
          <p:nvPr>
            <p:ph type="dt" sz="half" idx="10"/>
          </p:nvPr>
        </p:nvSpPr>
        <p:spPr/>
        <p:txBody>
          <a:bodyPr/>
          <a:lstStyle>
            <a:lvl1pPr>
              <a:defRPr/>
            </a:lvl1pPr>
          </a:lstStyle>
          <a:p>
            <a:pPr>
              <a:defRPr/>
            </a:pPr>
            <a:fld id="{12CFE975-BDA3-4C56-B1DD-8FB3960355B4}" type="datetimeFigureOut">
              <a:rPr lang="de-DE"/>
              <a:pPr>
                <a:defRPr/>
              </a:pPr>
              <a:t>25.08.2015</a:t>
            </a:fld>
            <a:endParaRPr lang="de-AT"/>
          </a:p>
        </p:txBody>
      </p:sp>
      <p:sp>
        <p:nvSpPr>
          <p:cNvPr id="6" name="Footer Placeholder 4"/>
          <p:cNvSpPr>
            <a:spLocks noGrp="1"/>
          </p:cNvSpPr>
          <p:nvPr>
            <p:ph type="ftr" sz="quarter" idx="11"/>
          </p:nvPr>
        </p:nvSpPr>
        <p:spPr/>
        <p:txBody>
          <a:bodyPr/>
          <a:lstStyle>
            <a:lvl1pPr>
              <a:defRPr/>
            </a:lvl1pPr>
          </a:lstStyle>
          <a:p>
            <a:pPr>
              <a:defRPr/>
            </a:pPr>
            <a:endParaRPr lang="de-AT"/>
          </a:p>
        </p:txBody>
      </p:sp>
      <p:sp>
        <p:nvSpPr>
          <p:cNvPr id="7" name="Slide Number Placeholder 5"/>
          <p:cNvSpPr>
            <a:spLocks noGrp="1"/>
          </p:cNvSpPr>
          <p:nvPr>
            <p:ph type="sldNum" sz="quarter" idx="12"/>
          </p:nvPr>
        </p:nvSpPr>
        <p:spPr/>
        <p:txBody>
          <a:bodyPr/>
          <a:lstStyle>
            <a:lvl1pPr>
              <a:defRPr/>
            </a:lvl1pPr>
          </a:lstStyle>
          <a:p>
            <a:pPr>
              <a:defRPr/>
            </a:pPr>
            <a:fld id="{3ABFEC9C-48B3-445D-A17D-870662B8B92F}" type="slidenum">
              <a:rPr lang="de-AT"/>
              <a:pPr>
                <a:defRPr/>
              </a:pPr>
              <a:t>‹#›</a:t>
            </a:fld>
            <a:endParaRPr lang="de-AT"/>
          </a:p>
        </p:txBody>
      </p:sp>
    </p:spTree>
    <p:extLst>
      <p:ext uri="{BB962C8B-B14F-4D97-AF65-F5344CB8AC3E}">
        <p14:creationId xmlns:p14="http://schemas.microsoft.com/office/powerpoint/2010/main" val="3482657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3"/>
          <p:cNvSpPr>
            <a:spLocks noGrp="1"/>
          </p:cNvSpPr>
          <p:nvPr>
            <p:ph type="dt" sz="half" idx="10"/>
          </p:nvPr>
        </p:nvSpPr>
        <p:spPr/>
        <p:txBody>
          <a:bodyPr/>
          <a:lstStyle>
            <a:lvl1pPr>
              <a:defRPr/>
            </a:lvl1pPr>
          </a:lstStyle>
          <a:p>
            <a:pPr>
              <a:defRPr/>
            </a:pPr>
            <a:fld id="{BED355E5-46D8-4AC3-A398-95299734091A}" type="datetimeFigureOut">
              <a:rPr lang="de-DE"/>
              <a:pPr>
                <a:defRPr/>
              </a:pPr>
              <a:t>25.08.2015</a:t>
            </a:fld>
            <a:endParaRPr lang="de-AT"/>
          </a:p>
        </p:txBody>
      </p:sp>
      <p:sp>
        <p:nvSpPr>
          <p:cNvPr id="6" name="Footer Placeholder 4"/>
          <p:cNvSpPr>
            <a:spLocks noGrp="1"/>
          </p:cNvSpPr>
          <p:nvPr>
            <p:ph type="ftr" sz="quarter" idx="11"/>
          </p:nvPr>
        </p:nvSpPr>
        <p:spPr/>
        <p:txBody>
          <a:bodyPr/>
          <a:lstStyle>
            <a:lvl1pPr>
              <a:defRPr/>
            </a:lvl1pPr>
          </a:lstStyle>
          <a:p>
            <a:pPr>
              <a:defRPr/>
            </a:pPr>
            <a:endParaRPr lang="de-AT"/>
          </a:p>
        </p:txBody>
      </p:sp>
      <p:sp>
        <p:nvSpPr>
          <p:cNvPr id="7" name="Slide Number Placeholder 5"/>
          <p:cNvSpPr>
            <a:spLocks noGrp="1"/>
          </p:cNvSpPr>
          <p:nvPr>
            <p:ph type="sldNum" sz="quarter" idx="12"/>
          </p:nvPr>
        </p:nvSpPr>
        <p:spPr/>
        <p:txBody>
          <a:bodyPr/>
          <a:lstStyle>
            <a:lvl1pPr>
              <a:defRPr/>
            </a:lvl1pPr>
          </a:lstStyle>
          <a:p>
            <a:pPr>
              <a:defRPr/>
            </a:pPr>
            <a:fld id="{29CA8E5E-CD53-4CAE-AF42-410A5E9B2A51}" type="slidenum">
              <a:rPr lang="de-AT"/>
              <a:pPr>
                <a:defRPr/>
              </a:pPr>
              <a:t>‹#›</a:t>
            </a:fld>
            <a:endParaRPr lang="de-AT"/>
          </a:p>
        </p:txBody>
      </p:sp>
    </p:spTree>
    <p:extLst>
      <p:ext uri="{BB962C8B-B14F-4D97-AF65-F5344CB8AC3E}">
        <p14:creationId xmlns:p14="http://schemas.microsoft.com/office/powerpoint/2010/main" val="3780269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de-DE" smtClean="0"/>
              <a:t>Titelmasterformat durch Klicken bearbeiten</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smtClean="0">
                <a:solidFill>
                  <a:schemeClr val="tx1">
                    <a:lumMod val="65000"/>
                    <a:lumOff val="35000"/>
                  </a:schemeClr>
                </a:solidFill>
                <a:latin typeface="Century Gothic" pitchFamily="34" charset="0"/>
                <a:cs typeface="+mn-cs"/>
              </a:defRPr>
            </a:lvl1pPr>
          </a:lstStyle>
          <a:p>
            <a:pPr>
              <a:defRPr/>
            </a:pPr>
            <a:fld id="{2C7B030E-365B-4040-8F4F-D9E134FEDE2C}" type="datetimeFigureOut">
              <a:rPr lang="de-DE"/>
              <a:pPr>
                <a:defRPr/>
              </a:pPr>
              <a:t>25.08.2015</a:t>
            </a:fld>
            <a:endParaRPr lang="de-AT"/>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endParaRPr lang="de-AT"/>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smtClean="0">
                <a:solidFill>
                  <a:schemeClr val="tx1">
                    <a:lumMod val="65000"/>
                    <a:lumOff val="35000"/>
                  </a:schemeClr>
                </a:solidFill>
                <a:latin typeface="Century Gothic" pitchFamily="34" charset="0"/>
                <a:cs typeface="+mn-cs"/>
              </a:defRPr>
            </a:lvl1pPr>
          </a:lstStyle>
          <a:p>
            <a:pPr>
              <a:defRPr/>
            </a:pPr>
            <a:fld id="{2D4DB0C3-B96F-49BC-B441-B7DB8BF57E4D}" type="slidenum">
              <a:rPr lang="de-AT"/>
              <a:pPr>
                <a:defRPr/>
              </a:pPr>
              <a:t>‹#›</a:t>
            </a:fld>
            <a:endParaRPr lang="de-AT"/>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83" r:id="rId2"/>
    <p:sldLayoutId id="2147483684" r:id="rId3"/>
    <p:sldLayoutId id="214748368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fontAlgn="base">
        <a:lnSpc>
          <a:spcPts val="5800"/>
        </a:lnSpc>
        <a:spcBef>
          <a:spcPct val="0"/>
        </a:spcBef>
        <a:spcAft>
          <a:spcPct val="0"/>
        </a:spcAft>
        <a:defRPr sz="5400">
          <a:solidFill>
            <a:schemeClr val="tx2"/>
          </a:solidFill>
          <a:latin typeface="Palatino Linotype" pitchFamily="18" charset="0"/>
        </a:defRPr>
      </a:lvl2pPr>
      <a:lvl3pPr algn="ctr" rtl="0" fontAlgn="base">
        <a:lnSpc>
          <a:spcPts val="5800"/>
        </a:lnSpc>
        <a:spcBef>
          <a:spcPct val="0"/>
        </a:spcBef>
        <a:spcAft>
          <a:spcPct val="0"/>
        </a:spcAft>
        <a:defRPr sz="5400">
          <a:solidFill>
            <a:schemeClr val="tx2"/>
          </a:solidFill>
          <a:latin typeface="Palatino Linotype" pitchFamily="18" charset="0"/>
        </a:defRPr>
      </a:lvl3pPr>
      <a:lvl4pPr algn="ctr" rtl="0" fontAlgn="base">
        <a:lnSpc>
          <a:spcPts val="5800"/>
        </a:lnSpc>
        <a:spcBef>
          <a:spcPct val="0"/>
        </a:spcBef>
        <a:spcAft>
          <a:spcPct val="0"/>
        </a:spcAft>
        <a:defRPr sz="5400">
          <a:solidFill>
            <a:schemeClr val="tx2"/>
          </a:solidFill>
          <a:latin typeface="Palatino Linotype" pitchFamily="18" charset="0"/>
        </a:defRPr>
      </a:lvl4pPr>
      <a:lvl5pPr algn="ctr" rtl="0" fontAlgn="base">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fontAlgn="base">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fontAlgn="base">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fontAlgn="base">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fontAlgn="base">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fstm08.de/wp-content/uploads/2009/09/kurvendiskussion.png"/>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0" y="0"/>
            <a:ext cx="92313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714375" y="1785938"/>
            <a:ext cx="7772400" cy="1470025"/>
          </a:xfrm>
        </p:spPr>
        <p:txBody>
          <a:bodyPr>
            <a:normAutofit/>
          </a:bodyPr>
          <a:lstStyle/>
          <a:p>
            <a:pPr fontAlgn="auto">
              <a:spcAft>
                <a:spcPts val="0"/>
              </a:spcAft>
              <a:defRPr/>
            </a:pPr>
            <a:r>
              <a:rPr lang="de-AT" sz="5400" dirty="0" smtClean="0">
                <a:solidFill>
                  <a:srgbClr val="0070C0"/>
                </a:solidFill>
                <a:latin typeface="Arial Rounded MT Bold" pitchFamily="34" charset="0"/>
              </a:rPr>
              <a:t>Kurvendiskussion</a:t>
            </a:r>
            <a:endParaRPr lang="de-AT" sz="5400" dirty="0">
              <a:solidFill>
                <a:srgbClr val="0070C0"/>
              </a:solidFill>
              <a:latin typeface="Arial Rounded MT Bold" pitchFamily="34" charset="0"/>
            </a:endParaRPr>
          </a:p>
        </p:txBody>
      </p:sp>
      <p:sp>
        <p:nvSpPr>
          <p:cNvPr id="5124" name="Untertitel 2"/>
          <p:cNvSpPr>
            <a:spLocks noGrp="1"/>
          </p:cNvSpPr>
          <p:nvPr>
            <p:ph type="subTitle" idx="1"/>
          </p:nvPr>
        </p:nvSpPr>
        <p:spPr>
          <a:xfrm>
            <a:off x="1371600" y="3886200"/>
            <a:ext cx="6400800" cy="2043113"/>
          </a:xfrm>
        </p:spPr>
        <p:txBody>
          <a:bodyPr/>
          <a:lstStyle/>
          <a:p>
            <a:pPr>
              <a:buFont typeface="Arial" charset="0"/>
              <a:buChar char="•"/>
            </a:pPr>
            <a:r>
              <a:rPr lang="de-AT" altLang="de-DE" smtClean="0">
                <a:solidFill>
                  <a:srgbClr val="0070C0"/>
                </a:solidFill>
                <a:latin typeface="Arial Rounded MT Bold" pitchFamily="34" charset="0"/>
              </a:rPr>
              <a:t>Begriffe</a:t>
            </a:r>
          </a:p>
          <a:p>
            <a:pPr>
              <a:buFont typeface="Arial" charset="0"/>
              <a:buChar char="•"/>
            </a:pPr>
            <a:r>
              <a:rPr lang="de-AT" altLang="de-DE" smtClean="0">
                <a:solidFill>
                  <a:srgbClr val="0070C0"/>
                </a:solidFill>
                <a:latin typeface="Arial Rounded MT Bold" pitchFamily="34" charset="0"/>
              </a:rPr>
              <a:t>Ableitungen</a:t>
            </a:r>
          </a:p>
          <a:p>
            <a:pPr>
              <a:buFont typeface="Arial" charset="0"/>
              <a:buChar char="•"/>
            </a:pPr>
            <a:r>
              <a:rPr lang="de-AT" altLang="de-DE" smtClean="0">
                <a:solidFill>
                  <a:srgbClr val="0070C0"/>
                </a:solidFill>
                <a:latin typeface="Arial Rounded MT Bold" pitchFamily="34" charset="0"/>
              </a:rPr>
              <a:t>Rechnen mit Excel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nhaltsplatzhalter 9" descr="Bildschirmausschnitt"/>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320675" y="1484313"/>
            <a:ext cx="3678238" cy="3730625"/>
          </a:xfrm>
        </p:spPr>
      </p:pic>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Wendepunkte (y‘‘ = 0)</a:t>
            </a:r>
            <a:endParaRPr lang="de-AT" b="1" dirty="0">
              <a:solidFill>
                <a:srgbClr val="0070C0"/>
              </a:solidFill>
            </a:endParaRPr>
          </a:p>
        </p:txBody>
      </p:sp>
      <p:sp>
        <p:nvSpPr>
          <p:cNvPr id="4" name="Wolkenförmige Legende 3"/>
          <p:cNvSpPr/>
          <p:nvPr/>
        </p:nvSpPr>
        <p:spPr>
          <a:xfrm>
            <a:off x="3071813" y="5022850"/>
            <a:ext cx="4572000" cy="1500188"/>
          </a:xfrm>
          <a:prstGeom prst="cloudCallout">
            <a:avLst>
              <a:gd name="adj1" fmla="val 53741"/>
              <a:gd name="adj2" fmla="val -33706"/>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4341" name="Textfeld 4"/>
          <p:cNvSpPr txBox="1">
            <a:spLocks noChangeArrowheads="1"/>
          </p:cNvSpPr>
          <p:nvPr/>
        </p:nvSpPr>
        <p:spPr bwMode="auto">
          <a:xfrm>
            <a:off x="3348038" y="5272088"/>
            <a:ext cx="408146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sz="1600"/>
              <a:t>Bei der Berechnung der Wendepunkte geht man ähnlich wie bei der Nullstelle vor. Diesmal muss aber die 4. Spalte 0 gesetzt werden!</a:t>
            </a:r>
          </a:p>
        </p:txBody>
      </p:sp>
      <p:sp>
        <p:nvSpPr>
          <p:cNvPr id="7" name="Rechteck 6"/>
          <p:cNvSpPr/>
          <p:nvPr/>
        </p:nvSpPr>
        <p:spPr>
          <a:xfrm>
            <a:off x="1476375" y="1844675"/>
            <a:ext cx="2303463" cy="14446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8" name="Rechteck 7"/>
          <p:cNvSpPr/>
          <p:nvPr/>
        </p:nvSpPr>
        <p:spPr>
          <a:xfrm>
            <a:off x="2627313" y="2068513"/>
            <a:ext cx="1152525" cy="14446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9" name="Rechteck 8"/>
          <p:cNvSpPr/>
          <p:nvPr/>
        </p:nvSpPr>
        <p:spPr>
          <a:xfrm>
            <a:off x="539750" y="2420938"/>
            <a:ext cx="3240088" cy="144462"/>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1" name="Rechteck 10"/>
          <p:cNvSpPr/>
          <p:nvPr/>
        </p:nvSpPr>
        <p:spPr>
          <a:xfrm>
            <a:off x="4356100" y="1844675"/>
            <a:ext cx="287338" cy="223838"/>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2" name="Textfeld 11"/>
          <p:cNvSpPr txBox="1"/>
          <p:nvPr/>
        </p:nvSpPr>
        <p:spPr>
          <a:xfrm>
            <a:off x="4643438" y="1773238"/>
            <a:ext cx="4176712" cy="338137"/>
          </a:xfrm>
          <a:prstGeom prst="rect">
            <a:avLst/>
          </a:prstGeom>
          <a:noFill/>
        </p:spPr>
        <p:txBody>
          <a:bodyPr>
            <a:spAutoFit/>
          </a:bodyPr>
          <a:lstStyle/>
          <a:p>
            <a:pPr fontAlgn="auto">
              <a:spcBef>
                <a:spcPts val="0"/>
              </a:spcBef>
              <a:spcAft>
                <a:spcPts val="0"/>
              </a:spcAft>
              <a:defRPr/>
            </a:pPr>
            <a:r>
              <a:rPr lang="de-AT" sz="1600" dirty="0">
                <a:latin typeface="+mj-lt"/>
                <a:cs typeface="+mn-cs"/>
              </a:rPr>
              <a:t>D</a:t>
            </a:r>
            <a:r>
              <a:rPr lang="de-AT" sz="1600" dirty="0">
                <a:latin typeface="+mj-lt"/>
                <a:cs typeface="+mn-cs"/>
              </a:rPr>
              <a:t>ie Zielzelle ist die 2.Ableitung (4. Spalte)</a:t>
            </a:r>
          </a:p>
        </p:txBody>
      </p:sp>
      <p:sp>
        <p:nvSpPr>
          <p:cNvPr id="13" name="Rechteck 12"/>
          <p:cNvSpPr/>
          <p:nvPr/>
        </p:nvSpPr>
        <p:spPr>
          <a:xfrm>
            <a:off x="4356100" y="2195513"/>
            <a:ext cx="287338" cy="223837"/>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4" name="Rechteck 13"/>
          <p:cNvSpPr/>
          <p:nvPr/>
        </p:nvSpPr>
        <p:spPr>
          <a:xfrm>
            <a:off x="4364038" y="2565400"/>
            <a:ext cx="288925" cy="223838"/>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5" name="Textfeld 14"/>
          <p:cNvSpPr txBox="1"/>
          <p:nvPr/>
        </p:nvSpPr>
        <p:spPr>
          <a:xfrm>
            <a:off x="4684713" y="2125663"/>
            <a:ext cx="3527425" cy="339725"/>
          </a:xfrm>
          <a:prstGeom prst="rect">
            <a:avLst/>
          </a:prstGeom>
          <a:noFill/>
        </p:spPr>
        <p:txBody>
          <a:bodyPr>
            <a:spAutoFit/>
          </a:bodyPr>
          <a:lstStyle/>
          <a:p>
            <a:pPr fontAlgn="auto">
              <a:spcBef>
                <a:spcPts val="0"/>
              </a:spcBef>
              <a:spcAft>
                <a:spcPts val="0"/>
              </a:spcAft>
              <a:defRPr/>
            </a:pPr>
            <a:r>
              <a:rPr lang="de-AT" sz="1600" dirty="0">
                <a:latin typeface="+mj-lt"/>
                <a:cs typeface="+mn-cs"/>
              </a:rPr>
              <a:t>D</a:t>
            </a:r>
            <a:r>
              <a:rPr lang="de-AT" sz="1600" dirty="0">
                <a:latin typeface="+mj-lt"/>
                <a:cs typeface="+mn-cs"/>
              </a:rPr>
              <a:t>er Wert ist wieder auf 0 zu setzen</a:t>
            </a:r>
          </a:p>
        </p:txBody>
      </p:sp>
      <p:sp>
        <p:nvSpPr>
          <p:cNvPr id="16" name="Textfeld 15"/>
          <p:cNvSpPr txBox="1"/>
          <p:nvPr/>
        </p:nvSpPr>
        <p:spPr>
          <a:xfrm>
            <a:off x="4686300" y="2508250"/>
            <a:ext cx="4457700" cy="584200"/>
          </a:xfrm>
          <a:prstGeom prst="rect">
            <a:avLst/>
          </a:prstGeom>
          <a:noFill/>
        </p:spPr>
        <p:txBody>
          <a:bodyPr>
            <a:spAutoFit/>
          </a:bodyPr>
          <a:lstStyle/>
          <a:p>
            <a:pPr fontAlgn="auto">
              <a:spcBef>
                <a:spcPts val="0"/>
              </a:spcBef>
              <a:spcAft>
                <a:spcPts val="0"/>
              </a:spcAft>
              <a:defRPr/>
            </a:pPr>
            <a:r>
              <a:rPr lang="de-AT" sz="1600" dirty="0">
                <a:latin typeface="+mj-lt"/>
                <a:cs typeface="+mn-cs"/>
              </a:rPr>
              <a:t>Die veränderbare Zelle ist die Zelle mit der Variablen x (1. Spalte)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de-AT" b="1" dirty="0" smtClean="0"/>
              <a:t>Tipps!</a:t>
            </a:r>
            <a:endParaRPr lang="de-AT" b="1" dirty="0"/>
          </a:p>
        </p:txBody>
      </p:sp>
      <p:sp>
        <p:nvSpPr>
          <p:cNvPr id="4" name="Wolkenförmige Legende 3"/>
          <p:cNvSpPr/>
          <p:nvPr/>
        </p:nvSpPr>
        <p:spPr>
          <a:xfrm>
            <a:off x="995363" y="3716338"/>
            <a:ext cx="4368800" cy="2376487"/>
          </a:xfrm>
          <a:prstGeom prst="cloudCallout">
            <a:avLst>
              <a:gd name="adj1" fmla="val 66825"/>
              <a:gd name="adj2" fmla="val 1550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5364" name="Textfeld 4"/>
          <p:cNvSpPr txBox="1">
            <a:spLocks noChangeArrowheads="1"/>
          </p:cNvSpPr>
          <p:nvPr/>
        </p:nvSpPr>
        <p:spPr bwMode="auto">
          <a:xfrm>
            <a:off x="1476375" y="4076700"/>
            <a:ext cx="371951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just"/>
            <a:r>
              <a:rPr lang="de-AT" altLang="de-DE" sz="1600"/>
              <a:t>Wenn die 2. Ableitung bei einer Extremstelle positiv ist, ist es ein Minimum. Wenn die 2. Ableitung negativ ist, ist es ein Maximum. Wenn die 1. und 2. Ableitung 0 ergeben, handelt es sich um einen Sattelpunkt!</a:t>
            </a:r>
          </a:p>
        </p:txBody>
      </p:sp>
      <p:sp>
        <p:nvSpPr>
          <p:cNvPr id="6" name="Wolkenförmige Legende 5"/>
          <p:cNvSpPr/>
          <p:nvPr/>
        </p:nvSpPr>
        <p:spPr>
          <a:xfrm>
            <a:off x="3203575" y="1349375"/>
            <a:ext cx="5472113" cy="2655888"/>
          </a:xfrm>
          <a:prstGeom prst="cloudCallout">
            <a:avLst>
              <a:gd name="adj1" fmla="val 40255"/>
              <a:gd name="adj2" fmla="val 56206"/>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pic>
        <p:nvPicPr>
          <p:cNvPr id="15366" name="Picture 2" descr="http://greenday1995.uboot.com/mm/02/89/2785789/weblog/Bild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4173538"/>
            <a:ext cx="1512888" cy="203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feld 7"/>
          <p:cNvSpPr txBox="1">
            <a:spLocks noChangeArrowheads="1"/>
          </p:cNvSpPr>
          <p:nvPr/>
        </p:nvSpPr>
        <p:spPr bwMode="auto">
          <a:xfrm>
            <a:off x="3948113" y="1752600"/>
            <a:ext cx="3719512"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just"/>
            <a:r>
              <a:rPr lang="de-AT" altLang="de-DE" sz="1600"/>
              <a:t>Nullstellen, Extremstellen und Wendepunkte kann man gut erkennen, da in der Tabelle immer ein Übergang von einer positiven zu einer negativen Zahl oder umgekehrt stattfindet. Man sollte immer auf die Vorzeichen schauen!</a:t>
            </a:r>
          </a:p>
        </p:txBody>
      </p:sp>
      <p:sp>
        <p:nvSpPr>
          <p:cNvPr id="9" name="Wolkenförmige Legende 8"/>
          <p:cNvSpPr/>
          <p:nvPr/>
        </p:nvSpPr>
        <p:spPr>
          <a:xfrm>
            <a:off x="0" y="2000250"/>
            <a:ext cx="3643313" cy="1643063"/>
          </a:xfrm>
          <a:prstGeom prst="cloudCallout">
            <a:avLst>
              <a:gd name="adj1" fmla="val 127792"/>
              <a:gd name="adj2" fmla="val 85531"/>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5369" name="Textfeld 9"/>
          <p:cNvSpPr txBox="1">
            <a:spLocks noChangeArrowheads="1"/>
          </p:cNvSpPr>
          <p:nvPr/>
        </p:nvSpPr>
        <p:spPr bwMode="auto">
          <a:xfrm>
            <a:off x="642938" y="2286000"/>
            <a:ext cx="2571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r>
              <a:rPr lang="de-AT" altLang="de-DE"/>
              <a:t>Zahlen wie 2</a:t>
            </a:r>
            <a:r>
              <a:rPr lang="de-AT" altLang="de-DE" baseline="30000"/>
              <a:t>4</a:t>
            </a:r>
            <a:r>
              <a:rPr lang="de-AT" altLang="de-DE"/>
              <a:t> schreibt man in Excel 2^4.</a:t>
            </a:r>
          </a:p>
          <a:p>
            <a:r>
              <a:rPr lang="de-AT" altLang="de-DE"/>
              <a:t>Wurzel wie          schreibt man 16^(1/4).</a:t>
            </a:r>
          </a:p>
        </p:txBody>
      </p:sp>
      <p:sp>
        <p:nvSpPr>
          <p:cNvPr id="1537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endParaRPr lang="de-AT" altLang="de-DE"/>
          </a:p>
        </p:txBody>
      </p:sp>
      <p:pic>
        <p:nvPicPr>
          <p:cNvPr id="15371" name="Picture 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8813" y="2857500"/>
            <a:ext cx="4286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fontAlgn="auto">
              <a:spcAft>
                <a:spcPts val="0"/>
              </a:spcAft>
              <a:defRPr/>
            </a:pPr>
            <a:r>
              <a:rPr lang="de-AT"/>
              <a:t>Ende</a:t>
            </a:r>
            <a:endParaRPr lang="de-AT"/>
          </a:p>
        </p:txBody>
      </p:sp>
      <p:sp>
        <p:nvSpPr>
          <p:cNvPr id="5" name="Textplatzhalter 4"/>
          <p:cNvSpPr>
            <a:spLocks noGrp="1"/>
          </p:cNvSpPr>
          <p:nvPr>
            <p:ph type="body" idx="1"/>
          </p:nvPr>
        </p:nvSpPr>
        <p:spPr/>
        <p:txBody>
          <a:bodyPr rtlCol="0">
            <a:normAutofit fontScale="92500" lnSpcReduction="10000"/>
          </a:bodyPr>
          <a:lstStyle/>
          <a:p>
            <a:pPr fontAlgn="auto">
              <a:spcAft>
                <a:spcPts val="0"/>
              </a:spcAft>
              <a:buFont typeface="Arial" pitchFamily="34" charset="0"/>
              <a:buNone/>
              <a:defRPr/>
            </a:pPr>
            <a:r>
              <a:rPr lang="de-AT" sz="2400" b="1" dirty="0" smtClean="0"/>
              <a:t>Das war die Einführung, wie man in Excel eine Kurvendiskussion rechnen kann!</a:t>
            </a:r>
          </a:p>
          <a:p>
            <a:pPr fontAlgn="auto">
              <a:spcAft>
                <a:spcPts val="0"/>
              </a:spcAft>
              <a:buFont typeface="Arial" pitchFamily="34" charset="0"/>
              <a:buNone/>
              <a:defRPr/>
            </a:pPr>
            <a:r>
              <a:rPr lang="de-AT" sz="2400" b="1" dirty="0" smtClean="0"/>
              <a:t>Gutes Gelingen ;D</a:t>
            </a:r>
            <a:endParaRPr lang="de-AT"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7608888" y="4149725"/>
            <a:ext cx="1428750" cy="2238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Begriffe</a:t>
            </a:r>
            <a:endParaRPr lang="de-AT" b="1" dirty="0">
              <a:solidFill>
                <a:srgbClr val="0070C0"/>
              </a:solidFill>
            </a:endParaRPr>
          </a:p>
        </p:txBody>
      </p:sp>
      <p:sp>
        <p:nvSpPr>
          <p:cNvPr id="3" name="Inhaltsplatzhalter 2"/>
          <p:cNvSpPr>
            <a:spLocks noGrp="1"/>
          </p:cNvSpPr>
          <p:nvPr>
            <p:ph idx="1"/>
          </p:nvPr>
        </p:nvSpPr>
        <p:spPr>
          <a:xfrm>
            <a:off x="457200" y="1600200"/>
            <a:ext cx="8543925" cy="4757738"/>
          </a:xfrm>
        </p:spPr>
        <p:txBody>
          <a:bodyPr rtlCol="0">
            <a:normAutofit fontScale="92500" lnSpcReduction="10000"/>
          </a:bodyPr>
          <a:lstStyle/>
          <a:p>
            <a:pPr fontAlgn="auto">
              <a:spcAft>
                <a:spcPts val="0"/>
              </a:spcAft>
              <a:buFont typeface="Arial" pitchFamily="34" charset="0"/>
              <a:buChar char="•"/>
              <a:defRPr/>
            </a:pPr>
            <a:r>
              <a:rPr lang="de-AT" sz="2800" dirty="0" smtClean="0">
                <a:solidFill>
                  <a:schemeClr val="tx1">
                    <a:lumMod val="50000"/>
                    <a:lumOff val="50000"/>
                  </a:schemeClr>
                </a:solidFill>
              </a:rPr>
              <a:t>Nullstelle = Schnittpunkt mit der x-Achse</a:t>
            </a:r>
          </a:p>
          <a:p>
            <a:pPr fontAlgn="auto">
              <a:spcAft>
                <a:spcPts val="0"/>
              </a:spcAft>
              <a:buFont typeface="Arial" pitchFamily="34" charset="0"/>
              <a:buChar char="•"/>
              <a:defRPr/>
            </a:pPr>
            <a:endParaRPr lang="de-AT" sz="2800" dirty="0" smtClean="0">
              <a:solidFill>
                <a:schemeClr val="tx1">
                  <a:lumMod val="50000"/>
                  <a:lumOff val="50000"/>
                </a:schemeClr>
              </a:solidFill>
            </a:endParaRPr>
          </a:p>
          <a:p>
            <a:pPr fontAlgn="auto">
              <a:spcAft>
                <a:spcPts val="0"/>
              </a:spcAft>
              <a:buFont typeface="Arial" pitchFamily="34" charset="0"/>
              <a:buChar char="•"/>
              <a:defRPr/>
            </a:pPr>
            <a:r>
              <a:rPr lang="de-AT" sz="2800" dirty="0" smtClean="0">
                <a:solidFill>
                  <a:schemeClr val="tx1">
                    <a:lumMod val="50000"/>
                    <a:lumOff val="50000"/>
                  </a:schemeClr>
                </a:solidFill>
              </a:rPr>
              <a:t>Extremstelle = Höchste oder tiefste Stelle</a:t>
            </a:r>
          </a:p>
          <a:p>
            <a:pPr lvl="1" fontAlgn="auto">
              <a:spcAft>
                <a:spcPts val="0"/>
              </a:spcAft>
              <a:defRPr/>
            </a:pPr>
            <a:r>
              <a:rPr lang="de-AT" sz="2400" dirty="0" smtClean="0">
                <a:solidFill>
                  <a:schemeClr val="tx1">
                    <a:lumMod val="50000"/>
                    <a:lumOff val="50000"/>
                  </a:schemeClr>
                </a:solidFill>
              </a:rPr>
              <a:t>Maximum -&gt; wenn 2. Ableitung negativ</a:t>
            </a:r>
          </a:p>
          <a:p>
            <a:pPr lvl="1" fontAlgn="auto">
              <a:spcAft>
                <a:spcPts val="0"/>
              </a:spcAft>
              <a:defRPr/>
            </a:pPr>
            <a:r>
              <a:rPr lang="de-AT" sz="2400" dirty="0" smtClean="0">
                <a:solidFill>
                  <a:schemeClr val="tx1">
                    <a:lumMod val="50000"/>
                    <a:lumOff val="50000"/>
                  </a:schemeClr>
                </a:solidFill>
              </a:rPr>
              <a:t>Minimum -&gt; wenn 2. Ableitung positiv</a:t>
            </a:r>
          </a:p>
          <a:p>
            <a:pPr lvl="1" fontAlgn="auto">
              <a:spcAft>
                <a:spcPts val="0"/>
              </a:spcAft>
              <a:buFont typeface="Courier New" pitchFamily="49" charset="0"/>
              <a:buNone/>
              <a:defRPr/>
            </a:pPr>
            <a:endParaRPr lang="de-AT" sz="2400" dirty="0" smtClean="0">
              <a:solidFill>
                <a:schemeClr val="tx1">
                  <a:lumMod val="50000"/>
                  <a:lumOff val="50000"/>
                </a:schemeClr>
              </a:solidFill>
            </a:endParaRPr>
          </a:p>
          <a:p>
            <a:pPr fontAlgn="auto">
              <a:spcAft>
                <a:spcPts val="0"/>
              </a:spcAft>
              <a:buFont typeface="Arial" pitchFamily="34" charset="0"/>
              <a:buChar char="•"/>
              <a:defRPr/>
            </a:pPr>
            <a:r>
              <a:rPr lang="de-AT" sz="2800" dirty="0" smtClean="0">
                <a:solidFill>
                  <a:schemeClr val="tx1">
                    <a:lumMod val="50000"/>
                    <a:lumOff val="50000"/>
                  </a:schemeClr>
                </a:solidFill>
              </a:rPr>
              <a:t>Wendepunkt = Größte/kleinste Steigung/Gefälle, danach nimmt die Kurve wieder ab/zu</a:t>
            </a:r>
          </a:p>
          <a:p>
            <a:pPr fontAlgn="auto">
              <a:spcAft>
                <a:spcPts val="0"/>
              </a:spcAft>
              <a:buFont typeface="Arial" pitchFamily="34" charset="0"/>
              <a:buChar char="•"/>
              <a:defRPr/>
            </a:pPr>
            <a:endParaRPr lang="de-AT" sz="2800" dirty="0" smtClean="0">
              <a:solidFill>
                <a:schemeClr val="tx1">
                  <a:lumMod val="50000"/>
                  <a:lumOff val="50000"/>
                </a:schemeClr>
              </a:solidFill>
            </a:endParaRPr>
          </a:p>
          <a:p>
            <a:pPr fontAlgn="auto">
              <a:spcAft>
                <a:spcPts val="0"/>
              </a:spcAft>
              <a:buFont typeface="Arial" pitchFamily="34" charset="0"/>
              <a:buChar char="•"/>
              <a:defRPr/>
            </a:pPr>
            <a:r>
              <a:rPr lang="de-AT" sz="2800" dirty="0" smtClean="0">
                <a:solidFill>
                  <a:schemeClr val="tx1">
                    <a:lumMod val="50000"/>
                    <a:lumOff val="50000"/>
                  </a:schemeClr>
                </a:solidFill>
              </a:rPr>
              <a:t>Sattelpunkt = Wendepunkt mit waagrechter Tangente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Diagramm</a:t>
            </a:r>
            <a:endParaRPr lang="de-AT" b="1" dirty="0">
              <a:solidFill>
                <a:srgbClr val="0070C0"/>
              </a:solidFill>
            </a:endParaRPr>
          </a:p>
        </p:txBody>
      </p:sp>
      <p:sp>
        <p:nvSpPr>
          <p:cNvPr id="5" name="Rechteck 4"/>
          <p:cNvSpPr/>
          <p:nvPr/>
        </p:nvSpPr>
        <p:spPr>
          <a:xfrm>
            <a:off x="7715250" y="4286250"/>
            <a:ext cx="1428750" cy="20002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graphicFrame>
        <p:nvGraphicFramePr>
          <p:cNvPr id="4" name="Inhaltsplatzhalter 3"/>
          <p:cNvGraphicFramePr>
            <a:graphicFrameLocks noGrp="1"/>
          </p:cNvGraphicFramePr>
          <p:nvPr>
            <p:ph idx="1"/>
          </p:nvPr>
        </p:nvGraphicFramePr>
        <p:xfrm>
          <a:off x="500034" y="164305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Ellipse 5"/>
          <p:cNvSpPr/>
          <p:nvPr/>
        </p:nvSpPr>
        <p:spPr>
          <a:xfrm>
            <a:off x="4000500" y="5357813"/>
            <a:ext cx="142875"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7" name="Ellipse 6"/>
          <p:cNvSpPr/>
          <p:nvPr/>
        </p:nvSpPr>
        <p:spPr>
          <a:xfrm>
            <a:off x="6215063" y="5357813"/>
            <a:ext cx="142875"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8" name="Ellipse 7"/>
          <p:cNvSpPr/>
          <p:nvPr/>
        </p:nvSpPr>
        <p:spPr>
          <a:xfrm>
            <a:off x="5143500" y="5500688"/>
            <a:ext cx="142875"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9" name="Ellipse 8"/>
          <p:cNvSpPr/>
          <p:nvPr/>
        </p:nvSpPr>
        <p:spPr>
          <a:xfrm>
            <a:off x="5715000" y="5572125"/>
            <a:ext cx="142875"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cxnSp>
        <p:nvCxnSpPr>
          <p:cNvPr id="11" name="Gerade Verbindung mit Pfeil 10"/>
          <p:cNvCxnSpPr>
            <a:endCxn id="6" idx="7"/>
          </p:cNvCxnSpPr>
          <p:nvPr/>
        </p:nvCxnSpPr>
        <p:spPr>
          <a:xfrm rot="5400000">
            <a:off x="3658394" y="4321969"/>
            <a:ext cx="1520825" cy="5921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Gerade Verbindung mit Pfeil 12"/>
          <p:cNvCxnSpPr>
            <a:endCxn id="7" idx="1"/>
          </p:cNvCxnSpPr>
          <p:nvPr/>
        </p:nvCxnSpPr>
        <p:spPr>
          <a:xfrm rot="16200000" flipH="1">
            <a:off x="5107781" y="4250532"/>
            <a:ext cx="1520825" cy="7350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Gerade Verbindung mit Pfeil 13"/>
          <p:cNvCxnSpPr>
            <a:endCxn id="9" idx="7"/>
          </p:cNvCxnSpPr>
          <p:nvPr/>
        </p:nvCxnSpPr>
        <p:spPr>
          <a:xfrm rot="5400000">
            <a:off x="5587207" y="4679156"/>
            <a:ext cx="1163638" cy="663575"/>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0" name="Gerade Verbindung mit Pfeil 19"/>
          <p:cNvCxnSpPr>
            <a:endCxn id="8" idx="7"/>
          </p:cNvCxnSpPr>
          <p:nvPr/>
        </p:nvCxnSpPr>
        <p:spPr>
          <a:xfrm rot="10800000" flipV="1">
            <a:off x="5265738" y="5286375"/>
            <a:ext cx="1377950" cy="234950"/>
          </a:xfrm>
          <a:prstGeom prst="straightConnector1">
            <a:avLst/>
          </a:prstGeom>
          <a:ln>
            <a:solidFill>
              <a:srgbClr val="7030A0"/>
            </a:solidFill>
            <a:tailEnd type="arrow"/>
          </a:ln>
        </p:spPr>
        <p:style>
          <a:lnRef idx="2">
            <a:schemeClr val="accent5"/>
          </a:lnRef>
          <a:fillRef idx="0">
            <a:schemeClr val="accent5"/>
          </a:fillRef>
          <a:effectRef idx="1">
            <a:schemeClr val="accent5"/>
          </a:effectRef>
          <a:fontRef idx="minor">
            <a:schemeClr val="tx1"/>
          </a:fontRef>
        </p:style>
      </p:cxnSp>
      <p:cxnSp>
        <p:nvCxnSpPr>
          <p:cNvPr id="15" name="Gerade Verbindung mit Pfeil 14"/>
          <p:cNvCxnSpPr>
            <a:endCxn id="6" idx="6"/>
          </p:cNvCxnSpPr>
          <p:nvPr/>
        </p:nvCxnSpPr>
        <p:spPr>
          <a:xfrm rot="10800000" flipV="1">
            <a:off x="4143375" y="4286250"/>
            <a:ext cx="2214563" cy="114300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Ableitungen</a:t>
            </a:r>
            <a:endParaRPr lang="de-AT" b="1" dirty="0">
              <a:solidFill>
                <a:srgbClr val="0070C0"/>
              </a:solidFill>
            </a:endParaRPr>
          </a:p>
        </p:txBody>
      </p:sp>
      <p:sp>
        <p:nvSpPr>
          <p:cNvPr id="8195" name="Inhaltsplatzhalter 2"/>
          <p:cNvSpPr>
            <a:spLocks noGrp="1"/>
          </p:cNvSpPr>
          <p:nvPr>
            <p:ph idx="1"/>
          </p:nvPr>
        </p:nvSpPr>
        <p:spPr/>
        <p:txBody>
          <a:bodyPr/>
          <a:lstStyle/>
          <a:p>
            <a:pPr>
              <a:buFont typeface="Arial" charset="0"/>
              <a:buNone/>
            </a:pPr>
            <a:r>
              <a:rPr lang="de-AT" altLang="de-DE" smtClean="0"/>
              <a:t>y = x</a:t>
            </a:r>
            <a:r>
              <a:rPr lang="de-AT" altLang="de-DE" baseline="30000" smtClean="0"/>
              <a:t>3</a:t>
            </a:r>
            <a:r>
              <a:rPr lang="de-AT" altLang="de-DE" smtClean="0"/>
              <a:t> + x</a:t>
            </a:r>
            <a:r>
              <a:rPr lang="de-AT" altLang="de-DE" baseline="30000" smtClean="0"/>
              <a:t>2</a:t>
            </a:r>
            <a:r>
              <a:rPr lang="de-AT" altLang="de-DE" smtClean="0"/>
              <a:t> + x</a:t>
            </a:r>
          </a:p>
          <a:p>
            <a:pPr>
              <a:buFont typeface="Arial" charset="0"/>
              <a:buNone/>
            </a:pPr>
            <a:endParaRPr lang="de-AT" altLang="de-DE" smtClean="0"/>
          </a:p>
          <a:p>
            <a:r>
              <a:rPr lang="de-AT" altLang="de-DE" smtClean="0"/>
              <a:t>1. Ableitung -&gt; y‘ = 3x</a:t>
            </a:r>
            <a:r>
              <a:rPr lang="de-AT" altLang="de-DE" baseline="30000" smtClean="0"/>
              <a:t>2</a:t>
            </a:r>
            <a:r>
              <a:rPr lang="de-AT" altLang="de-DE" smtClean="0"/>
              <a:t> + 2x</a:t>
            </a:r>
            <a:r>
              <a:rPr lang="de-AT" altLang="de-DE" baseline="30000" smtClean="0"/>
              <a:t>1</a:t>
            </a:r>
            <a:r>
              <a:rPr lang="de-AT" altLang="de-DE" smtClean="0"/>
              <a:t> + 1x</a:t>
            </a:r>
            <a:r>
              <a:rPr lang="de-AT" altLang="de-DE" baseline="30000" smtClean="0"/>
              <a:t>0 </a:t>
            </a:r>
            <a:r>
              <a:rPr lang="de-AT" altLang="de-DE" smtClean="0"/>
              <a:t>= 3x</a:t>
            </a:r>
            <a:r>
              <a:rPr lang="de-AT" altLang="de-DE" baseline="30000" smtClean="0"/>
              <a:t>2</a:t>
            </a:r>
            <a:r>
              <a:rPr lang="de-AT" altLang="de-DE" smtClean="0"/>
              <a:t> + 2x</a:t>
            </a:r>
            <a:r>
              <a:rPr lang="de-AT" altLang="de-DE" baseline="30000" smtClean="0"/>
              <a:t>1</a:t>
            </a:r>
            <a:r>
              <a:rPr lang="de-AT" altLang="de-DE" smtClean="0"/>
              <a:t> + 1</a:t>
            </a:r>
          </a:p>
          <a:p>
            <a:pPr>
              <a:buFont typeface="Arial" charset="0"/>
              <a:buNone/>
            </a:pPr>
            <a:endParaRPr lang="de-AT" altLang="de-DE" smtClean="0"/>
          </a:p>
          <a:p>
            <a:r>
              <a:rPr lang="de-AT" altLang="de-DE" smtClean="0"/>
              <a:t> 2. Ableitung -&gt; y‘‘ = 6x</a:t>
            </a:r>
            <a:r>
              <a:rPr lang="de-AT" altLang="de-DE" baseline="30000" smtClean="0"/>
              <a:t>1</a:t>
            </a:r>
            <a:r>
              <a:rPr lang="de-AT" altLang="de-DE" smtClean="0"/>
              <a:t> + 2x</a:t>
            </a:r>
            <a:r>
              <a:rPr lang="de-AT" altLang="de-DE" baseline="30000" smtClean="0"/>
              <a:t>0</a:t>
            </a:r>
            <a:r>
              <a:rPr lang="de-AT" altLang="de-DE" smtClean="0"/>
              <a:t> = 6x + 2</a:t>
            </a:r>
          </a:p>
          <a:p>
            <a:endParaRPr lang="de-AT" altLang="de-DE" smtClean="0"/>
          </a:p>
        </p:txBody>
      </p:sp>
      <p:sp>
        <p:nvSpPr>
          <p:cNvPr id="8196" name="Textfeld 3"/>
          <p:cNvSpPr txBox="1">
            <a:spLocks noChangeArrowheads="1"/>
          </p:cNvSpPr>
          <p:nvPr/>
        </p:nvSpPr>
        <p:spPr bwMode="auto">
          <a:xfrm>
            <a:off x="3563938" y="4437063"/>
            <a:ext cx="3744912"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sz="2000"/>
              <a:t>y = a*x</a:t>
            </a:r>
            <a:r>
              <a:rPr lang="de-AT" altLang="de-DE" sz="2000" baseline="30000"/>
              <a:t>n</a:t>
            </a:r>
            <a:endParaRPr lang="de-AT" altLang="de-DE" sz="2000"/>
          </a:p>
          <a:p>
            <a:pPr algn="ctr"/>
            <a:r>
              <a:rPr lang="de-AT" altLang="de-DE" sz="2000"/>
              <a:t>y‘  = a*n*x</a:t>
            </a:r>
            <a:r>
              <a:rPr lang="de-AT" altLang="de-DE" sz="2000" baseline="30000"/>
              <a:t>n-1</a:t>
            </a:r>
          </a:p>
          <a:p>
            <a:r>
              <a:rPr lang="de-AT" altLang="de-DE" sz="1600"/>
              <a:t>Bei der Ableitung wird die Hochzahl heruntergesetzt und multipliziert! </a:t>
            </a:r>
          </a:p>
          <a:p>
            <a:r>
              <a:rPr lang="de-AT" altLang="de-DE" sz="1600"/>
              <a:t>Da x</a:t>
            </a:r>
            <a:r>
              <a:rPr lang="de-AT" altLang="de-DE" sz="1600" baseline="30000"/>
              <a:t>0</a:t>
            </a:r>
            <a:r>
              <a:rPr lang="de-AT" altLang="de-DE" sz="1600"/>
              <a:t> gleich 1 ist, fällt die letzte Position weg (1*1 = 1 und 2*1=2).</a:t>
            </a:r>
          </a:p>
        </p:txBody>
      </p:sp>
      <p:sp>
        <p:nvSpPr>
          <p:cNvPr id="6" name="Wolkenförmige Legende 5"/>
          <p:cNvSpPr/>
          <p:nvPr/>
        </p:nvSpPr>
        <p:spPr>
          <a:xfrm>
            <a:off x="3143250" y="4149725"/>
            <a:ext cx="4668838" cy="2447925"/>
          </a:xfrm>
          <a:prstGeom prst="cloudCallout">
            <a:avLst>
              <a:gd name="adj1" fmla="val 56444"/>
              <a:gd name="adj2" fmla="val -1558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Rechnen mit Excel</a:t>
            </a:r>
            <a:endParaRPr lang="de-AT" b="1" dirty="0">
              <a:solidFill>
                <a:srgbClr val="0070C0"/>
              </a:solidFill>
            </a:endParaRPr>
          </a:p>
        </p:txBody>
      </p:sp>
      <p:pic>
        <p:nvPicPr>
          <p:cNvPr id="9219" name="Picture 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24163" y="2649538"/>
            <a:ext cx="3495675" cy="2428875"/>
          </a:xfrm>
        </p:spPr>
      </p:pic>
      <p:sp>
        <p:nvSpPr>
          <p:cNvPr id="9220" name="Textfeld 5"/>
          <p:cNvSpPr txBox="1">
            <a:spLocks noChangeArrowheads="1"/>
          </p:cNvSpPr>
          <p:nvPr/>
        </p:nvSpPr>
        <p:spPr bwMode="auto">
          <a:xfrm>
            <a:off x="642938" y="1500188"/>
            <a:ext cx="3786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Für x nimmt man Werte, die man grafisch gut darstellen kann</a:t>
            </a:r>
          </a:p>
        </p:txBody>
      </p:sp>
      <p:cxnSp>
        <p:nvCxnSpPr>
          <p:cNvPr id="8" name="Gerade Verbindung mit Pfeil 7"/>
          <p:cNvCxnSpPr/>
          <p:nvPr/>
        </p:nvCxnSpPr>
        <p:spPr>
          <a:xfrm rot="16200000" flipH="1">
            <a:off x="2893219" y="2321719"/>
            <a:ext cx="357187" cy="14287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9222" name="Textfeld 8"/>
          <p:cNvSpPr txBox="1">
            <a:spLocks noChangeArrowheads="1"/>
          </p:cNvSpPr>
          <p:nvPr/>
        </p:nvSpPr>
        <p:spPr bwMode="auto">
          <a:xfrm>
            <a:off x="4787900" y="1484313"/>
            <a:ext cx="2214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1. Ableitung y‘</a:t>
            </a:r>
          </a:p>
        </p:txBody>
      </p:sp>
      <p:sp>
        <p:nvSpPr>
          <p:cNvPr id="9223" name="Textfeld 9"/>
          <p:cNvSpPr txBox="1">
            <a:spLocks noChangeArrowheads="1"/>
          </p:cNvSpPr>
          <p:nvPr/>
        </p:nvSpPr>
        <p:spPr bwMode="auto">
          <a:xfrm>
            <a:off x="6300788" y="1989138"/>
            <a:ext cx="2214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2. Ableitung y‘‘</a:t>
            </a:r>
          </a:p>
        </p:txBody>
      </p:sp>
      <p:sp>
        <p:nvSpPr>
          <p:cNvPr id="9224" name="Textfeld 10"/>
          <p:cNvSpPr txBox="1">
            <a:spLocks noChangeArrowheads="1"/>
          </p:cNvSpPr>
          <p:nvPr/>
        </p:nvSpPr>
        <p:spPr bwMode="auto">
          <a:xfrm>
            <a:off x="3708400" y="1989138"/>
            <a:ext cx="1704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Funktion y</a:t>
            </a:r>
          </a:p>
        </p:txBody>
      </p:sp>
      <p:cxnSp>
        <p:nvCxnSpPr>
          <p:cNvPr id="12" name="Gerade Verbindung mit Pfeil 11"/>
          <p:cNvCxnSpPr/>
          <p:nvPr/>
        </p:nvCxnSpPr>
        <p:spPr>
          <a:xfrm rot="5400000">
            <a:off x="4107656" y="2250282"/>
            <a:ext cx="357187" cy="28575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rot="5400000">
            <a:off x="5000625" y="1928813"/>
            <a:ext cx="714375" cy="42862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rot="10800000" flipV="1">
            <a:off x="5786438" y="2214563"/>
            <a:ext cx="857250" cy="357187"/>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9228" name="Textfeld 21"/>
          <p:cNvSpPr txBox="1">
            <a:spLocks noChangeArrowheads="1"/>
          </p:cNvSpPr>
          <p:nvPr/>
        </p:nvSpPr>
        <p:spPr bwMode="auto">
          <a:xfrm>
            <a:off x="3022600" y="5214938"/>
            <a:ext cx="43576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sz="1600"/>
              <a:t>Nur die ersten beiden Spalten (x/y) enthalten die Koordinaten der Funktion y. In der dritten kann man erkennen, ob ein Extremwert vorliegt (y‘=0), in der vierten (y‘‘), um welchen Extremwert es sich handelt. </a:t>
            </a:r>
          </a:p>
        </p:txBody>
      </p:sp>
      <p:sp>
        <p:nvSpPr>
          <p:cNvPr id="23" name="Wolkenförmige Legende 22"/>
          <p:cNvSpPr/>
          <p:nvPr/>
        </p:nvSpPr>
        <p:spPr>
          <a:xfrm>
            <a:off x="2627313" y="5013325"/>
            <a:ext cx="5016500" cy="1655763"/>
          </a:xfrm>
          <a:prstGeom prst="cloudCallout">
            <a:avLst>
              <a:gd name="adj1" fmla="val 56444"/>
              <a:gd name="adj2" fmla="val -1558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cxnSp>
        <p:nvCxnSpPr>
          <p:cNvPr id="14" name="Gerade Verbindung mit Pfeil 13"/>
          <p:cNvCxnSpPr>
            <a:stCxn id="9232" idx="3"/>
          </p:cNvCxnSpPr>
          <p:nvPr/>
        </p:nvCxnSpPr>
        <p:spPr>
          <a:xfrm flipV="1">
            <a:off x="2133600" y="3787775"/>
            <a:ext cx="652463" cy="5207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a:stCxn id="9232" idx="3"/>
          </p:cNvCxnSpPr>
          <p:nvPr/>
        </p:nvCxnSpPr>
        <p:spPr>
          <a:xfrm>
            <a:off x="2133600" y="4308475"/>
            <a:ext cx="652463" cy="26511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9232" name="Textfeld 18"/>
          <p:cNvSpPr txBox="1">
            <a:spLocks noChangeArrowheads="1"/>
          </p:cNvSpPr>
          <p:nvPr/>
        </p:nvSpPr>
        <p:spPr bwMode="auto">
          <a:xfrm>
            <a:off x="428625" y="4000500"/>
            <a:ext cx="17049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Nullstellen</a:t>
            </a:r>
          </a:p>
          <a:p>
            <a:pPr algn="ctr"/>
            <a:r>
              <a:rPr lang="de-AT" altLang="de-DE" sz="1600"/>
              <a:t>(0/0) und (2/0)</a:t>
            </a:r>
          </a:p>
        </p:txBody>
      </p:sp>
      <p:cxnSp>
        <p:nvCxnSpPr>
          <p:cNvPr id="25" name="Gerade Verbindung mit Pfeil 24"/>
          <p:cNvCxnSpPr/>
          <p:nvPr/>
        </p:nvCxnSpPr>
        <p:spPr>
          <a:xfrm>
            <a:off x="1785938" y="3357563"/>
            <a:ext cx="1000125" cy="85725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9234" name="Textfeld 27"/>
          <p:cNvSpPr txBox="1">
            <a:spLocks noChangeArrowheads="1"/>
          </p:cNvSpPr>
          <p:nvPr/>
        </p:nvSpPr>
        <p:spPr bwMode="auto">
          <a:xfrm>
            <a:off x="500063" y="3000375"/>
            <a:ext cx="17049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Wendepunkt </a:t>
            </a:r>
            <a:r>
              <a:rPr lang="de-AT" altLang="de-DE" sz="1600"/>
              <a:t>(1/1)</a:t>
            </a:r>
          </a:p>
        </p:txBody>
      </p:sp>
      <p:cxnSp>
        <p:nvCxnSpPr>
          <p:cNvPr id="29" name="Gerade Verbindung mit Pfeil 28"/>
          <p:cNvCxnSpPr/>
          <p:nvPr/>
        </p:nvCxnSpPr>
        <p:spPr>
          <a:xfrm rot="10800000" flipV="1">
            <a:off x="6286500" y="3213100"/>
            <a:ext cx="877888" cy="50165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rot="10800000" flipV="1">
            <a:off x="6357938" y="4221163"/>
            <a:ext cx="661987" cy="13652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9237" name="Textfeld 34"/>
          <p:cNvSpPr txBox="1">
            <a:spLocks noChangeArrowheads="1"/>
          </p:cNvSpPr>
          <p:nvPr/>
        </p:nvSpPr>
        <p:spPr bwMode="auto">
          <a:xfrm>
            <a:off x="6858000" y="3786188"/>
            <a:ext cx="2106613"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Minimum</a:t>
            </a:r>
          </a:p>
          <a:p>
            <a:pPr algn="ctr"/>
            <a:r>
              <a:rPr lang="de-AT" altLang="de-DE" sz="1600"/>
              <a:t>(1,5/-1,6875), da 2. Ableitung positiv</a:t>
            </a:r>
          </a:p>
        </p:txBody>
      </p:sp>
      <p:sp>
        <p:nvSpPr>
          <p:cNvPr id="9238" name="Textfeld 25"/>
          <p:cNvSpPr txBox="1">
            <a:spLocks noChangeArrowheads="1"/>
          </p:cNvSpPr>
          <p:nvPr/>
        </p:nvSpPr>
        <p:spPr bwMode="auto">
          <a:xfrm>
            <a:off x="7019925" y="2924175"/>
            <a:ext cx="1704975"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Sattelpunkt </a:t>
            </a:r>
            <a:r>
              <a:rPr lang="de-AT" altLang="de-DE" sz="1600"/>
              <a:t>(0/0), da 2. Ableitung 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0975" y="0"/>
            <a:ext cx="9145588" cy="1600200"/>
          </a:xfrm>
        </p:spPr>
        <p:txBody>
          <a:bodyPr/>
          <a:lstStyle/>
          <a:p>
            <a:pPr fontAlgn="auto">
              <a:spcAft>
                <a:spcPts val="0"/>
              </a:spcAft>
              <a:defRPr/>
            </a:pPr>
            <a:r>
              <a:rPr lang="de-AT" b="1" dirty="0" smtClean="0">
                <a:solidFill>
                  <a:srgbClr val="0070C0"/>
                </a:solidFill>
              </a:rPr>
              <a:t>Wie rechnet man mit Excel?</a:t>
            </a:r>
            <a:endParaRPr lang="de-AT" b="1" dirty="0">
              <a:solidFill>
                <a:srgbClr val="0070C0"/>
              </a:solidFill>
            </a:endParaRPr>
          </a:p>
        </p:txBody>
      </p:sp>
      <p:pic>
        <p:nvPicPr>
          <p:cNvPr id="10243" name="Picture 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24163" y="2649538"/>
            <a:ext cx="3495675" cy="2428875"/>
          </a:xfrm>
        </p:spPr>
      </p:pic>
      <p:sp>
        <p:nvSpPr>
          <p:cNvPr id="10244" name="Textfeld 5"/>
          <p:cNvSpPr txBox="1">
            <a:spLocks noChangeArrowheads="1"/>
          </p:cNvSpPr>
          <p:nvPr/>
        </p:nvSpPr>
        <p:spPr bwMode="auto">
          <a:xfrm>
            <a:off x="642938" y="1500188"/>
            <a:ext cx="3786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solidFill>
                  <a:srgbClr val="FF0000"/>
                </a:solidFill>
              </a:rPr>
              <a:t>Man setzt im Solver die einzelnen Bedingungen ein:</a:t>
            </a:r>
          </a:p>
        </p:txBody>
      </p:sp>
      <p:sp>
        <p:nvSpPr>
          <p:cNvPr id="10245" name="Textfeld 8"/>
          <p:cNvSpPr txBox="1">
            <a:spLocks noChangeArrowheads="1"/>
          </p:cNvSpPr>
          <p:nvPr/>
        </p:nvSpPr>
        <p:spPr bwMode="auto">
          <a:xfrm>
            <a:off x="4787900" y="1484313"/>
            <a:ext cx="2214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1. Ableitung y‘</a:t>
            </a:r>
          </a:p>
        </p:txBody>
      </p:sp>
      <p:sp>
        <p:nvSpPr>
          <p:cNvPr id="10246" name="Textfeld 9"/>
          <p:cNvSpPr txBox="1">
            <a:spLocks noChangeArrowheads="1"/>
          </p:cNvSpPr>
          <p:nvPr/>
        </p:nvSpPr>
        <p:spPr bwMode="auto">
          <a:xfrm>
            <a:off x="6300788" y="1989138"/>
            <a:ext cx="2214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2. Ableitung y‘‘</a:t>
            </a:r>
          </a:p>
        </p:txBody>
      </p:sp>
      <p:sp>
        <p:nvSpPr>
          <p:cNvPr id="10247" name="Textfeld 10"/>
          <p:cNvSpPr txBox="1">
            <a:spLocks noChangeArrowheads="1"/>
          </p:cNvSpPr>
          <p:nvPr/>
        </p:nvSpPr>
        <p:spPr bwMode="auto">
          <a:xfrm>
            <a:off x="3708400" y="1989138"/>
            <a:ext cx="1704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Funktion y</a:t>
            </a:r>
          </a:p>
        </p:txBody>
      </p:sp>
      <p:cxnSp>
        <p:nvCxnSpPr>
          <p:cNvPr id="12" name="Gerade Verbindung mit Pfeil 11"/>
          <p:cNvCxnSpPr/>
          <p:nvPr/>
        </p:nvCxnSpPr>
        <p:spPr>
          <a:xfrm rot="5400000">
            <a:off x="4107656" y="2250282"/>
            <a:ext cx="357187" cy="28575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rot="5400000">
            <a:off x="5000625" y="1928813"/>
            <a:ext cx="714375" cy="42862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rot="10800000" flipV="1">
            <a:off x="5786438" y="2214563"/>
            <a:ext cx="857250" cy="357187"/>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3" name="Wolkenförmige Legende 22"/>
          <p:cNvSpPr/>
          <p:nvPr/>
        </p:nvSpPr>
        <p:spPr>
          <a:xfrm>
            <a:off x="2627313" y="5013325"/>
            <a:ext cx="5016500" cy="1655763"/>
          </a:xfrm>
          <a:prstGeom prst="cloudCallout">
            <a:avLst>
              <a:gd name="adj1" fmla="val 56444"/>
              <a:gd name="adj2" fmla="val -1558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cxnSp>
        <p:nvCxnSpPr>
          <p:cNvPr id="14" name="Gerade Verbindung mit Pfeil 13"/>
          <p:cNvCxnSpPr/>
          <p:nvPr/>
        </p:nvCxnSpPr>
        <p:spPr>
          <a:xfrm flipV="1">
            <a:off x="1908175" y="3860800"/>
            <a:ext cx="2447925" cy="36036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1979613" y="4292600"/>
            <a:ext cx="2376487" cy="28892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254" name="Textfeld 18"/>
          <p:cNvSpPr txBox="1">
            <a:spLocks noChangeArrowheads="1"/>
          </p:cNvSpPr>
          <p:nvPr/>
        </p:nvSpPr>
        <p:spPr bwMode="auto">
          <a:xfrm>
            <a:off x="428625" y="4000500"/>
            <a:ext cx="17049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Nullstellen</a:t>
            </a:r>
          </a:p>
          <a:p>
            <a:pPr algn="ctr"/>
            <a:r>
              <a:rPr lang="de-AT" altLang="de-DE" sz="1600"/>
              <a:t>y = 0</a:t>
            </a:r>
          </a:p>
        </p:txBody>
      </p:sp>
      <p:cxnSp>
        <p:nvCxnSpPr>
          <p:cNvPr id="25" name="Gerade Verbindung mit Pfeil 24"/>
          <p:cNvCxnSpPr/>
          <p:nvPr/>
        </p:nvCxnSpPr>
        <p:spPr>
          <a:xfrm>
            <a:off x="1763713" y="3500438"/>
            <a:ext cx="4248150" cy="649287"/>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256" name="Textfeld 27"/>
          <p:cNvSpPr txBox="1">
            <a:spLocks noChangeArrowheads="1"/>
          </p:cNvSpPr>
          <p:nvPr/>
        </p:nvSpPr>
        <p:spPr bwMode="auto">
          <a:xfrm>
            <a:off x="500063" y="3000375"/>
            <a:ext cx="17049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Wendepunkt </a:t>
            </a:r>
            <a:r>
              <a:rPr lang="de-AT" altLang="de-DE" sz="1600"/>
              <a:t>y‘‘= 0</a:t>
            </a:r>
          </a:p>
        </p:txBody>
      </p:sp>
      <p:cxnSp>
        <p:nvCxnSpPr>
          <p:cNvPr id="29" name="Gerade Verbindung mit Pfeil 28"/>
          <p:cNvCxnSpPr/>
          <p:nvPr/>
        </p:nvCxnSpPr>
        <p:spPr>
          <a:xfrm rot="10800000" flipV="1">
            <a:off x="5435600" y="3213100"/>
            <a:ext cx="1728788" cy="576263"/>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rot="10800000" flipV="1">
            <a:off x="5508625" y="4076700"/>
            <a:ext cx="1871663" cy="28892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259" name="Textfeld 34"/>
          <p:cNvSpPr txBox="1">
            <a:spLocks noChangeArrowheads="1"/>
          </p:cNvSpPr>
          <p:nvPr/>
        </p:nvSpPr>
        <p:spPr bwMode="auto">
          <a:xfrm>
            <a:off x="6858000" y="3786188"/>
            <a:ext cx="210661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Minimum</a:t>
            </a:r>
          </a:p>
          <a:p>
            <a:pPr algn="ctr"/>
            <a:r>
              <a:rPr lang="de-AT" altLang="de-DE" sz="1600"/>
              <a:t>y‘ = 0</a:t>
            </a:r>
          </a:p>
        </p:txBody>
      </p:sp>
      <p:sp>
        <p:nvSpPr>
          <p:cNvPr id="10260" name="Textfeld 25"/>
          <p:cNvSpPr txBox="1">
            <a:spLocks noChangeArrowheads="1"/>
          </p:cNvSpPr>
          <p:nvPr/>
        </p:nvSpPr>
        <p:spPr bwMode="auto">
          <a:xfrm>
            <a:off x="7019925" y="2924175"/>
            <a:ext cx="17049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a:t>Sattelpunkt</a:t>
            </a:r>
          </a:p>
          <a:p>
            <a:pPr algn="ctr"/>
            <a:r>
              <a:rPr lang="de-AT" altLang="de-DE" sz="1600"/>
              <a:t>y‘ = 0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Wie installiert man den Solver?</a:t>
            </a:r>
            <a:endParaRPr lang="de-AT" b="1" dirty="0">
              <a:solidFill>
                <a:srgbClr val="0070C0"/>
              </a:solidFill>
            </a:endParaRPr>
          </a:p>
        </p:txBody>
      </p:sp>
      <p:sp>
        <p:nvSpPr>
          <p:cNvPr id="11267" name="Inhaltsplatzhalter 2"/>
          <p:cNvSpPr>
            <a:spLocks noGrp="1"/>
          </p:cNvSpPr>
          <p:nvPr>
            <p:ph sz="half" idx="2"/>
          </p:nvPr>
        </p:nvSpPr>
        <p:spPr>
          <a:xfrm>
            <a:off x="4643438" y="1500188"/>
            <a:ext cx="4038600" cy="4525962"/>
          </a:xfrm>
        </p:spPr>
        <p:txBody>
          <a:bodyPr/>
          <a:lstStyle/>
          <a:p>
            <a:r>
              <a:rPr lang="de-AT" altLang="de-DE" smtClean="0">
                <a:solidFill>
                  <a:schemeClr val="tx1"/>
                </a:solidFill>
              </a:rPr>
              <a:t>Ist ein Add In zum Lösen  einer Gleichung</a:t>
            </a:r>
          </a:p>
          <a:p>
            <a:r>
              <a:rPr lang="de-AT" altLang="de-DE" smtClean="0">
                <a:solidFill>
                  <a:schemeClr val="tx1"/>
                </a:solidFill>
              </a:rPr>
              <a:t>Muss im Excel eingestellt werden</a:t>
            </a:r>
          </a:p>
          <a:p>
            <a:endParaRPr lang="de-AT" altLang="de-DE" smtClean="0"/>
          </a:p>
        </p:txBody>
      </p:sp>
      <p:sp>
        <p:nvSpPr>
          <p:cNvPr id="11268" name="Inhaltsplatzhalter 3"/>
          <p:cNvSpPr>
            <a:spLocks noGrp="1"/>
          </p:cNvSpPr>
          <p:nvPr>
            <p:ph sz="quarter" idx="13"/>
          </p:nvPr>
        </p:nvSpPr>
        <p:spPr>
          <a:xfrm>
            <a:off x="365125" y="1600200"/>
            <a:ext cx="4041775" cy="4525963"/>
          </a:xfrm>
        </p:spPr>
        <p:txBody>
          <a:bodyPr/>
          <a:lstStyle/>
          <a:p>
            <a:endParaRPr lang="de-AT" altLang="de-DE" smtClean="0"/>
          </a:p>
        </p:txBody>
      </p:sp>
      <p:pic>
        <p:nvPicPr>
          <p:cNvPr id="11269" name="Grafik 4"/>
          <p:cNvPicPr>
            <a:picLocks noChangeAspect="1" noChangeArrowheads="1"/>
          </p:cNvPicPr>
          <p:nvPr/>
        </p:nvPicPr>
        <p:blipFill>
          <a:blip r:embed="rId3" cstate="print">
            <a:extLst>
              <a:ext uri="{28A0092B-C50C-407E-A947-70E740481C1C}">
                <a14:useLocalDpi xmlns:a14="http://schemas.microsoft.com/office/drawing/2010/main" val="0"/>
              </a:ext>
            </a:extLst>
          </a:blip>
          <a:srcRect r="57143" b="39024"/>
          <a:stretch>
            <a:fillRect/>
          </a:stretch>
        </p:blipFill>
        <p:spPr bwMode="auto">
          <a:xfrm>
            <a:off x="571500" y="1571625"/>
            <a:ext cx="1928813"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Grafik 5"/>
          <p:cNvPicPr>
            <a:picLocks noChangeAspect="1" noChangeArrowheads="1"/>
          </p:cNvPicPr>
          <p:nvPr/>
        </p:nvPicPr>
        <p:blipFill>
          <a:blip r:embed="rId4">
            <a:extLst>
              <a:ext uri="{28A0092B-C50C-407E-A947-70E740481C1C}">
                <a14:useLocalDpi xmlns:a14="http://schemas.microsoft.com/office/drawing/2010/main" val="0"/>
              </a:ext>
            </a:extLst>
          </a:blip>
          <a:srcRect l="19437" t="5585" r="19347" b="5582"/>
          <a:stretch>
            <a:fillRect/>
          </a:stretch>
        </p:blipFill>
        <p:spPr bwMode="auto">
          <a:xfrm>
            <a:off x="571500" y="3357563"/>
            <a:ext cx="3251200"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Grafik 6"/>
          <p:cNvPicPr>
            <a:picLocks noChangeAspect="1" noChangeArrowheads="1"/>
          </p:cNvPicPr>
          <p:nvPr/>
        </p:nvPicPr>
        <p:blipFill>
          <a:blip r:embed="rId5">
            <a:extLst>
              <a:ext uri="{28A0092B-C50C-407E-A947-70E740481C1C}">
                <a14:useLocalDpi xmlns:a14="http://schemas.microsoft.com/office/drawing/2010/main" val="0"/>
              </a:ext>
            </a:extLst>
          </a:blip>
          <a:srcRect l="28979" t="24245" r="47169" b="26469"/>
          <a:stretch>
            <a:fillRect/>
          </a:stretch>
        </p:blipFill>
        <p:spPr bwMode="auto">
          <a:xfrm>
            <a:off x="3857625" y="3429000"/>
            <a:ext cx="1376363" cy="15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7"/>
          <p:cNvSpPr/>
          <p:nvPr/>
        </p:nvSpPr>
        <p:spPr>
          <a:xfrm>
            <a:off x="500063" y="1571625"/>
            <a:ext cx="285750"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9" name="Wolkenförmige Legende 8"/>
          <p:cNvSpPr/>
          <p:nvPr/>
        </p:nvSpPr>
        <p:spPr>
          <a:xfrm>
            <a:off x="2857500" y="5143500"/>
            <a:ext cx="4786313" cy="1500188"/>
          </a:xfrm>
          <a:prstGeom prst="cloudCallout">
            <a:avLst>
              <a:gd name="adj1" fmla="val 56444"/>
              <a:gd name="adj2" fmla="val -1558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1274" name="Textfeld 9"/>
          <p:cNvSpPr txBox="1">
            <a:spLocks noChangeArrowheads="1"/>
          </p:cNvSpPr>
          <p:nvPr/>
        </p:nvSpPr>
        <p:spPr bwMode="auto">
          <a:xfrm>
            <a:off x="3071813" y="5286375"/>
            <a:ext cx="43576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sz="1600"/>
              <a:t>Den Solver benötigt man, um die Gleichungen zu lösen ( y=0, y‘=0, y‘‘=0). Hat man ihn einmal eingerichtet, findet man ihn im Registerblatt </a:t>
            </a:r>
            <a:r>
              <a:rPr lang="de-AT" altLang="de-DE" sz="1600">
                <a:solidFill>
                  <a:srgbClr val="00B0F0"/>
                </a:solidFill>
              </a:rPr>
              <a:t>Daten</a:t>
            </a:r>
            <a:r>
              <a:rPr lang="de-AT" altLang="de-DE" sz="1600"/>
              <a:t>.</a:t>
            </a:r>
          </a:p>
        </p:txBody>
      </p:sp>
      <p:sp>
        <p:nvSpPr>
          <p:cNvPr id="11" name="Textfeld 10"/>
          <p:cNvSpPr txBox="1"/>
          <p:nvPr/>
        </p:nvSpPr>
        <p:spPr>
          <a:xfrm>
            <a:off x="285750" y="1071563"/>
            <a:ext cx="571500" cy="584200"/>
          </a:xfrm>
          <a:prstGeom prst="rect">
            <a:avLst/>
          </a:prstGeom>
          <a:noFill/>
        </p:spPr>
        <p:txBody>
          <a:bodyPr>
            <a:spAutoFit/>
          </a:bodyPr>
          <a:lstStyle/>
          <a:p>
            <a:pPr fontAlgn="auto">
              <a:spcBef>
                <a:spcPts val="0"/>
              </a:spcBef>
              <a:spcAft>
                <a:spcPts val="0"/>
              </a:spcAft>
              <a:defRPr/>
            </a:pPr>
            <a:r>
              <a:rPr lang="de-AT" sz="3200" dirty="0">
                <a:solidFill>
                  <a:schemeClr val="tx2"/>
                </a:solidFill>
                <a:effectLst>
                  <a:outerShdw blurRad="63500" dist="38100" dir="5400000" algn="t" rotWithShape="0">
                    <a:prstClr val="black">
                      <a:alpha val="25000"/>
                    </a:prstClr>
                  </a:outerShdw>
                </a:effectLst>
                <a:latin typeface="+mn-lt"/>
                <a:ea typeface="+mj-ea"/>
                <a:cs typeface="+mj-cs"/>
              </a:rPr>
              <a:t>1.</a:t>
            </a:r>
          </a:p>
        </p:txBody>
      </p:sp>
      <p:sp>
        <p:nvSpPr>
          <p:cNvPr id="12" name="Ellipse 11"/>
          <p:cNvSpPr/>
          <p:nvPr/>
        </p:nvSpPr>
        <p:spPr>
          <a:xfrm>
            <a:off x="1643063" y="3214688"/>
            <a:ext cx="571500" cy="2143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3" name="Textfeld 12"/>
          <p:cNvSpPr txBox="1"/>
          <p:nvPr/>
        </p:nvSpPr>
        <p:spPr>
          <a:xfrm>
            <a:off x="1643063" y="2571750"/>
            <a:ext cx="571500" cy="584200"/>
          </a:xfrm>
          <a:prstGeom prst="rect">
            <a:avLst/>
          </a:prstGeom>
          <a:noFill/>
        </p:spPr>
        <p:txBody>
          <a:bodyPr>
            <a:spAutoFit/>
          </a:bodyPr>
          <a:lstStyle/>
          <a:p>
            <a:pPr fontAlgn="auto">
              <a:spcBef>
                <a:spcPts val="0"/>
              </a:spcBef>
              <a:spcAft>
                <a:spcPts val="0"/>
              </a:spcAft>
              <a:defRPr/>
            </a:pPr>
            <a:r>
              <a:rPr lang="de-AT" sz="3200" dirty="0">
                <a:solidFill>
                  <a:schemeClr val="tx2"/>
                </a:solidFill>
                <a:effectLst>
                  <a:outerShdw blurRad="63500" dist="38100" dir="5400000" algn="t" rotWithShape="0">
                    <a:prstClr val="black">
                      <a:alpha val="25000"/>
                    </a:prstClr>
                  </a:outerShdw>
                </a:effectLst>
                <a:latin typeface="+mn-lt"/>
                <a:ea typeface="+mj-ea"/>
                <a:cs typeface="+mj-cs"/>
              </a:rPr>
              <a:t>2.</a:t>
            </a:r>
          </a:p>
        </p:txBody>
      </p:sp>
      <p:sp>
        <p:nvSpPr>
          <p:cNvPr id="14" name="Ellipse 13"/>
          <p:cNvSpPr/>
          <p:nvPr/>
        </p:nvSpPr>
        <p:spPr>
          <a:xfrm>
            <a:off x="571500" y="4143375"/>
            <a:ext cx="785813"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5" name="Textfeld 14"/>
          <p:cNvSpPr txBox="1"/>
          <p:nvPr/>
        </p:nvSpPr>
        <p:spPr>
          <a:xfrm>
            <a:off x="500063" y="3500438"/>
            <a:ext cx="500062" cy="584200"/>
          </a:xfrm>
          <a:prstGeom prst="rect">
            <a:avLst/>
          </a:prstGeom>
          <a:noFill/>
        </p:spPr>
        <p:txBody>
          <a:bodyPr>
            <a:spAutoFit/>
          </a:bodyPr>
          <a:lstStyle/>
          <a:p>
            <a:pPr fontAlgn="auto">
              <a:spcBef>
                <a:spcPts val="0"/>
              </a:spcBef>
              <a:spcAft>
                <a:spcPts val="0"/>
              </a:spcAft>
              <a:defRPr/>
            </a:pPr>
            <a:r>
              <a:rPr lang="de-AT" sz="3200" dirty="0">
                <a:solidFill>
                  <a:schemeClr val="tx2"/>
                </a:solidFill>
                <a:effectLst>
                  <a:outerShdw blurRad="63500" dist="38100" dir="5400000" algn="t" rotWithShape="0">
                    <a:prstClr val="black">
                      <a:alpha val="25000"/>
                    </a:prstClr>
                  </a:outerShdw>
                </a:effectLst>
                <a:latin typeface="+mn-lt"/>
                <a:ea typeface="+mj-ea"/>
                <a:cs typeface="+mj-cs"/>
              </a:rPr>
              <a:t>3.</a:t>
            </a:r>
          </a:p>
        </p:txBody>
      </p:sp>
      <p:sp>
        <p:nvSpPr>
          <p:cNvPr id="16" name="Ellipse 15"/>
          <p:cNvSpPr/>
          <p:nvPr/>
        </p:nvSpPr>
        <p:spPr>
          <a:xfrm>
            <a:off x="1571625" y="5857875"/>
            <a:ext cx="1071563"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7" name="Textfeld 16"/>
          <p:cNvSpPr txBox="1"/>
          <p:nvPr/>
        </p:nvSpPr>
        <p:spPr>
          <a:xfrm>
            <a:off x="1928813" y="5214938"/>
            <a:ext cx="500062" cy="584200"/>
          </a:xfrm>
          <a:prstGeom prst="rect">
            <a:avLst/>
          </a:prstGeom>
          <a:noFill/>
        </p:spPr>
        <p:txBody>
          <a:bodyPr>
            <a:spAutoFit/>
          </a:bodyPr>
          <a:lstStyle/>
          <a:p>
            <a:pPr fontAlgn="auto">
              <a:spcBef>
                <a:spcPts val="0"/>
              </a:spcBef>
              <a:spcAft>
                <a:spcPts val="0"/>
              </a:spcAft>
              <a:defRPr/>
            </a:pPr>
            <a:r>
              <a:rPr lang="de-AT" sz="3200" dirty="0">
                <a:solidFill>
                  <a:schemeClr val="tx2"/>
                </a:solidFill>
                <a:effectLst>
                  <a:outerShdw blurRad="63500" dist="38100" dir="5400000" algn="t" rotWithShape="0">
                    <a:prstClr val="black">
                      <a:alpha val="25000"/>
                    </a:prstClr>
                  </a:outerShdw>
                </a:effectLst>
                <a:latin typeface="+mn-lt"/>
                <a:ea typeface="+mj-ea"/>
                <a:cs typeface="+mj-cs"/>
              </a:rPr>
              <a:t>4.</a:t>
            </a:r>
          </a:p>
        </p:txBody>
      </p:sp>
      <p:sp>
        <p:nvSpPr>
          <p:cNvPr id="18" name="Ellipse 17"/>
          <p:cNvSpPr/>
          <p:nvPr/>
        </p:nvSpPr>
        <p:spPr>
          <a:xfrm>
            <a:off x="3786188" y="3857625"/>
            <a:ext cx="571500"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9" name="Textfeld 18"/>
          <p:cNvSpPr txBox="1"/>
          <p:nvPr/>
        </p:nvSpPr>
        <p:spPr>
          <a:xfrm>
            <a:off x="3857625" y="3214688"/>
            <a:ext cx="500063" cy="584200"/>
          </a:xfrm>
          <a:prstGeom prst="rect">
            <a:avLst/>
          </a:prstGeom>
          <a:noFill/>
        </p:spPr>
        <p:txBody>
          <a:bodyPr>
            <a:spAutoFit/>
          </a:bodyPr>
          <a:lstStyle/>
          <a:p>
            <a:pPr fontAlgn="auto">
              <a:spcBef>
                <a:spcPts val="0"/>
              </a:spcBef>
              <a:spcAft>
                <a:spcPts val="0"/>
              </a:spcAft>
              <a:defRPr/>
            </a:pPr>
            <a:r>
              <a:rPr lang="de-AT" sz="3200" dirty="0">
                <a:solidFill>
                  <a:schemeClr val="tx2"/>
                </a:solidFill>
                <a:effectLst>
                  <a:outerShdw blurRad="63500" dist="38100" dir="5400000" algn="t" rotWithShape="0">
                    <a:prstClr val="black">
                      <a:alpha val="25000"/>
                    </a:prstClr>
                  </a:outerShdw>
                </a:effectLst>
                <a:latin typeface="+mn-lt"/>
                <a:ea typeface="+mj-ea"/>
                <a:cs typeface="+mj-cs"/>
              </a:rPr>
              <a:t>5.</a:t>
            </a:r>
          </a:p>
        </p:txBody>
      </p:sp>
      <p:sp>
        <p:nvSpPr>
          <p:cNvPr id="20" name="Textfeld 19"/>
          <p:cNvSpPr txBox="1"/>
          <p:nvPr/>
        </p:nvSpPr>
        <p:spPr>
          <a:xfrm>
            <a:off x="4572000" y="3000375"/>
            <a:ext cx="500063" cy="584200"/>
          </a:xfrm>
          <a:prstGeom prst="rect">
            <a:avLst/>
          </a:prstGeom>
          <a:noFill/>
        </p:spPr>
        <p:txBody>
          <a:bodyPr>
            <a:spAutoFit/>
          </a:bodyPr>
          <a:lstStyle/>
          <a:p>
            <a:pPr fontAlgn="auto">
              <a:spcBef>
                <a:spcPts val="0"/>
              </a:spcBef>
              <a:spcAft>
                <a:spcPts val="0"/>
              </a:spcAft>
              <a:defRPr/>
            </a:pPr>
            <a:r>
              <a:rPr lang="de-AT" sz="3200" dirty="0">
                <a:solidFill>
                  <a:schemeClr val="tx2"/>
                </a:solidFill>
                <a:effectLst>
                  <a:outerShdw blurRad="63500" dist="38100" dir="5400000" algn="t" rotWithShape="0">
                    <a:prstClr val="black">
                      <a:alpha val="25000"/>
                    </a:prstClr>
                  </a:outerShdw>
                </a:effectLst>
                <a:latin typeface="+mn-lt"/>
                <a:ea typeface="+mj-ea"/>
                <a:cs typeface="+mj-cs"/>
              </a:rPr>
              <a:t>6.</a:t>
            </a:r>
          </a:p>
        </p:txBody>
      </p:sp>
      <p:sp>
        <p:nvSpPr>
          <p:cNvPr id="21" name="Ellipse 20"/>
          <p:cNvSpPr/>
          <p:nvPr/>
        </p:nvSpPr>
        <p:spPr>
          <a:xfrm>
            <a:off x="4643438" y="3571875"/>
            <a:ext cx="571500"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Nullstellen (y = 0)</a:t>
            </a:r>
            <a:endParaRPr lang="de-AT" b="1" dirty="0">
              <a:solidFill>
                <a:srgbClr val="0070C0"/>
              </a:solidFill>
            </a:endParaRPr>
          </a:p>
        </p:txBody>
      </p:sp>
      <p:pic>
        <p:nvPicPr>
          <p:cNvPr id="12291" name="Inhaltsplatzhalter 5" descr="Bildschirmausschnitt"/>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323850" y="1484313"/>
            <a:ext cx="3678238" cy="3722687"/>
          </a:xfrm>
        </p:spPr>
      </p:pic>
      <p:sp>
        <p:nvSpPr>
          <p:cNvPr id="4" name="Wolkenförmige Legende 3"/>
          <p:cNvSpPr/>
          <p:nvPr/>
        </p:nvSpPr>
        <p:spPr>
          <a:xfrm>
            <a:off x="3071813" y="5022850"/>
            <a:ext cx="4572000" cy="1500188"/>
          </a:xfrm>
          <a:prstGeom prst="cloudCallout">
            <a:avLst>
              <a:gd name="adj1" fmla="val 53741"/>
              <a:gd name="adj2" fmla="val -33706"/>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2293" name="Textfeld 4"/>
          <p:cNvSpPr txBox="1">
            <a:spLocks noChangeArrowheads="1"/>
          </p:cNvSpPr>
          <p:nvPr/>
        </p:nvSpPr>
        <p:spPr bwMode="auto">
          <a:xfrm>
            <a:off x="3348038" y="5272088"/>
            <a:ext cx="40814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sz="1600"/>
              <a:t>Um die Nullstelle zu berechnen wird der Solver benötigt, wenn sie nicht gleich aus der 2. Spalte ersichtlich ist!</a:t>
            </a:r>
          </a:p>
        </p:txBody>
      </p:sp>
      <p:sp>
        <p:nvSpPr>
          <p:cNvPr id="7" name="Rechteck 6"/>
          <p:cNvSpPr/>
          <p:nvPr/>
        </p:nvSpPr>
        <p:spPr>
          <a:xfrm>
            <a:off x="1476375" y="1844675"/>
            <a:ext cx="2303463" cy="1444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8" name="Rechteck 7"/>
          <p:cNvSpPr/>
          <p:nvPr/>
        </p:nvSpPr>
        <p:spPr>
          <a:xfrm>
            <a:off x="2627313" y="2068513"/>
            <a:ext cx="1152525" cy="14446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9" name="Rechteck 8"/>
          <p:cNvSpPr/>
          <p:nvPr/>
        </p:nvSpPr>
        <p:spPr>
          <a:xfrm>
            <a:off x="539750" y="2420938"/>
            <a:ext cx="3240088" cy="144462"/>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1" name="Rechteck 10"/>
          <p:cNvSpPr/>
          <p:nvPr/>
        </p:nvSpPr>
        <p:spPr>
          <a:xfrm>
            <a:off x="4356100" y="1844675"/>
            <a:ext cx="287338" cy="22383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2" name="Textfeld 11"/>
          <p:cNvSpPr txBox="1"/>
          <p:nvPr/>
        </p:nvSpPr>
        <p:spPr>
          <a:xfrm>
            <a:off x="4643438" y="1773238"/>
            <a:ext cx="4176712" cy="338137"/>
          </a:xfrm>
          <a:prstGeom prst="rect">
            <a:avLst/>
          </a:prstGeom>
          <a:noFill/>
        </p:spPr>
        <p:txBody>
          <a:bodyPr>
            <a:spAutoFit/>
          </a:bodyPr>
          <a:lstStyle/>
          <a:p>
            <a:pPr fontAlgn="auto">
              <a:spcBef>
                <a:spcPts val="0"/>
              </a:spcBef>
              <a:spcAft>
                <a:spcPts val="0"/>
              </a:spcAft>
              <a:defRPr/>
            </a:pPr>
            <a:r>
              <a:rPr lang="de-AT" sz="1600" dirty="0">
                <a:latin typeface="+mj-lt"/>
                <a:cs typeface="+mn-cs"/>
              </a:rPr>
              <a:t>D</a:t>
            </a:r>
            <a:r>
              <a:rPr lang="de-AT" sz="1600" dirty="0">
                <a:latin typeface="+mj-lt"/>
                <a:cs typeface="+mn-cs"/>
              </a:rPr>
              <a:t>ie Zielzelle ist die Funktion y (2. Spalte)</a:t>
            </a:r>
          </a:p>
        </p:txBody>
      </p:sp>
      <p:sp>
        <p:nvSpPr>
          <p:cNvPr id="13" name="Rechteck 12"/>
          <p:cNvSpPr/>
          <p:nvPr/>
        </p:nvSpPr>
        <p:spPr>
          <a:xfrm>
            <a:off x="4356100" y="2195513"/>
            <a:ext cx="287338" cy="223837"/>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4" name="Rechteck 13"/>
          <p:cNvSpPr/>
          <p:nvPr/>
        </p:nvSpPr>
        <p:spPr>
          <a:xfrm>
            <a:off x="4364038" y="2565400"/>
            <a:ext cx="288925" cy="223838"/>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5" name="Textfeld 14"/>
          <p:cNvSpPr txBox="1"/>
          <p:nvPr/>
        </p:nvSpPr>
        <p:spPr>
          <a:xfrm>
            <a:off x="4684713" y="2125663"/>
            <a:ext cx="3527425" cy="339725"/>
          </a:xfrm>
          <a:prstGeom prst="rect">
            <a:avLst/>
          </a:prstGeom>
          <a:noFill/>
        </p:spPr>
        <p:txBody>
          <a:bodyPr>
            <a:spAutoFit/>
          </a:bodyPr>
          <a:lstStyle/>
          <a:p>
            <a:pPr fontAlgn="auto">
              <a:spcBef>
                <a:spcPts val="0"/>
              </a:spcBef>
              <a:spcAft>
                <a:spcPts val="0"/>
              </a:spcAft>
              <a:defRPr/>
            </a:pPr>
            <a:r>
              <a:rPr lang="de-AT" sz="1600" dirty="0">
                <a:latin typeface="+mj-lt"/>
                <a:cs typeface="+mn-cs"/>
              </a:rPr>
              <a:t>D</a:t>
            </a:r>
            <a:r>
              <a:rPr lang="de-AT" sz="1600" dirty="0">
                <a:latin typeface="+mj-lt"/>
                <a:cs typeface="+mn-cs"/>
              </a:rPr>
              <a:t>er Wert ist auf 0 zu setzen</a:t>
            </a:r>
          </a:p>
        </p:txBody>
      </p:sp>
      <p:sp>
        <p:nvSpPr>
          <p:cNvPr id="16" name="Textfeld 15"/>
          <p:cNvSpPr txBox="1"/>
          <p:nvPr/>
        </p:nvSpPr>
        <p:spPr>
          <a:xfrm>
            <a:off x="4686300" y="2508250"/>
            <a:ext cx="4206875" cy="584200"/>
          </a:xfrm>
          <a:prstGeom prst="rect">
            <a:avLst/>
          </a:prstGeom>
          <a:noFill/>
        </p:spPr>
        <p:txBody>
          <a:bodyPr>
            <a:spAutoFit/>
          </a:bodyPr>
          <a:lstStyle/>
          <a:p>
            <a:pPr fontAlgn="auto">
              <a:spcBef>
                <a:spcPts val="0"/>
              </a:spcBef>
              <a:spcAft>
                <a:spcPts val="0"/>
              </a:spcAft>
              <a:defRPr/>
            </a:pPr>
            <a:r>
              <a:rPr lang="de-AT" sz="1600" dirty="0">
                <a:latin typeface="+mj-lt"/>
                <a:cs typeface="+mn-cs"/>
              </a:rPr>
              <a:t>Die veränderbare Zelle ist die Zelle mit der Variablen x (1. Spalte)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nhaltsplatzhalter 9" descr="Bildschirmausschnitt"/>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320675" y="1484313"/>
            <a:ext cx="3678238" cy="3730625"/>
          </a:xfrm>
        </p:spPr>
      </p:pic>
      <p:sp>
        <p:nvSpPr>
          <p:cNvPr id="2" name="Titel 1"/>
          <p:cNvSpPr>
            <a:spLocks noGrp="1"/>
          </p:cNvSpPr>
          <p:nvPr>
            <p:ph type="title"/>
          </p:nvPr>
        </p:nvSpPr>
        <p:spPr/>
        <p:txBody>
          <a:bodyPr/>
          <a:lstStyle/>
          <a:p>
            <a:pPr fontAlgn="auto">
              <a:spcAft>
                <a:spcPts val="0"/>
              </a:spcAft>
              <a:defRPr/>
            </a:pPr>
            <a:r>
              <a:rPr lang="de-AT" b="1" dirty="0" smtClean="0">
                <a:solidFill>
                  <a:srgbClr val="0070C0"/>
                </a:solidFill>
              </a:rPr>
              <a:t>Extremstellen (y‘ = 0)</a:t>
            </a:r>
            <a:endParaRPr lang="de-AT" b="1" dirty="0">
              <a:solidFill>
                <a:srgbClr val="0070C0"/>
              </a:solidFill>
            </a:endParaRPr>
          </a:p>
        </p:txBody>
      </p:sp>
      <p:sp>
        <p:nvSpPr>
          <p:cNvPr id="4" name="Wolkenförmige Legende 3"/>
          <p:cNvSpPr/>
          <p:nvPr/>
        </p:nvSpPr>
        <p:spPr>
          <a:xfrm>
            <a:off x="3071813" y="5022850"/>
            <a:ext cx="4572000" cy="1500188"/>
          </a:xfrm>
          <a:prstGeom prst="cloudCallout">
            <a:avLst>
              <a:gd name="adj1" fmla="val 53741"/>
              <a:gd name="adj2" fmla="val -33706"/>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3317" name="Textfeld 4"/>
          <p:cNvSpPr txBox="1">
            <a:spLocks noChangeArrowheads="1"/>
          </p:cNvSpPr>
          <p:nvPr/>
        </p:nvSpPr>
        <p:spPr bwMode="auto">
          <a:xfrm>
            <a:off x="3348038" y="5272088"/>
            <a:ext cx="408146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ctr"/>
            <a:r>
              <a:rPr lang="de-AT" altLang="de-DE" sz="1600"/>
              <a:t>Bei der Berechnung der Extremstelle geht man ähnlich wie bei der Nullstelle vor. Diesmal muss aber die 3. Spalte 0 gesetzt werden!</a:t>
            </a:r>
          </a:p>
        </p:txBody>
      </p:sp>
      <p:sp>
        <p:nvSpPr>
          <p:cNvPr id="7" name="Rechteck 6"/>
          <p:cNvSpPr/>
          <p:nvPr/>
        </p:nvSpPr>
        <p:spPr>
          <a:xfrm>
            <a:off x="1476375" y="1844675"/>
            <a:ext cx="2303463" cy="14446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8" name="Rechteck 7"/>
          <p:cNvSpPr/>
          <p:nvPr/>
        </p:nvSpPr>
        <p:spPr>
          <a:xfrm>
            <a:off x="2627313" y="2068513"/>
            <a:ext cx="1152525" cy="14446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9" name="Rechteck 8"/>
          <p:cNvSpPr/>
          <p:nvPr/>
        </p:nvSpPr>
        <p:spPr>
          <a:xfrm>
            <a:off x="539750" y="2420938"/>
            <a:ext cx="3240088" cy="144462"/>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1" name="Rechteck 10"/>
          <p:cNvSpPr/>
          <p:nvPr/>
        </p:nvSpPr>
        <p:spPr>
          <a:xfrm>
            <a:off x="4356100" y="1844675"/>
            <a:ext cx="287338" cy="223838"/>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2" name="Textfeld 11"/>
          <p:cNvSpPr txBox="1"/>
          <p:nvPr/>
        </p:nvSpPr>
        <p:spPr>
          <a:xfrm>
            <a:off x="4643438" y="1773238"/>
            <a:ext cx="4176712" cy="338137"/>
          </a:xfrm>
          <a:prstGeom prst="rect">
            <a:avLst/>
          </a:prstGeom>
          <a:noFill/>
        </p:spPr>
        <p:txBody>
          <a:bodyPr>
            <a:spAutoFit/>
          </a:bodyPr>
          <a:lstStyle/>
          <a:p>
            <a:pPr fontAlgn="auto">
              <a:spcBef>
                <a:spcPts val="0"/>
              </a:spcBef>
              <a:spcAft>
                <a:spcPts val="0"/>
              </a:spcAft>
              <a:defRPr/>
            </a:pPr>
            <a:r>
              <a:rPr lang="de-AT" sz="1600" dirty="0">
                <a:latin typeface="+mj-lt"/>
                <a:cs typeface="+mn-cs"/>
              </a:rPr>
              <a:t>D</a:t>
            </a:r>
            <a:r>
              <a:rPr lang="de-AT" sz="1600" dirty="0">
                <a:latin typeface="+mj-lt"/>
                <a:cs typeface="+mn-cs"/>
              </a:rPr>
              <a:t>ie Zielzelle ist die 1.Ableitung (3. Spalte)</a:t>
            </a:r>
          </a:p>
        </p:txBody>
      </p:sp>
      <p:sp>
        <p:nvSpPr>
          <p:cNvPr id="13" name="Rechteck 12"/>
          <p:cNvSpPr/>
          <p:nvPr/>
        </p:nvSpPr>
        <p:spPr>
          <a:xfrm>
            <a:off x="4356100" y="2195513"/>
            <a:ext cx="287338" cy="223837"/>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4" name="Rechteck 13"/>
          <p:cNvSpPr/>
          <p:nvPr/>
        </p:nvSpPr>
        <p:spPr>
          <a:xfrm>
            <a:off x="4364038" y="2565400"/>
            <a:ext cx="288925" cy="223838"/>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AT"/>
          </a:p>
        </p:txBody>
      </p:sp>
      <p:sp>
        <p:nvSpPr>
          <p:cNvPr id="15" name="Textfeld 14"/>
          <p:cNvSpPr txBox="1"/>
          <p:nvPr/>
        </p:nvSpPr>
        <p:spPr>
          <a:xfrm>
            <a:off x="4684713" y="2125663"/>
            <a:ext cx="3527425" cy="339725"/>
          </a:xfrm>
          <a:prstGeom prst="rect">
            <a:avLst/>
          </a:prstGeom>
          <a:noFill/>
        </p:spPr>
        <p:txBody>
          <a:bodyPr>
            <a:spAutoFit/>
          </a:bodyPr>
          <a:lstStyle/>
          <a:p>
            <a:pPr fontAlgn="auto">
              <a:spcBef>
                <a:spcPts val="0"/>
              </a:spcBef>
              <a:spcAft>
                <a:spcPts val="0"/>
              </a:spcAft>
              <a:defRPr/>
            </a:pPr>
            <a:r>
              <a:rPr lang="de-AT" sz="1600" dirty="0">
                <a:latin typeface="+mj-lt"/>
                <a:cs typeface="+mn-cs"/>
              </a:rPr>
              <a:t>D</a:t>
            </a:r>
            <a:r>
              <a:rPr lang="de-AT" sz="1600" dirty="0">
                <a:latin typeface="+mj-lt"/>
                <a:cs typeface="+mn-cs"/>
              </a:rPr>
              <a:t>er Wert ist wieder auf 0 zu setzen</a:t>
            </a:r>
          </a:p>
        </p:txBody>
      </p:sp>
      <p:sp>
        <p:nvSpPr>
          <p:cNvPr id="16" name="Textfeld 15"/>
          <p:cNvSpPr txBox="1"/>
          <p:nvPr/>
        </p:nvSpPr>
        <p:spPr>
          <a:xfrm>
            <a:off x="4686300" y="2508250"/>
            <a:ext cx="4457700" cy="584200"/>
          </a:xfrm>
          <a:prstGeom prst="rect">
            <a:avLst/>
          </a:prstGeom>
          <a:noFill/>
        </p:spPr>
        <p:txBody>
          <a:bodyPr>
            <a:spAutoFit/>
          </a:bodyPr>
          <a:lstStyle/>
          <a:p>
            <a:pPr fontAlgn="auto">
              <a:spcBef>
                <a:spcPts val="0"/>
              </a:spcBef>
              <a:spcAft>
                <a:spcPts val="0"/>
              </a:spcAft>
              <a:defRPr/>
            </a:pPr>
            <a:r>
              <a:rPr lang="de-AT" sz="1600" dirty="0">
                <a:latin typeface="+mj-lt"/>
                <a:cs typeface="+mn-cs"/>
              </a:rPr>
              <a:t>Die veränderbare Zelle ist die Zelle mit der Variablen x (1. Spalte)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Executive</Template>
  <TotalTime>0</TotalTime>
  <Words>667</Words>
  <Application>Microsoft Office PowerPoint</Application>
  <PresentationFormat>On-screen Show (4:3)</PresentationFormat>
  <Paragraphs>97</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Palatino Linotype</vt:lpstr>
      <vt:lpstr>Arial</vt:lpstr>
      <vt:lpstr>Century Gothic</vt:lpstr>
      <vt:lpstr>Courier New</vt:lpstr>
      <vt:lpstr>Calibri</vt:lpstr>
      <vt:lpstr>Arial Rounded MT Bold</vt:lpstr>
      <vt:lpstr>Executive</vt:lpstr>
      <vt:lpstr>Kurvendiskussion</vt:lpstr>
      <vt:lpstr>Begriffe</vt:lpstr>
      <vt:lpstr>Diagramm</vt:lpstr>
      <vt:lpstr>Ableitungen</vt:lpstr>
      <vt:lpstr>Rechnen mit Excel</vt:lpstr>
      <vt:lpstr>Wie rechnet man mit Excel?</vt:lpstr>
      <vt:lpstr>Wie installiert man den Solver?</vt:lpstr>
      <vt:lpstr>Nullstellen (y = 0)</vt:lpstr>
      <vt:lpstr>Extremstellen (y‘ = 0)</vt:lpstr>
      <vt:lpstr>Wendepunkte (y‘‘ = 0)</vt:lpstr>
      <vt:lpstr>Tipps!</vt:lpstr>
      <vt:lpstr>Ende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Aris</dc:creator>
  <cp:lastModifiedBy>Weissleder,Werner</cp:lastModifiedBy>
  <cp:revision>44</cp:revision>
  <dcterms:created xsi:type="dcterms:W3CDTF">2010-12-01T22:54:01Z</dcterms:created>
  <dcterms:modified xsi:type="dcterms:W3CDTF">2015-08-25T13:52:57Z</dcterms:modified>
</cp:coreProperties>
</file>