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70" r:id="rId3"/>
    <p:sldId id="275" r:id="rId4"/>
    <p:sldId id="269" r:id="rId5"/>
    <p:sldId id="271" r:id="rId6"/>
    <p:sldId id="272" r:id="rId7"/>
    <p:sldId id="273" r:id="rId8"/>
    <p:sldId id="274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A4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54" autoAdjust="0"/>
  </p:normalViewPr>
  <p:slideViewPr>
    <p:cSldViewPr>
      <p:cViewPr>
        <p:scale>
          <a:sx n="76" d="100"/>
          <a:sy n="76" d="100"/>
        </p:scale>
        <p:origin x="-90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63D418-5EF7-4C4D-A97A-AA7F10912FD0}" type="datetimeFigureOut">
              <a:rPr lang="de-DE" smtClean="0"/>
              <a:pPr/>
              <a:t>03.07.2011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D006BD-CBB7-4E2A-958D-8DEE82EE23D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739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D006BD-CBB7-4E2A-958D-8DEE82EE23DF}" type="slidenum">
              <a:rPr lang="de-DE" smtClean="0"/>
              <a:pPr/>
              <a:t>10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D006BD-CBB7-4E2A-958D-8DEE82EE23DF}" type="slidenum">
              <a:rPr lang="de-DE" smtClean="0"/>
              <a:pPr/>
              <a:t>12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9DDAE-EDF5-45DD-8964-3EB31FBE1C03}" type="datetimeFigureOut">
              <a:rPr lang="de-DE" smtClean="0"/>
              <a:pPr/>
              <a:t>03.07.2011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FFD71-84A7-4D17-BCD6-CF1ACE3939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9DDAE-EDF5-45DD-8964-3EB31FBE1C03}" type="datetimeFigureOut">
              <a:rPr lang="de-DE" smtClean="0"/>
              <a:pPr/>
              <a:t>03.07.2011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FFD71-84A7-4D17-BCD6-CF1ACE3939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9DDAE-EDF5-45DD-8964-3EB31FBE1C03}" type="datetimeFigureOut">
              <a:rPr lang="de-DE" smtClean="0"/>
              <a:pPr/>
              <a:t>03.07.2011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FFD71-84A7-4D17-BCD6-CF1ACE3939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9DDAE-EDF5-45DD-8964-3EB31FBE1C03}" type="datetimeFigureOut">
              <a:rPr lang="de-DE" smtClean="0"/>
              <a:pPr/>
              <a:t>03.07.2011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FFD71-84A7-4D17-BCD6-CF1ACE3939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9DDAE-EDF5-45DD-8964-3EB31FBE1C03}" type="datetimeFigureOut">
              <a:rPr lang="de-DE" smtClean="0"/>
              <a:pPr/>
              <a:t>03.07.2011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FFD71-84A7-4D17-BCD6-CF1ACE3939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9DDAE-EDF5-45DD-8964-3EB31FBE1C03}" type="datetimeFigureOut">
              <a:rPr lang="de-DE" smtClean="0"/>
              <a:pPr/>
              <a:t>03.07.2011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FFD71-84A7-4D17-BCD6-CF1ACE3939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9DDAE-EDF5-45DD-8964-3EB31FBE1C03}" type="datetimeFigureOut">
              <a:rPr lang="de-DE" smtClean="0"/>
              <a:pPr/>
              <a:t>03.07.2011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FFD71-84A7-4D17-BCD6-CF1ACE3939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9DDAE-EDF5-45DD-8964-3EB31FBE1C03}" type="datetimeFigureOut">
              <a:rPr lang="de-DE" smtClean="0"/>
              <a:pPr/>
              <a:t>03.07.2011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FFD71-84A7-4D17-BCD6-CF1ACE3939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9DDAE-EDF5-45DD-8964-3EB31FBE1C03}" type="datetimeFigureOut">
              <a:rPr lang="de-DE" smtClean="0"/>
              <a:pPr/>
              <a:t>03.07.2011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FFD71-84A7-4D17-BCD6-CF1ACE3939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9DDAE-EDF5-45DD-8964-3EB31FBE1C03}" type="datetimeFigureOut">
              <a:rPr lang="de-DE" smtClean="0"/>
              <a:pPr/>
              <a:t>03.07.2011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FFD71-84A7-4D17-BCD6-CF1ACE3939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ine Ecke des Rechtecks schneiden und abrunde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winkliges Dreiec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9DDAE-EDF5-45DD-8964-3EB31FBE1C03}" type="datetimeFigureOut">
              <a:rPr lang="de-DE" smtClean="0"/>
              <a:pPr/>
              <a:t>03.07.2011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DEFFD71-84A7-4D17-BCD6-CF1ACE393933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10" name="Freihand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ihand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9DDAE-EDF5-45DD-8964-3EB31FBE1C03}" type="datetimeFigureOut">
              <a:rPr lang="de-DE" smtClean="0"/>
              <a:pPr/>
              <a:t>03.07.2011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DEFFD71-84A7-4D17-BCD6-CF1ACE393933}" type="slidenum">
              <a:rPr lang="de-DE" smtClean="0"/>
              <a:pPr/>
              <a:t>‹Nr.›</a:t>
            </a:fld>
            <a:endParaRPr lang="de-DE"/>
          </a:p>
        </p:txBody>
      </p:sp>
      <p:grpSp>
        <p:nvGrpSpPr>
          <p:cNvPr id="2" name="Gruppieren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ihand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ihand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Gleichungssysteme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Galip Turan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homepage.univie.ac.at/andreas.ulovec/mathematikAushang-Dateien/image00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9655" y="1071546"/>
            <a:ext cx="2914345" cy="2500330"/>
          </a:xfrm>
          <a:prstGeom prst="rect">
            <a:avLst/>
          </a:prstGeom>
          <a:noFill/>
        </p:spPr>
      </p:pic>
      <p:sp>
        <p:nvSpPr>
          <p:cNvPr id="45" name="Wolkenförmige Legende 44"/>
          <p:cNvSpPr/>
          <p:nvPr/>
        </p:nvSpPr>
        <p:spPr>
          <a:xfrm>
            <a:off x="4321967" y="4725144"/>
            <a:ext cx="4607751" cy="1847128"/>
          </a:xfrm>
          <a:prstGeom prst="cloudCallout">
            <a:avLst>
              <a:gd name="adj1" fmla="val 25854"/>
              <a:gd name="adj2" fmla="val 56929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Wolkenförmige Legende 42"/>
          <p:cNvSpPr/>
          <p:nvPr/>
        </p:nvSpPr>
        <p:spPr>
          <a:xfrm>
            <a:off x="-1" y="4725144"/>
            <a:ext cx="5036347" cy="1847128"/>
          </a:xfrm>
          <a:prstGeom prst="cloud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Ellipse 26"/>
          <p:cNvSpPr/>
          <p:nvPr/>
        </p:nvSpPr>
        <p:spPr>
          <a:xfrm>
            <a:off x="3071802" y="3929066"/>
            <a:ext cx="714380" cy="57150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Ellipse 25"/>
          <p:cNvSpPr/>
          <p:nvPr/>
        </p:nvSpPr>
        <p:spPr>
          <a:xfrm>
            <a:off x="2214546" y="3929066"/>
            <a:ext cx="714380" cy="57150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Ellipse 24"/>
          <p:cNvSpPr/>
          <p:nvPr/>
        </p:nvSpPr>
        <p:spPr>
          <a:xfrm>
            <a:off x="2214546" y="3286124"/>
            <a:ext cx="714380" cy="57150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Inhaltsplatzhalt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txBody>
          <a:bodyPr/>
          <a:lstStyle/>
          <a:p>
            <a:pPr>
              <a:buNone/>
            </a:pPr>
            <a:endParaRPr lang="de-DE" sz="3500" dirty="0" smtClean="0"/>
          </a:p>
          <a:p>
            <a:pPr>
              <a:buNone/>
            </a:pPr>
            <a:r>
              <a:rPr lang="de-DE" sz="3500" dirty="0" smtClean="0"/>
              <a:t>I		:	</a:t>
            </a:r>
            <a:r>
              <a:rPr lang="de-DE" sz="3500" dirty="0" smtClean="0"/>
              <a:t>  x </a:t>
            </a:r>
            <a:r>
              <a:rPr lang="de-DE" sz="3500" dirty="0" smtClean="0"/>
              <a:t>– </a:t>
            </a:r>
            <a:r>
              <a:rPr lang="de-DE" sz="3500" dirty="0" smtClean="0"/>
              <a:t> y </a:t>
            </a:r>
            <a:r>
              <a:rPr lang="de-DE" sz="3500" dirty="0" smtClean="0"/>
              <a:t>+ 2z	</a:t>
            </a:r>
            <a:r>
              <a:rPr lang="de-DE" sz="3500" dirty="0" smtClean="0"/>
              <a:t>= </a:t>
            </a:r>
            <a:r>
              <a:rPr lang="de-DE" sz="3500" dirty="0" smtClean="0"/>
              <a:t>5</a:t>
            </a:r>
          </a:p>
          <a:p>
            <a:pPr>
              <a:buNone/>
            </a:pPr>
            <a:r>
              <a:rPr lang="de-DE" sz="3500" dirty="0" smtClean="0"/>
              <a:t>II 	:	3x + 2y + </a:t>
            </a:r>
            <a:r>
              <a:rPr lang="de-DE" sz="3500" dirty="0" smtClean="0"/>
              <a:t> z</a:t>
            </a:r>
            <a:r>
              <a:rPr lang="de-DE" sz="3500" dirty="0" smtClean="0"/>
              <a:t>	</a:t>
            </a:r>
            <a:r>
              <a:rPr lang="de-DE" sz="3500" dirty="0" smtClean="0"/>
              <a:t>= </a:t>
            </a:r>
            <a:r>
              <a:rPr lang="de-DE" sz="3500" dirty="0" smtClean="0"/>
              <a:t>10</a:t>
            </a:r>
          </a:p>
          <a:p>
            <a:pPr>
              <a:buNone/>
            </a:pPr>
            <a:r>
              <a:rPr lang="de-DE" sz="3500" dirty="0" smtClean="0"/>
              <a:t>III	:	</a:t>
            </a:r>
            <a:r>
              <a:rPr lang="de-DE" sz="3500" dirty="0" smtClean="0"/>
              <a:t>2x </a:t>
            </a:r>
            <a:r>
              <a:rPr lang="de-DE" sz="3500" dirty="0" smtClean="0"/>
              <a:t>– </a:t>
            </a:r>
            <a:r>
              <a:rPr lang="de-DE" sz="3500" dirty="0" smtClean="0"/>
              <a:t>3y – </a:t>
            </a:r>
            <a:r>
              <a:rPr lang="de-DE" sz="3500" dirty="0" smtClean="0"/>
              <a:t>2z	</a:t>
            </a:r>
            <a:r>
              <a:rPr lang="de-DE" sz="3500" dirty="0" smtClean="0"/>
              <a:t>= </a:t>
            </a:r>
            <a:r>
              <a:rPr lang="de-DE" sz="3500" dirty="0" smtClean="0"/>
              <a:t>-10</a:t>
            </a:r>
          </a:p>
          <a:p>
            <a:pPr>
              <a:buNone/>
            </a:pPr>
            <a:endParaRPr lang="de-DE" dirty="0"/>
          </a:p>
        </p:txBody>
      </p:sp>
      <p:cxnSp>
        <p:nvCxnSpPr>
          <p:cNvPr id="29" name="Gerade Verbindung mit Pfeil 28"/>
          <p:cNvCxnSpPr/>
          <p:nvPr/>
        </p:nvCxnSpPr>
        <p:spPr>
          <a:xfrm flipH="1">
            <a:off x="1259632" y="3786190"/>
            <a:ext cx="1026352" cy="12989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/>
          <p:cNvCxnSpPr/>
          <p:nvPr/>
        </p:nvCxnSpPr>
        <p:spPr>
          <a:xfrm>
            <a:off x="3754967" y="4435687"/>
            <a:ext cx="2143140" cy="779263"/>
          </a:xfrm>
          <a:prstGeom prst="straightConnector1">
            <a:avLst/>
          </a:prstGeom>
          <a:ln w="38100">
            <a:prstDash val="sysDash"/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5" name="Textfeld 34"/>
          <p:cNvSpPr txBox="1"/>
          <p:nvPr/>
        </p:nvSpPr>
        <p:spPr>
          <a:xfrm>
            <a:off x="497563" y="5085184"/>
            <a:ext cx="4538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Zuerst </a:t>
            </a:r>
            <a:r>
              <a:rPr lang="de-DE" dirty="0" smtClean="0"/>
              <a:t>wird </a:t>
            </a:r>
            <a:r>
              <a:rPr lang="de-DE" dirty="0" smtClean="0"/>
              <a:t>„</a:t>
            </a:r>
            <a:r>
              <a:rPr lang="de-DE" b="1" dirty="0" smtClean="0"/>
              <a:t>x</a:t>
            </a:r>
            <a:r>
              <a:rPr lang="de-DE" dirty="0" smtClean="0"/>
              <a:t>“ </a:t>
            </a:r>
            <a:r>
              <a:rPr lang="de-DE" dirty="0" smtClean="0"/>
              <a:t>zwei Mal eliminiert,</a:t>
            </a:r>
            <a:endParaRPr lang="de-DE" dirty="0" smtClean="0"/>
          </a:p>
          <a:p>
            <a:r>
              <a:rPr lang="de-DE" dirty="0" smtClean="0"/>
              <a:t>Man bekommt ein neues Gleichungssystem </a:t>
            </a:r>
          </a:p>
          <a:p>
            <a:r>
              <a:rPr lang="de-DE" dirty="0"/>
              <a:t>I</a:t>
            </a:r>
            <a:r>
              <a:rPr lang="de-DE" dirty="0" smtClean="0"/>
              <a:t>* und II*, das nur mehr y und z enthält.</a:t>
            </a:r>
            <a:endParaRPr lang="de-DE" dirty="0"/>
          </a:p>
        </p:txBody>
      </p:sp>
      <p:sp>
        <p:nvSpPr>
          <p:cNvPr id="36" name="Textfeld 35"/>
          <p:cNvSpPr txBox="1"/>
          <p:nvPr/>
        </p:nvSpPr>
        <p:spPr>
          <a:xfrm>
            <a:off x="5220072" y="5229456"/>
            <a:ext cx="35659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Danach wir y eliminiert und man kann </a:t>
            </a:r>
            <a:r>
              <a:rPr lang="de-DE" dirty="0" smtClean="0"/>
              <a:t>z berechnen.</a:t>
            </a:r>
            <a:endParaRPr lang="de-DE" dirty="0"/>
          </a:p>
        </p:txBody>
      </p:sp>
      <p:sp>
        <p:nvSpPr>
          <p:cNvPr id="5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de-DE" dirty="0" smtClean="0"/>
              <a:t>Vorgang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244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sz="2800" dirty="0" smtClean="0"/>
              <a:t>„</a:t>
            </a:r>
            <a:r>
              <a:rPr lang="de-DE" sz="2800" b="1" dirty="0" smtClean="0"/>
              <a:t>x“ </a:t>
            </a:r>
            <a:r>
              <a:rPr lang="de-DE" sz="2800" dirty="0" smtClean="0"/>
              <a:t>eliminieren:</a:t>
            </a:r>
          </a:p>
          <a:p>
            <a:pPr>
              <a:buNone/>
            </a:pPr>
            <a:endParaRPr lang="de-DE" sz="2200" dirty="0" smtClean="0"/>
          </a:p>
          <a:p>
            <a:pPr marL="342900" indent="-342900">
              <a:buNone/>
            </a:pPr>
            <a:r>
              <a:rPr lang="de-DE" sz="2200" i="1" dirty="0" smtClean="0"/>
              <a:t>1. Schritt: x wird aus I und II eliminiert</a:t>
            </a:r>
          </a:p>
          <a:p>
            <a:pPr marL="342900" indent="-342900">
              <a:buNone/>
            </a:pPr>
            <a:r>
              <a:rPr lang="de-DE" sz="1500" i="1" dirty="0" smtClean="0"/>
              <a:t>Im ersten Schritt wird die erste Gleichung mit (-3) multipliziert !</a:t>
            </a:r>
          </a:p>
          <a:p>
            <a:pPr marL="342900" indent="-342900">
              <a:buNone/>
            </a:pPr>
            <a:endParaRPr lang="de-DE" sz="3600" i="1" dirty="0" smtClean="0"/>
          </a:p>
          <a:p>
            <a:pPr lvl="0">
              <a:buClr>
                <a:srgbClr val="0BD0D9"/>
              </a:buClr>
              <a:buNone/>
            </a:pPr>
            <a:r>
              <a:rPr lang="de-DE" sz="2200" dirty="0" smtClean="0"/>
              <a:t>I	:	   x – y + 2z  = 5      </a:t>
            </a:r>
            <a:r>
              <a:rPr lang="de-DE" sz="2200" dirty="0">
                <a:solidFill>
                  <a:prstClr val="black"/>
                </a:solidFill>
              </a:rPr>
              <a:t>| *(-3)	   </a:t>
            </a:r>
            <a:r>
              <a:rPr lang="de-DE" sz="1200" dirty="0">
                <a:solidFill>
                  <a:prstClr val="black"/>
                </a:solidFill>
              </a:rPr>
              <a:t>Es wird </a:t>
            </a:r>
            <a:r>
              <a:rPr lang="de-DE" sz="1400" b="1" dirty="0">
                <a:solidFill>
                  <a:prstClr val="black"/>
                </a:solidFill>
              </a:rPr>
              <a:t>* (-3) </a:t>
            </a:r>
            <a:r>
              <a:rPr lang="de-DE" sz="1200" dirty="0">
                <a:solidFill>
                  <a:prstClr val="black"/>
                </a:solidFill>
              </a:rPr>
              <a:t>gerechnet, da bei der </a:t>
            </a:r>
            <a:r>
              <a:rPr lang="de-DE" sz="1200" dirty="0" smtClean="0">
                <a:solidFill>
                  <a:prstClr val="black"/>
                </a:solidFill>
              </a:rPr>
              <a:t>zweiten</a:t>
            </a:r>
            <a:endParaRPr lang="de-DE" sz="2200" dirty="0" smtClean="0"/>
          </a:p>
          <a:p>
            <a:pPr lvl="0">
              <a:buClr>
                <a:srgbClr val="0BD0D9"/>
              </a:buClr>
              <a:buNone/>
            </a:pPr>
            <a:r>
              <a:rPr lang="de-DE" sz="2400" dirty="0" smtClean="0"/>
              <a:t>II </a:t>
            </a:r>
            <a:r>
              <a:rPr lang="de-DE" sz="2400" dirty="0"/>
              <a:t>:	3x + 2y +</a:t>
            </a:r>
            <a:r>
              <a:rPr lang="de-DE" sz="2400" dirty="0" smtClean="0"/>
              <a:t>z  = 10                          </a:t>
            </a:r>
            <a:r>
              <a:rPr lang="de-DE" sz="1200" dirty="0" smtClean="0">
                <a:solidFill>
                  <a:prstClr val="black"/>
                </a:solidFill>
              </a:rPr>
              <a:t>Gleichung</a:t>
            </a:r>
            <a:r>
              <a:rPr lang="de-DE" sz="1200" b="1" dirty="0" smtClean="0">
                <a:solidFill>
                  <a:prstClr val="black"/>
                </a:solidFill>
              </a:rPr>
              <a:t> </a:t>
            </a:r>
            <a:r>
              <a:rPr lang="de-DE" sz="1200" b="1" dirty="0">
                <a:solidFill>
                  <a:prstClr val="black"/>
                </a:solidFill>
              </a:rPr>
              <a:t>„</a:t>
            </a:r>
            <a:r>
              <a:rPr lang="de-DE" sz="1400" b="1" dirty="0" smtClean="0">
                <a:solidFill>
                  <a:prstClr val="black"/>
                </a:solidFill>
              </a:rPr>
              <a:t>3x</a:t>
            </a:r>
            <a:r>
              <a:rPr lang="de-DE" sz="1200" b="1" dirty="0" smtClean="0">
                <a:solidFill>
                  <a:prstClr val="black"/>
                </a:solidFill>
              </a:rPr>
              <a:t>“</a:t>
            </a:r>
            <a:r>
              <a:rPr lang="de-DE" sz="1200" dirty="0">
                <a:solidFill>
                  <a:prstClr val="black"/>
                </a:solidFill>
              </a:rPr>
              <a:t>vorhanden ist und  wir 	                            </a:t>
            </a:r>
          </a:p>
          <a:p>
            <a:pPr lvl="0">
              <a:buClr>
                <a:srgbClr val="0BD0D9"/>
              </a:buClr>
              <a:buNone/>
            </a:pPr>
            <a:r>
              <a:rPr lang="de-DE" sz="1200" dirty="0">
                <a:solidFill>
                  <a:prstClr val="black"/>
                </a:solidFill>
              </a:rPr>
              <a:t>                                                                                                                               diese Variable eliminieren wollen.</a:t>
            </a:r>
          </a:p>
          <a:p>
            <a:pPr>
              <a:buNone/>
            </a:pPr>
            <a:r>
              <a:rPr lang="de-DE" sz="2000" dirty="0" smtClean="0"/>
              <a:t>(-3)* I:    -3x + </a:t>
            </a:r>
            <a:r>
              <a:rPr lang="de-DE" sz="2000" dirty="0"/>
              <a:t>3y </a:t>
            </a:r>
            <a:r>
              <a:rPr lang="de-DE" sz="2000" dirty="0" smtClean="0"/>
              <a:t>- </a:t>
            </a:r>
            <a:r>
              <a:rPr lang="de-DE" sz="2000" dirty="0"/>
              <a:t>6z = </a:t>
            </a:r>
            <a:r>
              <a:rPr lang="de-DE" sz="2000" dirty="0" smtClean="0"/>
              <a:t>- 15</a:t>
            </a:r>
            <a:r>
              <a:rPr lang="de-DE" sz="2000" dirty="0"/>
              <a:t/>
            </a:r>
            <a:br>
              <a:rPr lang="de-DE" sz="2000" dirty="0"/>
            </a:br>
            <a:r>
              <a:rPr lang="de-DE" sz="2200" dirty="0" smtClean="0"/>
              <a:t>		</a:t>
            </a:r>
            <a:r>
              <a:rPr lang="de-DE" sz="1200" dirty="0" smtClean="0"/>
              <a:t>                     		</a:t>
            </a:r>
            <a:endParaRPr lang="de-DE" sz="1200" dirty="0"/>
          </a:p>
        </p:txBody>
      </p:sp>
      <p:pic>
        <p:nvPicPr>
          <p:cNvPr id="15362" name="Picture 2" descr="http://us.cdn3.123rf.com/168nwm/svinka/svinka0911/svinka091100013/5979673-mathematische-formel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1071546"/>
            <a:ext cx="1957390" cy="19573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4" name="Gerade Verbindung 3"/>
          <p:cNvCxnSpPr/>
          <p:nvPr/>
        </p:nvCxnSpPr>
        <p:spPr>
          <a:xfrm>
            <a:off x="611560" y="4725144"/>
            <a:ext cx="36724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llipse 4"/>
          <p:cNvSpPr/>
          <p:nvPr/>
        </p:nvSpPr>
        <p:spPr>
          <a:xfrm>
            <a:off x="1331640" y="3573016"/>
            <a:ext cx="576064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tern mit 7 Zacken 13"/>
          <p:cNvSpPr/>
          <p:nvPr/>
        </p:nvSpPr>
        <p:spPr>
          <a:xfrm>
            <a:off x="4643438" y="4071942"/>
            <a:ext cx="4071966" cy="2428892"/>
          </a:xfrm>
          <a:prstGeom prst="star7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  <a:tabLst>
                <a:tab pos="2600325" algn="l"/>
              </a:tabLst>
            </a:pPr>
            <a:r>
              <a:rPr lang="de-DE" sz="2000" i="1" dirty="0" smtClean="0"/>
              <a:t>2. Schritt:</a:t>
            </a:r>
          </a:p>
          <a:p>
            <a:pPr>
              <a:buNone/>
            </a:pPr>
            <a:r>
              <a:rPr lang="de-DE" sz="1500" i="1" dirty="0" smtClean="0"/>
              <a:t>Im zweiten Schritt wird die Gleichung „I“ und die Gleichung „II“ addiert ! ( (-3)*I + II)</a:t>
            </a:r>
          </a:p>
          <a:p>
            <a:pPr>
              <a:buNone/>
            </a:pPr>
            <a:endParaRPr lang="de-DE" sz="2200" dirty="0" smtClean="0"/>
          </a:p>
          <a:p>
            <a:pPr>
              <a:buNone/>
            </a:pPr>
            <a:r>
              <a:rPr lang="de-DE" sz="2800" dirty="0" smtClean="0"/>
              <a:t>	II :	       3x +  2y +   z	= 10</a:t>
            </a:r>
            <a:r>
              <a:rPr lang="de-DE" sz="2200" dirty="0" smtClean="0"/>
              <a:t/>
            </a:r>
            <a:br>
              <a:rPr lang="de-DE" sz="2200" dirty="0" smtClean="0"/>
            </a:br>
            <a:endParaRPr lang="de-DE" sz="2200" dirty="0" smtClean="0"/>
          </a:p>
          <a:p>
            <a:pPr>
              <a:buNone/>
            </a:pPr>
            <a:r>
              <a:rPr lang="de-DE" sz="2800" dirty="0" smtClean="0"/>
              <a:t> (-3)* I  :   -3x + 3y - 6z	= -15</a:t>
            </a:r>
          </a:p>
          <a:p>
            <a:pPr>
              <a:buNone/>
            </a:pPr>
            <a:endParaRPr lang="de-DE" sz="1000" dirty="0" smtClean="0"/>
          </a:p>
          <a:p>
            <a:pPr>
              <a:buNone/>
            </a:pPr>
            <a:r>
              <a:rPr lang="de-DE" sz="1500" i="1" dirty="0" smtClean="0">
                <a:solidFill>
                  <a:prstClr val="black"/>
                </a:solidFill>
              </a:rPr>
              <a:t>Diese Gleichung nennen wir </a:t>
            </a:r>
            <a:r>
              <a:rPr lang="de-DE" sz="2800" dirty="0" smtClean="0"/>
              <a:t>   </a:t>
            </a:r>
          </a:p>
          <a:p>
            <a:pPr>
              <a:buNone/>
            </a:pPr>
            <a:r>
              <a:rPr lang="de-DE" sz="2800" dirty="0"/>
              <a:t> </a:t>
            </a:r>
            <a:r>
              <a:rPr lang="de-DE" sz="2800" dirty="0" smtClean="0"/>
              <a:t>          I*  </a:t>
            </a:r>
            <a:r>
              <a:rPr lang="de-DE" sz="2800" dirty="0" smtClean="0"/>
              <a:t>:         </a:t>
            </a:r>
            <a:r>
              <a:rPr lang="de-DE" sz="2800" dirty="0" smtClean="0">
                <a:solidFill>
                  <a:srgbClr val="FF0000"/>
                </a:solidFill>
              </a:rPr>
              <a:t>5y  </a:t>
            </a:r>
            <a:r>
              <a:rPr lang="de-DE" sz="2800" dirty="0" smtClean="0">
                <a:solidFill>
                  <a:srgbClr val="FF0000"/>
                </a:solidFill>
              </a:rPr>
              <a:t>- 5z	= -5</a:t>
            </a:r>
          </a:p>
          <a:p>
            <a:pPr>
              <a:buNone/>
            </a:pPr>
            <a:endParaRPr lang="de-DE" sz="2200" dirty="0" smtClean="0"/>
          </a:p>
          <a:p>
            <a:pPr>
              <a:buNone/>
            </a:pPr>
            <a:endParaRPr lang="de-DE" sz="2200" dirty="0" smtClean="0"/>
          </a:p>
          <a:p>
            <a:pPr>
              <a:buNone/>
            </a:pPr>
            <a:endParaRPr lang="de-DE" sz="1500" i="1" dirty="0" smtClean="0"/>
          </a:p>
          <a:p>
            <a:pPr>
              <a:buNone/>
            </a:pPr>
            <a:endParaRPr lang="de-DE" sz="1500" i="1" dirty="0" smtClean="0"/>
          </a:p>
        </p:txBody>
      </p:sp>
      <p:sp>
        <p:nvSpPr>
          <p:cNvPr id="11" name="Textfeld 10"/>
          <p:cNvSpPr txBox="1"/>
          <p:nvPr/>
        </p:nvSpPr>
        <p:spPr>
          <a:xfrm>
            <a:off x="5429256" y="4714884"/>
            <a:ext cx="292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3x – 3x		= 0</a:t>
            </a:r>
          </a:p>
          <a:p>
            <a:r>
              <a:rPr lang="de-DE" dirty="0" smtClean="0"/>
              <a:t>2y + 3y     	= </a:t>
            </a:r>
            <a:r>
              <a:rPr lang="de-DE" b="1" dirty="0" smtClean="0">
                <a:solidFill>
                  <a:srgbClr val="FF0000"/>
                </a:solidFill>
              </a:rPr>
              <a:t>5y</a:t>
            </a:r>
          </a:p>
          <a:p>
            <a:r>
              <a:rPr lang="de-DE" dirty="0" smtClean="0"/>
              <a:t>z   -  6z</a:t>
            </a:r>
            <a:r>
              <a:rPr lang="de-DE" dirty="0"/>
              <a:t> </a:t>
            </a:r>
            <a:r>
              <a:rPr lang="de-DE" dirty="0" smtClean="0"/>
              <a:t>    	= </a:t>
            </a:r>
            <a:r>
              <a:rPr lang="de-DE" b="1" dirty="0" smtClean="0">
                <a:solidFill>
                  <a:srgbClr val="FF0000"/>
                </a:solidFill>
              </a:rPr>
              <a:t>-5z</a:t>
            </a:r>
          </a:p>
          <a:p>
            <a:pPr marL="342900" indent="-342900">
              <a:buAutoNum type="arabicPlain" startAt="10"/>
            </a:pPr>
            <a:r>
              <a:rPr lang="de-DE" dirty="0" smtClean="0"/>
              <a:t>-  15		= </a:t>
            </a:r>
            <a:r>
              <a:rPr lang="de-DE" b="1" dirty="0" smtClean="0">
                <a:solidFill>
                  <a:srgbClr val="FF0000"/>
                </a:solidFill>
              </a:rPr>
              <a:t>-5</a:t>
            </a:r>
          </a:p>
        </p:txBody>
      </p:sp>
      <p:cxnSp>
        <p:nvCxnSpPr>
          <p:cNvPr id="6" name="Gerade Verbindung 5"/>
          <p:cNvCxnSpPr/>
          <p:nvPr/>
        </p:nvCxnSpPr>
        <p:spPr>
          <a:xfrm>
            <a:off x="611560" y="4581128"/>
            <a:ext cx="43204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None/>
            </a:pPr>
            <a:r>
              <a:rPr lang="de-DE" sz="2200" i="1" dirty="0" smtClean="0"/>
              <a:t>3. Schritt</a:t>
            </a:r>
            <a:r>
              <a:rPr lang="de-DE" sz="2200" i="1" dirty="0"/>
              <a:t>: </a:t>
            </a:r>
            <a:r>
              <a:rPr lang="de-DE" sz="2200" i="1" dirty="0" smtClean="0"/>
              <a:t> x </a:t>
            </a:r>
            <a:r>
              <a:rPr lang="de-DE" sz="2200" i="1" dirty="0"/>
              <a:t>wird aus I und </a:t>
            </a:r>
            <a:r>
              <a:rPr lang="de-DE" sz="2200" i="1" dirty="0" smtClean="0"/>
              <a:t>III </a:t>
            </a:r>
            <a:r>
              <a:rPr lang="de-DE" sz="2200" i="1" dirty="0"/>
              <a:t>eliminiert</a:t>
            </a:r>
            <a:endParaRPr lang="de-DE" sz="2200" i="1" dirty="0" smtClean="0"/>
          </a:p>
          <a:p>
            <a:pPr marL="342900" indent="-342900">
              <a:buNone/>
            </a:pPr>
            <a:r>
              <a:rPr lang="de-DE" sz="1500" i="1" dirty="0" smtClean="0"/>
              <a:t>In diesem Schritt multiplizieren wir die erste Gleichung mit der Zahl </a:t>
            </a:r>
            <a:r>
              <a:rPr lang="de-DE" sz="1500" i="1" dirty="0" smtClean="0"/>
              <a:t>„(-2)“ </a:t>
            </a:r>
            <a:r>
              <a:rPr lang="de-DE" sz="1500" i="1" dirty="0" smtClean="0"/>
              <a:t>!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sz="2200" dirty="0"/>
          </a:p>
        </p:txBody>
      </p:sp>
      <p:sp>
        <p:nvSpPr>
          <p:cNvPr id="7" name="Inhaltsplatzhalter 2"/>
          <p:cNvSpPr txBox="1">
            <a:spLocks/>
          </p:cNvSpPr>
          <p:nvPr/>
        </p:nvSpPr>
        <p:spPr>
          <a:xfrm>
            <a:off x="428564" y="3643314"/>
            <a:ext cx="8715436" cy="208994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kumimoji="0" lang="de-DE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	:	  x – y + 2z  = 5  	| *(-2)	       </a:t>
            </a:r>
            <a:r>
              <a:rPr kumimoji="0" 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 wird </a:t>
            </a:r>
            <a:r>
              <a:rPr kumimoji="0" lang="de-DE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 (-2) </a:t>
            </a:r>
            <a:r>
              <a:rPr kumimoji="0" 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gerechnet, da bei der dritten	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de-DE" sz="2200" dirty="0"/>
              <a:t>III :	2x - 3y - </a:t>
            </a:r>
            <a:r>
              <a:rPr lang="de-DE" sz="2200" dirty="0" smtClean="0"/>
              <a:t>2z  = </a:t>
            </a:r>
            <a:r>
              <a:rPr lang="de-DE" sz="2200" dirty="0"/>
              <a:t>-</a:t>
            </a:r>
            <a:r>
              <a:rPr lang="de-DE" sz="2200" dirty="0" smtClean="0"/>
              <a:t>10                               </a:t>
            </a:r>
            <a:r>
              <a:rPr lang="de-DE" sz="1200" dirty="0" smtClean="0">
                <a:solidFill>
                  <a:prstClr val="black"/>
                </a:solidFill>
              </a:rPr>
              <a:t>Gleichung</a:t>
            </a:r>
            <a:r>
              <a:rPr lang="de-DE" sz="1200" b="1" dirty="0" smtClean="0">
                <a:solidFill>
                  <a:prstClr val="black"/>
                </a:solidFill>
              </a:rPr>
              <a:t> </a:t>
            </a:r>
            <a:r>
              <a:rPr lang="de-DE" sz="1200" b="1" dirty="0">
                <a:solidFill>
                  <a:prstClr val="black"/>
                </a:solidFill>
              </a:rPr>
              <a:t>„</a:t>
            </a:r>
            <a:r>
              <a:rPr lang="de-DE" sz="1400" b="1" dirty="0">
                <a:solidFill>
                  <a:prstClr val="black"/>
                </a:solidFill>
              </a:rPr>
              <a:t>2x</a:t>
            </a:r>
            <a:r>
              <a:rPr lang="de-DE" sz="1200" b="1" dirty="0">
                <a:solidFill>
                  <a:prstClr val="black"/>
                </a:solidFill>
              </a:rPr>
              <a:t>“ </a:t>
            </a:r>
            <a:r>
              <a:rPr lang="de-DE" sz="1200" dirty="0">
                <a:solidFill>
                  <a:prstClr val="black"/>
                </a:solidFill>
              </a:rPr>
              <a:t>vorhanden ist und wir </a:t>
            </a:r>
            <a:r>
              <a:rPr lang="de-DE" sz="2200" dirty="0"/>
              <a:t/>
            </a:r>
            <a:br>
              <a:rPr lang="de-DE" sz="2200" dirty="0"/>
            </a:br>
            <a:r>
              <a:rPr kumimoji="0" 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	   						 	                                                                                    diese Variable eliminieren wollen.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de-DE" sz="2200" dirty="0"/>
              <a:t>(-2)* I </a:t>
            </a:r>
            <a:r>
              <a:rPr lang="de-DE" sz="2200" dirty="0" smtClean="0"/>
              <a:t>:  -2x + 2y -4z = -10</a:t>
            </a:r>
            <a:endParaRPr lang="de-DE" sz="2200" dirty="0"/>
          </a:p>
        </p:txBody>
      </p:sp>
      <p:sp>
        <p:nvSpPr>
          <p:cNvPr id="4" name="Ellipse 3"/>
          <p:cNvSpPr/>
          <p:nvPr/>
        </p:nvSpPr>
        <p:spPr>
          <a:xfrm>
            <a:off x="1331640" y="3573016"/>
            <a:ext cx="576064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" name="Gerade Verbindung 4"/>
          <p:cNvCxnSpPr/>
          <p:nvPr/>
        </p:nvCxnSpPr>
        <p:spPr>
          <a:xfrm>
            <a:off x="611560" y="4581128"/>
            <a:ext cx="43204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922016"/>
          </a:xfrm>
        </p:spPr>
        <p:txBody>
          <a:bodyPr/>
          <a:lstStyle/>
          <a:p>
            <a:pPr marL="342900" indent="-342900">
              <a:buNone/>
            </a:pPr>
            <a:r>
              <a:rPr lang="de-DE" sz="2200" i="1" dirty="0" smtClean="0"/>
              <a:t>4. Schritt:</a:t>
            </a:r>
          </a:p>
          <a:p>
            <a:pPr marL="342900" indent="-342900">
              <a:buNone/>
            </a:pPr>
            <a:r>
              <a:rPr lang="de-DE" sz="1500" i="1" dirty="0" smtClean="0"/>
              <a:t>Jetzt wird die erste Gleichung und die dritte Gleichung addiert ( III </a:t>
            </a:r>
            <a:r>
              <a:rPr lang="de-DE" sz="1500" i="1" dirty="0" smtClean="0"/>
              <a:t>+ (-2)*I </a:t>
            </a:r>
            <a:r>
              <a:rPr lang="de-DE" sz="1500" i="1" dirty="0" smtClean="0"/>
              <a:t>)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428596" y="2786058"/>
            <a:ext cx="7858180" cy="303182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>
                <a:tab pos="2600325" algn="l"/>
              </a:tabLst>
              <a:defRPr/>
            </a:pPr>
            <a:endParaRPr kumimoji="0" lang="de-DE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   III :</a:t>
            </a:r>
            <a:r>
              <a:rPr kumimoji="0" lang="de-DE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de-DE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2x  </a:t>
            </a:r>
            <a:r>
              <a:rPr lang="de-DE" sz="2800" dirty="0" smtClean="0"/>
              <a:t>-</a:t>
            </a:r>
            <a:r>
              <a:rPr kumimoji="0" lang="de-DE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3y -</a:t>
            </a:r>
            <a:r>
              <a:rPr lang="de-DE" sz="2800" noProof="0" dirty="0" smtClean="0"/>
              <a:t> </a:t>
            </a:r>
            <a:r>
              <a:rPr kumimoji="0" lang="de-DE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de-DE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</a:t>
            </a:r>
            <a:r>
              <a:rPr kumimoji="0" lang="de-DE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-10</a:t>
            </a:r>
            <a:r>
              <a:rPr kumimoji="0" lang="de-DE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de-DE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(-2)*I :  -2x + 2y - 4z</a:t>
            </a:r>
            <a:r>
              <a:rPr kumimoji="0" lang="de-DE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-10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de-DE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de-DE" sz="1500" i="1" dirty="0">
                <a:solidFill>
                  <a:prstClr val="black"/>
                </a:solidFill>
              </a:rPr>
              <a:t>Diese Gleichung nennen wir </a:t>
            </a:r>
            <a:r>
              <a:rPr lang="de-DE" sz="2800" dirty="0">
                <a:solidFill>
                  <a:prstClr val="black"/>
                </a:solidFill>
              </a:rPr>
              <a:t>   </a:t>
            </a: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de-DE" sz="2800" dirty="0">
                <a:solidFill>
                  <a:prstClr val="black"/>
                </a:solidFill>
              </a:rPr>
              <a:t>           </a:t>
            </a:r>
            <a:r>
              <a:rPr lang="de-DE" sz="2800" dirty="0" smtClean="0">
                <a:solidFill>
                  <a:prstClr val="black"/>
                </a:solidFill>
              </a:rPr>
              <a:t>II*</a:t>
            </a:r>
            <a:r>
              <a:rPr kumimoji="0" lang="de-DE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</a:t>
            </a:r>
            <a:r>
              <a:rPr kumimoji="0" lang="de-DE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-y  - 6z</a:t>
            </a:r>
            <a:r>
              <a:rPr kumimoji="0" lang="de-DE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de-DE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-20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de-DE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de-DE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de-DE" sz="15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de-DE" sz="15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tern mit 7 Zacken 5"/>
          <p:cNvSpPr/>
          <p:nvPr/>
        </p:nvSpPr>
        <p:spPr>
          <a:xfrm>
            <a:off x="4643438" y="4071942"/>
            <a:ext cx="4071966" cy="2428892"/>
          </a:xfrm>
          <a:prstGeom prst="star7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5429256" y="4714884"/>
            <a:ext cx="292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2</a:t>
            </a:r>
            <a:r>
              <a:rPr lang="de-DE" dirty="0" smtClean="0"/>
              <a:t>x – 2x		= 0</a:t>
            </a:r>
          </a:p>
          <a:p>
            <a:r>
              <a:rPr lang="de-DE" dirty="0" smtClean="0"/>
              <a:t>-3y + 2y 	                = </a:t>
            </a:r>
            <a:r>
              <a:rPr lang="de-DE" b="1" dirty="0">
                <a:solidFill>
                  <a:srgbClr val="FF0000"/>
                </a:solidFill>
              </a:rPr>
              <a:t>-</a:t>
            </a:r>
            <a:r>
              <a:rPr lang="de-DE" b="1" dirty="0" smtClean="0">
                <a:solidFill>
                  <a:srgbClr val="FF0000"/>
                </a:solidFill>
              </a:rPr>
              <a:t>y</a:t>
            </a:r>
          </a:p>
          <a:p>
            <a:r>
              <a:rPr lang="de-DE" dirty="0" smtClean="0"/>
              <a:t>-2z - 4z</a:t>
            </a:r>
            <a:r>
              <a:rPr lang="de-DE" dirty="0"/>
              <a:t> </a:t>
            </a:r>
            <a:r>
              <a:rPr lang="de-DE" dirty="0" smtClean="0"/>
              <a:t>	                = </a:t>
            </a:r>
            <a:r>
              <a:rPr lang="de-DE" b="1" dirty="0" smtClean="0">
                <a:solidFill>
                  <a:srgbClr val="FF0000"/>
                </a:solidFill>
              </a:rPr>
              <a:t>-6z</a:t>
            </a:r>
          </a:p>
          <a:p>
            <a:pPr marL="342900" indent="-342900"/>
            <a:r>
              <a:rPr lang="de-DE" dirty="0" smtClean="0"/>
              <a:t>-10 	 -    10		= </a:t>
            </a:r>
            <a:r>
              <a:rPr lang="de-DE" b="1" dirty="0" smtClean="0">
                <a:solidFill>
                  <a:srgbClr val="FF0000"/>
                </a:solidFill>
              </a:rPr>
              <a:t>-20</a:t>
            </a:r>
          </a:p>
        </p:txBody>
      </p:sp>
      <p:cxnSp>
        <p:nvCxnSpPr>
          <p:cNvPr id="8" name="Gerade Verbindung 7"/>
          <p:cNvCxnSpPr/>
          <p:nvPr/>
        </p:nvCxnSpPr>
        <p:spPr>
          <a:xfrm>
            <a:off x="611560" y="4581128"/>
            <a:ext cx="43204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txBody>
          <a:bodyPr>
            <a:normAutofit/>
          </a:bodyPr>
          <a:lstStyle/>
          <a:p>
            <a:pPr marL="342900" indent="-342900">
              <a:buNone/>
            </a:pPr>
            <a:r>
              <a:rPr lang="de-DE" sz="2200" i="1" dirty="0" smtClean="0"/>
              <a:t>5. Schritt:</a:t>
            </a:r>
          </a:p>
          <a:p>
            <a:pPr marL="342900" indent="-342900">
              <a:buNone/>
            </a:pPr>
            <a:r>
              <a:rPr lang="de-DE" sz="1500" i="1" dirty="0" smtClean="0"/>
              <a:t>In diesem Schritt multiplizieren wir die </a:t>
            </a:r>
            <a:r>
              <a:rPr lang="de-DE" sz="1500" i="1" dirty="0" smtClean="0"/>
              <a:t>Gleichung II* </a:t>
            </a:r>
            <a:r>
              <a:rPr lang="de-DE" sz="1500" i="1" dirty="0" smtClean="0"/>
              <a:t>( </a:t>
            </a:r>
            <a:r>
              <a:rPr lang="de-DE" sz="1500" i="1" dirty="0" smtClean="0"/>
              <a:t>Schritt 4 :   -y – 6z = -20)  mit der Zahl „5“ ! </a:t>
            </a:r>
          </a:p>
          <a:p>
            <a:pPr marL="342900" indent="-342900">
              <a:buNone/>
            </a:pPr>
            <a:r>
              <a:rPr lang="de-DE" sz="1400" b="1" i="1" dirty="0" smtClean="0"/>
              <a:t>ACHTUNG: </a:t>
            </a:r>
            <a:r>
              <a:rPr lang="de-DE" sz="1400" i="1" dirty="0" smtClean="0"/>
              <a:t>Wir multiplizieren die ZWEITE Gleichung nicht die ERSTE !!</a:t>
            </a:r>
            <a:endParaRPr lang="de-DE" sz="1400" dirty="0" smtClean="0"/>
          </a:p>
          <a:p>
            <a:pPr>
              <a:buNone/>
            </a:pPr>
            <a:r>
              <a:rPr lang="de-DE" sz="2400" dirty="0"/>
              <a:t> I*   </a:t>
            </a:r>
            <a:r>
              <a:rPr lang="de-DE" sz="2400" dirty="0" smtClean="0"/>
              <a:t>:          </a:t>
            </a:r>
            <a:r>
              <a:rPr lang="de-DE" sz="2400" dirty="0">
                <a:solidFill>
                  <a:srgbClr val="FF0000"/>
                </a:solidFill>
              </a:rPr>
              <a:t>5y  - </a:t>
            </a:r>
            <a:r>
              <a:rPr lang="de-DE" sz="2400" dirty="0" smtClean="0">
                <a:solidFill>
                  <a:srgbClr val="FF0000"/>
                </a:solidFill>
              </a:rPr>
              <a:t>5z   = </a:t>
            </a:r>
            <a:r>
              <a:rPr lang="de-DE" sz="2400" dirty="0">
                <a:solidFill>
                  <a:srgbClr val="FF0000"/>
                </a:solidFill>
              </a:rPr>
              <a:t>-</a:t>
            </a:r>
            <a:r>
              <a:rPr lang="de-DE" sz="2400" dirty="0" smtClean="0">
                <a:solidFill>
                  <a:srgbClr val="FF0000"/>
                </a:solidFill>
              </a:rPr>
              <a:t>5</a:t>
            </a:r>
          </a:p>
          <a:p>
            <a:pPr lvl="0">
              <a:buNone/>
            </a:pPr>
            <a:r>
              <a:rPr lang="de-DE" sz="2400" dirty="0">
                <a:solidFill>
                  <a:prstClr val="black"/>
                </a:solidFill>
              </a:rPr>
              <a:t>II*</a:t>
            </a:r>
            <a:r>
              <a:rPr lang="de-DE" sz="2400" dirty="0"/>
              <a:t>  </a:t>
            </a:r>
            <a:r>
              <a:rPr lang="de-DE" sz="2400" dirty="0" smtClean="0"/>
              <a:t> :         </a:t>
            </a:r>
            <a:r>
              <a:rPr lang="de-DE" sz="2400" dirty="0" smtClean="0">
                <a:solidFill>
                  <a:srgbClr val="FF0000"/>
                </a:solidFill>
              </a:rPr>
              <a:t>- y  </a:t>
            </a:r>
            <a:r>
              <a:rPr lang="de-DE" sz="2400" dirty="0">
                <a:solidFill>
                  <a:srgbClr val="FF0000"/>
                </a:solidFill>
              </a:rPr>
              <a:t>- </a:t>
            </a:r>
            <a:r>
              <a:rPr lang="de-DE" sz="2400" dirty="0" smtClean="0">
                <a:solidFill>
                  <a:srgbClr val="FF0000"/>
                </a:solidFill>
              </a:rPr>
              <a:t> 6z  = </a:t>
            </a:r>
            <a:r>
              <a:rPr lang="de-DE" sz="2400" dirty="0">
                <a:solidFill>
                  <a:srgbClr val="FF0000"/>
                </a:solidFill>
              </a:rPr>
              <a:t>-20</a:t>
            </a:r>
          </a:p>
          <a:p>
            <a:pPr>
              <a:buNone/>
            </a:pPr>
            <a:endParaRPr lang="de-DE" sz="2400" dirty="0">
              <a:solidFill>
                <a:srgbClr val="FF0000"/>
              </a:solidFill>
            </a:endParaRP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/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441090" y="4149080"/>
            <a:ext cx="8715436" cy="15716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de-DE" sz="2200" dirty="0"/>
              <a:t> </a:t>
            </a:r>
            <a:r>
              <a:rPr lang="de-DE" sz="2200" dirty="0" smtClean="0"/>
              <a:t>             </a:t>
            </a:r>
            <a:r>
              <a:rPr lang="de-DE" sz="2200" dirty="0"/>
              <a:t> </a:t>
            </a:r>
            <a:r>
              <a:rPr lang="de-DE" sz="2200" dirty="0" smtClean="0"/>
              <a:t>      </a:t>
            </a:r>
            <a:r>
              <a:rPr kumimoji="0" lang="de-DE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0" lang="de-DE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 – </a:t>
            </a:r>
            <a:r>
              <a:rPr kumimoji="0" lang="de-DE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6z   =  </a:t>
            </a:r>
            <a:r>
              <a:rPr kumimoji="0" lang="de-DE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-20	</a:t>
            </a:r>
            <a:r>
              <a:rPr kumimoji="0" lang="de-DE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| </a:t>
            </a:r>
            <a:r>
              <a:rPr kumimoji="0" lang="de-DE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*5	  </a:t>
            </a:r>
            <a:r>
              <a:rPr kumimoji="0" 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 wird </a:t>
            </a:r>
            <a:r>
              <a:rPr kumimoji="0" lang="de-DE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 5 </a:t>
            </a:r>
            <a:r>
              <a:rPr kumimoji="0" 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gerechnet, da bei der 						  </a:t>
            </a:r>
            <a:r>
              <a:rPr kumimoji="0" 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Gleichung I*</a:t>
            </a:r>
            <a:r>
              <a:rPr kumimoji="0" lang="de-DE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„5y“ </a:t>
            </a:r>
            <a:r>
              <a:rPr kumimoji="0" 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vorhanden ist und wir </a:t>
            </a:r>
            <a:endParaRPr lang="de-DE" sz="12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de-DE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                                                                   </a:t>
            </a:r>
            <a:r>
              <a:rPr kumimoji="0" 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die </a:t>
            </a:r>
            <a:r>
              <a:rPr kumimoji="0" 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Variable </a:t>
            </a:r>
            <a:r>
              <a:rPr kumimoji="0" 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 eliminieren </a:t>
            </a:r>
            <a:r>
              <a:rPr kumimoji="0" 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wollen.</a:t>
            </a: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42" name="Picture 2" descr="http://1.bp.blogspot.com/_fuuBFbP_M5M/SN-Q29pARmI/AAAAAAAAAcY/ABrtDwU-ats/s400/bartsimpson+emcd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6330" y="4934898"/>
            <a:ext cx="3810000" cy="1453736"/>
          </a:xfrm>
          <a:prstGeom prst="rect">
            <a:avLst/>
          </a:prstGeom>
          <a:noFill/>
        </p:spPr>
      </p:pic>
      <p:cxnSp>
        <p:nvCxnSpPr>
          <p:cNvPr id="6" name="Gerade Verbindung 5"/>
          <p:cNvCxnSpPr/>
          <p:nvPr/>
        </p:nvCxnSpPr>
        <p:spPr>
          <a:xfrm>
            <a:off x="441090" y="4077072"/>
            <a:ext cx="43204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922016"/>
          </a:xfrm>
        </p:spPr>
        <p:txBody>
          <a:bodyPr/>
          <a:lstStyle/>
          <a:p>
            <a:pPr marL="342900" indent="-342900">
              <a:buNone/>
            </a:pPr>
            <a:r>
              <a:rPr lang="de-DE" sz="2200" i="1" dirty="0" smtClean="0"/>
              <a:t>6. Schritt:</a:t>
            </a:r>
          </a:p>
          <a:p>
            <a:pPr marL="342900" indent="-342900">
              <a:buNone/>
            </a:pPr>
            <a:r>
              <a:rPr lang="de-DE" sz="1500" i="1" dirty="0" smtClean="0"/>
              <a:t>Jetzt </a:t>
            </a:r>
            <a:r>
              <a:rPr lang="de-DE" sz="1500" i="1" dirty="0" smtClean="0"/>
              <a:t>werden die beiden Gleichungen addiert (I* + 5II*):</a:t>
            </a:r>
            <a:endParaRPr lang="de-DE" sz="1500" i="1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428596" y="2786058"/>
            <a:ext cx="7858180" cy="303182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>
                <a:tab pos="2600325" algn="l"/>
              </a:tabLst>
              <a:defRPr/>
            </a:pPr>
            <a:endParaRPr kumimoji="0" lang="de-DE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de-DE" sz="2800" dirty="0"/>
              <a:t> </a:t>
            </a:r>
            <a:r>
              <a:rPr lang="de-DE" sz="2800" dirty="0" smtClean="0"/>
              <a:t>       </a:t>
            </a:r>
            <a:r>
              <a:rPr kumimoji="0" lang="de-DE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I* </a:t>
            </a:r>
            <a:r>
              <a:rPr kumimoji="0" lang="de-DE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de-DE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0" lang="de-DE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5y </a:t>
            </a:r>
            <a:r>
              <a:rPr kumimoji="0" lang="de-DE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0" lang="de-DE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5</a:t>
            </a:r>
            <a:r>
              <a:rPr kumimoji="0" lang="de-DE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</a:t>
            </a:r>
            <a:r>
              <a:rPr lang="de-DE" sz="2800" dirty="0"/>
              <a:t> </a:t>
            </a:r>
            <a:r>
              <a:rPr kumimoji="0" lang="de-DE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</a:t>
            </a:r>
            <a:r>
              <a:rPr kumimoji="0" lang="de-DE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-5</a:t>
            </a:r>
            <a:r>
              <a:rPr kumimoji="0" lang="de-DE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de-DE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de-DE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5 </a:t>
            </a:r>
            <a:r>
              <a:rPr kumimoji="0" lang="de-DE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II* :</a:t>
            </a:r>
            <a:r>
              <a:rPr kumimoji="0" lang="de-DE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de-DE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- 5y </a:t>
            </a:r>
            <a:r>
              <a:rPr kumimoji="0" lang="de-DE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- 30z	</a:t>
            </a:r>
            <a:r>
              <a:rPr kumimoji="0" lang="de-DE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 </a:t>
            </a:r>
            <a:r>
              <a:rPr kumimoji="0" lang="de-DE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-100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de-DE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     </a:t>
            </a:r>
            <a:r>
              <a:rPr lang="de-DE" sz="2800" dirty="0"/>
              <a:t> </a:t>
            </a:r>
            <a:r>
              <a:rPr lang="de-DE" sz="2800" dirty="0" smtClean="0"/>
              <a:t> </a:t>
            </a:r>
            <a:r>
              <a:rPr kumimoji="0" lang="de-DE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de-DE" sz="2800" dirty="0"/>
              <a:t> </a:t>
            </a:r>
            <a:r>
              <a:rPr lang="de-DE" sz="2800" dirty="0" smtClean="0"/>
              <a:t>          </a:t>
            </a:r>
            <a:r>
              <a:rPr kumimoji="0" lang="de-DE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</a:t>
            </a:r>
            <a:r>
              <a:rPr kumimoji="0" lang="de-DE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35z  =  </a:t>
            </a:r>
            <a:r>
              <a:rPr kumimoji="0" lang="de-DE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0" lang="de-DE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105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de-DE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de-DE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de-DE" sz="15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de-DE" sz="15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571472" y="4714884"/>
            <a:ext cx="392852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2"/>
          <p:cNvSpPr txBox="1">
            <a:spLocks/>
          </p:cNvSpPr>
          <p:nvPr/>
        </p:nvSpPr>
        <p:spPr>
          <a:xfrm>
            <a:off x="457200" y="1935480"/>
            <a:ext cx="8229600" cy="92201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de-DE" sz="2200" i="1" dirty="0"/>
              <a:t>7</a:t>
            </a:r>
            <a:r>
              <a:rPr kumimoji="0" lang="de-DE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Schritt: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de-DE" sz="15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Nun können wir „z“ </a:t>
            </a:r>
            <a:r>
              <a:rPr kumimoji="0" lang="de-DE" sz="15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ausrechnen </a:t>
            </a:r>
            <a:r>
              <a:rPr kumimoji="0" lang="de-DE" sz="15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de-DE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de-DE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28596" y="2786058"/>
            <a:ext cx="7858180" cy="303182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de-DE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de-DE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-35z 	=	 - 105 	|</a:t>
            </a:r>
            <a:r>
              <a:rPr kumimoji="0" lang="de-DE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* (-1)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de-DE" sz="2800" baseline="0" dirty="0" smtClean="0"/>
              <a:t>35z   	=	105	|</a:t>
            </a:r>
            <a:r>
              <a:rPr lang="de-DE" sz="2800" dirty="0" smtClean="0"/>
              <a:t> / 35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de-DE" sz="2800" dirty="0" smtClean="0">
                <a:solidFill>
                  <a:srgbClr val="FF0000"/>
                </a:solidFill>
              </a:rPr>
              <a:t>z		=	3</a:t>
            </a:r>
            <a:r>
              <a:rPr kumimoji="0" lang="de-DE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 </a:t>
            </a:r>
            <a:endParaRPr kumimoji="0" lang="de-DE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de-DE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de-DE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de-DE" sz="15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de-DE" sz="15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2"/>
          <p:cNvSpPr txBox="1">
            <a:spLocks/>
          </p:cNvSpPr>
          <p:nvPr/>
        </p:nvSpPr>
        <p:spPr>
          <a:xfrm>
            <a:off x="500034" y="1857364"/>
            <a:ext cx="8229600" cy="92201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de-DE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8. Schritt: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de-DE" sz="15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Nun können wir auch</a:t>
            </a:r>
            <a:r>
              <a:rPr kumimoji="0" lang="de-DE" sz="15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„y</a:t>
            </a:r>
            <a:r>
              <a:rPr kumimoji="0" lang="de-DE" sz="15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 </a:t>
            </a:r>
            <a:r>
              <a:rPr kumimoji="0" lang="de-DE" sz="15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ausrechnen, indem wir z in I* einsetzen </a:t>
            </a:r>
            <a:r>
              <a:rPr kumimoji="0" lang="de-DE" sz="15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de-DE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de-DE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428596" y="2786058"/>
            <a:ext cx="7858180" cy="303182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de-DE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de-DE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5y – 5 * 3 	=	 - 5</a:t>
            </a:r>
            <a:endParaRPr kumimoji="0" lang="de-DE" sz="2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de-DE" sz="2800" baseline="0" dirty="0" smtClean="0"/>
              <a:t>5y – 15 	</a:t>
            </a:r>
            <a:r>
              <a:rPr lang="de-DE" sz="2800" baseline="0" dirty="0" smtClean="0"/>
              <a:t>= </a:t>
            </a:r>
            <a:r>
              <a:rPr lang="de-DE" sz="2800" baseline="0" dirty="0" smtClean="0"/>
              <a:t>	 - 5 	|</a:t>
            </a:r>
            <a:r>
              <a:rPr lang="de-DE" sz="2800" dirty="0" smtClean="0"/>
              <a:t> +15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de-DE" sz="2800" dirty="0" smtClean="0"/>
              <a:t>5y		</a:t>
            </a:r>
            <a:r>
              <a:rPr lang="de-DE" sz="2800" dirty="0" smtClean="0"/>
              <a:t>=</a:t>
            </a:r>
            <a:r>
              <a:rPr lang="de-DE" sz="2800" dirty="0" smtClean="0"/>
              <a:t>	  10</a:t>
            </a:r>
            <a:r>
              <a:rPr kumimoji="0" lang="de-DE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| </a:t>
            </a:r>
            <a:r>
              <a:rPr kumimoji="0" lang="de-DE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de-DE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</a:t>
            </a:r>
            <a:endParaRPr kumimoji="0" lang="de-DE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de-DE" sz="2800" dirty="0" smtClean="0">
                <a:solidFill>
                  <a:srgbClr val="FF0000"/>
                </a:solidFill>
              </a:rPr>
              <a:t>y			</a:t>
            </a:r>
            <a:r>
              <a:rPr lang="de-DE" sz="2800" dirty="0" smtClean="0">
                <a:solidFill>
                  <a:srgbClr val="FF0000"/>
                </a:solidFill>
              </a:rPr>
              <a:t>=</a:t>
            </a:r>
            <a:r>
              <a:rPr lang="de-DE" sz="2800" dirty="0" smtClean="0">
                <a:solidFill>
                  <a:srgbClr val="FF0000"/>
                </a:solidFill>
              </a:rPr>
              <a:t>	   2</a:t>
            </a:r>
            <a:r>
              <a:rPr kumimoji="0" lang="de-DE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de-DE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de-DE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de-DE" sz="15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de-DE" sz="15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2"/>
          <p:cNvSpPr txBox="1">
            <a:spLocks/>
          </p:cNvSpPr>
          <p:nvPr/>
        </p:nvSpPr>
        <p:spPr>
          <a:xfrm>
            <a:off x="500034" y="1857364"/>
            <a:ext cx="8229600" cy="922016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de-DE" sz="2200" i="1" dirty="0"/>
              <a:t>9</a:t>
            </a:r>
            <a:r>
              <a:rPr kumimoji="0" lang="de-DE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Schritt: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de-DE" sz="15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Zuletzt</a:t>
            </a:r>
            <a:r>
              <a:rPr kumimoji="0" lang="de-DE" sz="15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rechnen wir unsere letzte Variable „x“ aus ! Da setzen wir in die erste ursprüngliche Gleichung ein !</a:t>
            </a:r>
            <a:endParaRPr kumimoji="0" lang="de-DE" sz="15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de-DE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de-DE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428596" y="2786058"/>
            <a:ext cx="7858180" cy="303182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de-DE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de-DE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– y + 2z</a:t>
            </a:r>
            <a:r>
              <a:rPr kumimoji="0" lang="de-DE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		=	5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de-DE" sz="2800" baseline="0" dirty="0" smtClean="0"/>
              <a:t>x</a:t>
            </a:r>
            <a:r>
              <a:rPr lang="de-DE" sz="2800" dirty="0" smtClean="0"/>
              <a:t> – 2 + 2*3		= 	5	| +2 – 6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de-DE" sz="2800" dirty="0" smtClean="0">
                <a:solidFill>
                  <a:srgbClr val="FF0000"/>
                </a:solidFill>
              </a:rPr>
              <a:t>x				=	1</a:t>
            </a:r>
            <a:endParaRPr kumimoji="0" lang="de-DE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de-DE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de-DE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de-DE" sz="15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de-DE" sz="15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3 Lösungsverfahren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de-DE" sz="3600" dirty="0" smtClean="0">
                <a:solidFill>
                  <a:schemeClr val="bg2">
                    <a:lumMod val="90000"/>
                  </a:schemeClr>
                </a:solidFill>
                <a:hlinkClick r:id="rId2" action="ppaction://hlinksldjump"/>
              </a:rPr>
              <a:t>Gleichsetzungsverfahren</a:t>
            </a:r>
            <a:endParaRPr lang="de-DE" sz="3600" dirty="0" smtClean="0">
              <a:solidFill>
                <a:schemeClr val="bg2">
                  <a:lumMod val="90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de-DE" sz="3600" dirty="0" smtClean="0">
                <a:solidFill>
                  <a:schemeClr val="bg2">
                    <a:lumMod val="90000"/>
                  </a:schemeClr>
                </a:solidFill>
                <a:hlinkClick r:id="rId3" action="ppaction://hlinksldjump"/>
              </a:rPr>
              <a:t>Substitutionsverfahren</a:t>
            </a:r>
            <a:endParaRPr lang="de-DE" sz="3600" dirty="0" smtClean="0">
              <a:solidFill>
                <a:schemeClr val="bg2">
                  <a:lumMod val="90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de-DE" sz="3600" dirty="0" smtClean="0">
                <a:solidFill>
                  <a:schemeClr val="bg2">
                    <a:lumMod val="90000"/>
                  </a:schemeClr>
                </a:solidFill>
                <a:hlinkClick r:id="rId4" action="ppaction://hlinksldjump"/>
              </a:rPr>
              <a:t>Eliminationsverfahren</a:t>
            </a:r>
            <a:endParaRPr lang="de-DE" sz="3600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Somit haben wir uns alle Variablen ausgerechnet !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sz="4000" dirty="0" smtClean="0">
                <a:solidFill>
                  <a:srgbClr val="FF0000"/>
                </a:solidFill>
              </a:rPr>
              <a:t>x 		=	1</a:t>
            </a:r>
          </a:p>
          <a:p>
            <a:pPr>
              <a:buNone/>
            </a:pPr>
            <a:r>
              <a:rPr lang="de-DE" sz="4000" dirty="0" smtClean="0">
                <a:solidFill>
                  <a:srgbClr val="FF0000"/>
                </a:solidFill>
              </a:rPr>
              <a:t>y			=	2</a:t>
            </a:r>
          </a:p>
          <a:p>
            <a:pPr>
              <a:buNone/>
            </a:pPr>
            <a:r>
              <a:rPr lang="de-DE" sz="4000" dirty="0" smtClean="0">
                <a:solidFill>
                  <a:srgbClr val="FF0000"/>
                </a:solidFill>
              </a:rPr>
              <a:t>z			=	3</a:t>
            </a:r>
            <a:endParaRPr lang="de-DE" sz="4000" dirty="0">
              <a:solidFill>
                <a:srgbClr val="FF0000"/>
              </a:solidFill>
            </a:endParaRPr>
          </a:p>
        </p:txBody>
      </p:sp>
      <p:pic>
        <p:nvPicPr>
          <p:cNvPr id="5122" name="Picture 2" descr="http://homepage.smc.edu/nestler_andrew/p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3714752"/>
            <a:ext cx="2874227" cy="20383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Allgemeine Regeln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None/>
            </a:pPr>
            <a:endParaRPr lang="de-DE" sz="2400" dirty="0" smtClean="0"/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de-DE" sz="2400" dirty="0" smtClean="0"/>
              <a:t>Zeilen dürfen vertauscht werden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de-DE" sz="2400" dirty="0" smtClean="0"/>
              <a:t>Auf beiden Seiten darf eine Zahl addiert oder subtrahiert werden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de-DE" sz="2400" dirty="0" smtClean="0"/>
              <a:t>Eine Gleichung darf mit einer von null verschiedenen Zahl multipliziert oder dividiert werden.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de-DE" sz="2400" dirty="0" smtClean="0"/>
              <a:t>Zu einer Gleichung darf ein beliebiges Vielfaches einer anderen Gleichung addiert werden.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55458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Gleichsetzungsverfahren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39248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de-DE" sz="2500" dirty="0" smtClean="0"/>
              <a:t>Beispiel:</a:t>
            </a:r>
          </a:p>
          <a:p>
            <a:pPr>
              <a:buNone/>
            </a:pPr>
            <a:endParaRPr lang="de-DE" sz="2500" dirty="0"/>
          </a:p>
          <a:p>
            <a:pPr>
              <a:buNone/>
            </a:pPr>
            <a:r>
              <a:rPr lang="de-DE" sz="2500" dirty="0" smtClean="0"/>
              <a:t>y </a:t>
            </a:r>
            <a:r>
              <a:rPr lang="de-DE" sz="2500" dirty="0" smtClean="0"/>
              <a:t>= </a:t>
            </a:r>
            <a:r>
              <a:rPr lang="de-DE" sz="2500" dirty="0" smtClean="0"/>
              <a:t>-</a:t>
            </a:r>
            <a:r>
              <a:rPr lang="de-DE" sz="2500" dirty="0" smtClean="0"/>
              <a:t>4x + 23</a:t>
            </a:r>
          </a:p>
          <a:p>
            <a:pPr>
              <a:buNone/>
            </a:pPr>
            <a:r>
              <a:rPr lang="de-DE" sz="2500" dirty="0" smtClean="0"/>
              <a:t>y </a:t>
            </a:r>
            <a:r>
              <a:rPr lang="de-DE" sz="2500" dirty="0" smtClean="0"/>
              <a:t>= 	 3x  </a:t>
            </a:r>
            <a:r>
              <a:rPr lang="de-DE" sz="2500" dirty="0" smtClean="0"/>
              <a:t>– 12</a:t>
            </a:r>
          </a:p>
          <a:p>
            <a:pPr>
              <a:buNone/>
            </a:pPr>
            <a:endParaRPr lang="de-DE" sz="2500" dirty="0" smtClean="0"/>
          </a:p>
          <a:p>
            <a:pPr>
              <a:buNone/>
            </a:pPr>
            <a:r>
              <a:rPr lang="de-DE" sz="2500" i="1" dirty="0" smtClean="0"/>
              <a:t>da ich </a:t>
            </a:r>
            <a:r>
              <a:rPr lang="de-DE" sz="2500" i="1" dirty="0" smtClean="0"/>
              <a:t>zwei</a:t>
            </a:r>
            <a:r>
              <a:rPr lang="de-DE" sz="2500" i="1" dirty="0" smtClean="0"/>
              <a:t> Mal </a:t>
            </a:r>
            <a:r>
              <a:rPr lang="de-DE" sz="2500" i="1" dirty="0" smtClean="0"/>
              <a:t>„y“ habe, kann ich die Gleichungen gleichsetzen !</a:t>
            </a:r>
          </a:p>
          <a:p>
            <a:pPr>
              <a:buNone/>
            </a:pPr>
            <a:endParaRPr lang="de-DE" sz="2500" dirty="0" smtClean="0"/>
          </a:p>
          <a:p>
            <a:pPr>
              <a:buNone/>
            </a:pPr>
            <a:r>
              <a:rPr lang="de-DE" sz="2500" dirty="0" smtClean="0"/>
              <a:t>-4x + 23 = 3x – 12</a:t>
            </a:r>
          </a:p>
          <a:p>
            <a:pPr>
              <a:buNone/>
            </a:pPr>
            <a:endParaRPr lang="de-DE" sz="2500" dirty="0" smtClean="0"/>
          </a:p>
          <a:p>
            <a:pPr>
              <a:buNone/>
            </a:pPr>
            <a:r>
              <a:rPr lang="de-DE" sz="2500" i="1" dirty="0" smtClean="0"/>
              <a:t>und jetzt kann ich die Gleichung </a:t>
            </a:r>
            <a:r>
              <a:rPr lang="de-DE" sz="2500" i="1" dirty="0" smtClean="0"/>
              <a:t>auflösen...</a:t>
            </a:r>
            <a:endParaRPr lang="de-DE" sz="2500" i="1" dirty="0" smtClean="0"/>
          </a:p>
          <a:p>
            <a:pPr>
              <a:buNone/>
            </a:pPr>
            <a:endParaRPr lang="de-DE" sz="2500" dirty="0" smtClean="0"/>
          </a:p>
          <a:p>
            <a:pPr>
              <a:buNone/>
            </a:pPr>
            <a:endParaRPr lang="de-DE" sz="2500" dirty="0" smtClean="0"/>
          </a:p>
          <a:p>
            <a:pPr>
              <a:buNone/>
            </a:pPr>
            <a:r>
              <a:rPr lang="de-DE" sz="2500" dirty="0" smtClean="0"/>
              <a:t>-</a:t>
            </a:r>
            <a:r>
              <a:rPr lang="de-DE" sz="2500" dirty="0" smtClean="0"/>
              <a:t>4x + 23 </a:t>
            </a:r>
            <a:r>
              <a:rPr lang="de-DE" sz="2500" dirty="0" smtClean="0"/>
              <a:t>= 3x - 12 	| +12 </a:t>
            </a:r>
          </a:p>
          <a:p>
            <a:pPr>
              <a:buNone/>
            </a:pPr>
            <a:r>
              <a:rPr lang="de-DE" sz="2500" dirty="0" smtClean="0"/>
              <a:t>-4x + 35 = 3x	</a:t>
            </a:r>
            <a:r>
              <a:rPr lang="de-DE" sz="2500" dirty="0" smtClean="0"/>
              <a:t>| </a:t>
            </a:r>
            <a:r>
              <a:rPr lang="de-DE" sz="2500" dirty="0" smtClean="0"/>
              <a:t>+ 4x</a:t>
            </a:r>
          </a:p>
          <a:p>
            <a:pPr>
              <a:buNone/>
            </a:pPr>
            <a:r>
              <a:rPr lang="de-DE" sz="2500" dirty="0" smtClean="0"/>
              <a:t>35 = 7x		</a:t>
            </a:r>
            <a:r>
              <a:rPr lang="de-DE" sz="2500" dirty="0" smtClean="0"/>
              <a:t>| </a:t>
            </a:r>
            <a:r>
              <a:rPr lang="de-DE" sz="2500" dirty="0" smtClean="0"/>
              <a:t>/ 7</a:t>
            </a:r>
          </a:p>
          <a:p>
            <a:pPr>
              <a:buNone/>
            </a:pPr>
            <a:r>
              <a:rPr lang="de-DE" sz="4000" b="1" dirty="0" smtClean="0">
                <a:solidFill>
                  <a:srgbClr val="FF0000"/>
                </a:solidFill>
              </a:rPr>
              <a:t>5 = x</a:t>
            </a:r>
          </a:p>
          <a:p>
            <a:pPr>
              <a:buNone/>
            </a:pPr>
            <a:endParaRPr lang="de-DE" sz="4000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de-DE" sz="2500" i="1" dirty="0"/>
              <a:t>Setzt man in y ein, so erhält man</a:t>
            </a:r>
            <a:r>
              <a:rPr lang="de-DE" sz="2500" i="1" dirty="0" smtClean="0"/>
              <a:t>:  </a:t>
            </a:r>
            <a:r>
              <a:rPr lang="de-DE" sz="2500" dirty="0"/>
              <a:t>y = </a:t>
            </a:r>
            <a:r>
              <a:rPr lang="de-DE" sz="2500" dirty="0" smtClean="0"/>
              <a:t>3*5 -12 </a:t>
            </a:r>
            <a:r>
              <a:rPr lang="de-DE" sz="2500" dirty="0"/>
              <a:t>= 15 -12 = 3.</a:t>
            </a:r>
          </a:p>
          <a:p>
            <a:pPr>
              <a:buNone/>
            </a:pPr>
            <a:r>
              <a:rPr lang="de-DE" sz="4000" b="1" dirty="0" smtClean="0">
                <a:solidFill>
                  <a:srgbClr val="FF0000"/>
                </a:solidFill>
              </a:rPr>
              <a:t>y </a:t>
            </a:r>
            <a:r>
              <a:rPr lang="de-DE" sz="4000" b="1" dirty="0">
                <a:solidFill>
                  <a:srgbClr val="FF0000"/>
                </a:solidFill>
              </a:rPr>
              <a:t>= 3</a:t>
            </a:r>
          </a:p>
          <a:p>
            <a:pPr>
              <a:buNone/>
            </a:pPr>
            <a:endParaRPr lang="de-DE" sz="2200" i="1" dirty="0"/>
          </a:p>
          <a:p>
            <a:pPr>
              <a:buNone/>
            </a:pPr>
            <a:r>
              <a:rPr lang="de-DE" dirty="0" smtClean="0"/>
              <a:t> </a:t>
            </a:r>
          </a:p>
        </p:txBody>
      </p:sp>
      <p:pic>
        <p:nvPicPr>
          <p:cNvPr id="21506" name="Picture 2" descr="http://1.bp.blogspot.com/_38fQ6Oaakvo/TGqRy60ZXkI/AAAAAAAAAOA/2g0wmNYcchI/s1600/albert_einstein_tomrichmond_com%5B1%5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2071678"/>
            <a:ext cx="3066542" cy="40719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lisaloveslife.mywoman.at/static/LisaLovesLife/images/zahlen.jpg"/>
          <p:cNvPicPr>
            <a:picLocks noChangeAspect="1" noChangeArrowheads="1"/>
          </p:cNvPicPr>
          <p:nvPr/>
        </p:nvPicPr>
        <p:blipFill>
          <a:blip r:embed="rId2">
            <a:lum/>
          </a:blip>
          <a:srcRect/>
          <a:stretch>
            <a:fillRect/>
          </a:stretch>
        </p:blipFill>
        <p:spPr bwMode="auto">
          <a:xfrm>
            <a:off x="5715008" y="857232"/>
            <a:ext cx="3238500" cy="3238501"/>
          </a:xfrm>
          <a:prstGeom prst="rect">
            <a:avLst/>
          </a:prstGeom>
          <a:noFill/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Beispiel: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I	:	3x – 2y = 5</a:t>
            </a:r>
          </a:p>
          <a:p>
            <a:pPr>
              <a:buNone/>
            </a:pPr>
            <a:r>
              <a:rPr lang="de-DE" dirty="0" smtClean="0"/>
              <a:t>II	:	2x + 5y = 16</a:t>
            </a:r>
          </a:p>
          <a:p>
            <a:pPr>
              <a:buNone/>
            </a:pPr>
            <a:endParaRPr lang="de-DE" dirty="0" smtClean="0"/>
          </a:p>
          <a:p>
            <a:pPr marL="6350" indent="-6350">
              <a:buNone/>
            </a:pPr>
            <a:r>
              <a:rPr lang="de-DE" sz="2000" i="1" dirty="0" smtClean="0"/>
              <a:t>Man löst eine der beiden Gleichungen nach einer der Variablen auf und setzt den dafür erhaltenen Term für diese Variable in die andere Gleichung ein. </a:t>
            </a:r>
          </a:p>
          <a:p>
            <a:pPr marL="6350" indent="-6350">
              <a:buNone/>
            </a:pPr>
            <a:r>
              <a:rPr lang="de-DE" sz="2000" i="1" dirty="0" smtClean="0"/>
              <a:t>Wir lösen jetzt die 2. Gleichung nach </a:t>
            </a:r>
            <a:r>
              <a:rPr lang="de-DE" sz="2000" b="1" i="1" dirty="0" smtClean="0"/>
              <a:t>x </a:t>
            </a:r>
            <a:r>
              <a:rPr lang="de-DE" sz="2000" i="1" dirty="0" smtClean="0"/>
              <a:t>auf.</a:t>
            </a:r>
            <a:endParaRPr lang="de-DE" sz="2000" i="1" dirty="0"/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>
            <a:normAutofit/>
          </a:bodyPr>
          <a:lstStyle/>
          <a:p>
            <a:r>
              <a:rPr lang="de-DE" dirty="0" smtClean="0"/>
              <a:t>Substitutionsverfahren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II	:	2x + 5y 	= 16		|- 5y</a:t>
            </a:r>
          </a:p>
          <a:p>
            <a:pPr>
              <a:buNone/>
            </a:pPr>
            <a:r>
              <a:rPr lang="de-DE" dirty="0" smtClean="0"/>
              <a:t>		2x         	= 16 – 5y	| /2</a:t>
            </a:r>
          </a:p>
          <a:p>
            <a:pPr>
              <a:buNone/>
            </a:pPr>
            <a:r>
              <a:rPr lang="de-DE" dirty="0" smtClean="0"/>
              <a:t>		x		= 8 -       y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sz="2000" i="1" dirty="0" smtClean="0"/>
              <a:t>Den für „x“ erhaltenen Term setzen wir in die erste Gleichung ein und lösen nach „y“ !</a:t>
            </a:r>
            <a:endParaRPr lang="de-DE" sz="2000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2928934"/>
            <a:ext cx="463829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dirty="0" smtClean="0"/>
              <a:t>I	:	3x – 2y 		= 5</a:t>
            </a:r>
          </a:p>
          <a:p>
            <a:pPr>
              <a:buNone/>
            </a:pPr>
            <a:r>
              <a:rPr lang="de-DE" dirty="0" smtClean="0"/>
              <a:t>		3 * (8 -      y) – 2y 	= 5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sz="1800" i="1" dirty="0" smtClean="0"/>
              <a:t>jetzt multiplizieren wir 3 mit der Klammer…</a:t>
            </a:r>
          </a:p>
          <a:p>
            <a:pPr>
              <a:buNone/>
            </a:pPr>
            <a:r>
              <a:rPr lang="de-DE" dirty="0" smtClean="0"/>
              <a:t>I 	:	24 -      y – 2y		= 5	| * 2</a:t>
            </a:r>
          </a:p>
          <a:p>
            <a:pPr>
              <a:buNone/>
            </a:pPr>
            <a:r>
              <a:rPr lang="de-DE" dirty="0" smtClean="0"/>
              <a:t>		48 – 15y – 4y		= 10	| - 48    </a:t>
            </a:r>
            <a:r>
              <a:rPr lang="de-DE" sz="1600" i="1" dirty="0" smtClean="0"/>
              <a:t>und </a:t>
            </a:r>
            <a:r>
              <a:rPr lang="de-DE" sz="2200" b="1" i="1" dirty="0" smtClean="0"/>
              <a:t>y</a:t>
            </a:r>
            <a:r>
              <a:rPr lang="de-DE" sz="1600" i="1" dirty="0" smtClean="0"/>
              <a:t> zusammenfassen</a:t>
            </a:r>
          </a:p>
          <a:p>
            <a:pPr>
              <a:buNone/>
            </a:pPr>
            <a:r>
              <a:rPr lang="de-DE" sz="1600" i="1" dirty="0" smtClean="0"/>
              <a:t>		</a:t>
            </a:r>
            <a:r>
              <a:rPr lang="de-DE" dirty="0" smtClean="0"/>
              <a:t>-19 y			= -38	| / (-19)</a:t>
            </a:r>
          </a:p>
          <a:p>
            <a:pPr>
              <a:buNone/>
            </a:pPr>
            <a:r>
              <a:rPr lang="de-DE" dirty="0" smtClean="0"/>
              <a:t>		</a:t>
            </a:r>
            <a:r>
              <a:rPr lang="de-DE" dirty="0" smtClean="0">
                <a:solidFill>
                  <a:srgbClr val="FF0000"/>
                </a:solidFill>
              </a:rPr>
              <a:t>y			= 2 </a:t>
            </a:r>
            <a:endParaRPr lang="de-DE" sz="10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de-DE" sz="1000" dirty="0" smtClean="0"/>
          </a:p>
          <a:p>
            <a:pPr>
              <a:buNone/>
            </a:pPr>
            <a:r>
              <a:rPr lang="de-DE" sz="1800" i="1" dirty="0" smtClean="0"/>
              <a:t>nun können wir auch „x“ ausrechnen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2428868"/>
            <a:ext cx="437322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70" y="3714752"/>
            <a:ext cx="387804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 descr="http://www.sgstorkow.de/stift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0694" y="785794"/>
            <a:ext cx="3067383" cy="25368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Wir setzen nur mehr ein …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		x		= 8 -       y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		x		= 8 - 	    * 2</a:t>
            </a:r>
          </a:p>
          <a:p>
            <a:pPr>
              <a:buNone/>
            </a:pPr>
            <a:r>
              <a:rPr lang="de-DE" dirty="0" smtClean="0"/>
              <a:t>		</a:t>
            </a:r>
            <a:r>
              <a:rPr lang="de-DE" dirty="0" smtClean="0">
                <a:solidFill>
                  <a:srgbClr val="FF0000"/>
                </a:solidFill>
              </a:rPr>
              <a:t>x		= 3</a:t>
            </a:r>
          </a:p>
          <a:p>
            <a:pPr>
              <a:buNone/>
            </a:pPr>
            <a:r>
              <a:rPr lang="de-DE" dirty="0" smtClean="0"/>
              <a:t>		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2928934"/>
            <a:ext cx="463829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3857628"/>
            <a:ext cx="463829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 descr="http://schafschurbetrieb.de/Site%20Witze/professor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2500306"/>
            <a:ext cx="3571875" cy="3495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Eliminationsverfahren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Beispiel: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sz="3500" dirty="0" smtClean="0"/>
              <a:t>I		:	</a:t>
            </a:r>
            <a:r>
              <a:rPr lang="de-DE" sz="3500" dirty="0" smtClean="0"/>
              <a:t>  x </a:t>
            </a:r>
            <a:r>
              <a:rPr lang="de-DE" sz="3500" dirty="0" smtClean="0"/>
              <a:t>– </a:t>
            </a:r>
            <a:r>
              <a:rPr lang="de-DE" sz="3500" dirty="0" smtClean="0"/>
              <a:t>  y </a:t>
            </a:r>
            <a:r>
              <a:rPr lang="de-DE" sz="3500" dirty="0" smtClean="0"/>
              <a:t>+ 2z		</a:t>
            </a:r>
            <a:r>
              <a:rPr lang="de-DE" sz="3500" dirty="0" smtClean="0"/>
              <a:t>= </a:t>
            </a:r>
            <a:r>
              <a:rPr lang="de-DE" sz="3500" dirty="0" smtClean="0"/>
              <a:t>5</a:t>
            </a:r>
          </a:p>
          <a:p>
            <a:pPr>
              <a:buNone/>
            </a:pPr>
            <a:r>
              <a:rPr lang="de-DE" sz="3500" dirty="0" smtClean="0"/>
              <a:t>II 	:	3x + 2y + </a:t>
            </a:r>
            <a:r>
              <a:rPr lang="de-DE" sz="3500" dirty="0" smtClean="0"/>
              <a:t>  z</a:t>
            </a:r>
            <a:r>
              <a:rPr lang="de-DE" sz="3500" dirty="0" smtClean="0"/>
              <a:t>		= 10</a:t>
            </a:r>
          </a:p>
          <a:p>
            <a:pPr>
              <a:buNone/>
            </a:pPr>
            <a:r>
              <a:rPr lang="de-DE" sz="3500" dirty="0" smtClean="0"/>
              <a:t>III	:	2x – 3y – 2z		= -10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yperion">
  <a:themeElements>
    <a:clrScheme name="Hyperion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yperion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yperio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409</Words>
  <Application>Microsoft Office PowerPoint</Application>
  <PresentationFormat>Bildschirmpräsentation (4:3)</PresentationFormat>
  <Paragraphs>175</Paragraphs>
  <Slides>20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1" baseType="lpstr">
      <vt:lpstr>Hyperion</vt:lpstr>
      <vt:lpstr>Gleichungssysteme</vt:lpstr>
      <vt:lpstr>3 Lösungsverfahren</vt:lpstr>
      <vt:lpstr>Allgemeine Regeln </vt:lpstr>
      <vt:lpstr>Gleichsetzungsverfahren</vt:lpstr>
      <vt:lpstr>Substitutionsverfahren</vt:lpstr>
      <vt:lpstr>PowerPoint-Präsentation</vt:lpstr>
      <vt:lpstr>PowerPoint-Präsentation</vt:lpstr>
      <vt:lpstr>PowerPoint-Präsentation</vt:lpstr>
      <vt:lpstr>Eliminationsverfahren</vt:lpstr>
      <vt:lpstr>Vorgang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Galip</dc:creator>
  <cp:lastModifiedBy>Gabi</cp:lastModifiedBy>
  <cp:revision>51</cp:revision>
  <dcterms:created xsi:type="dcterms:W3CDTF">2011-06-08T14:34:14Z</dcterms:created>
  <dcterms:modified xsi:type="dcterms:W3CDTF">2011-07-03T12:48:33Z</dcterms:modified>
</cp:coreProperties>
</file>