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rts/chart2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3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4.xml" ContentType="application/vnd.openxmlformats-officedocument.drawingml.chart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0"/>
  </p:notesMasterIdLst>
  <p:sldIdLst>
    <p:sldId id="289" r:id="rId2"/>
    <p:sldId id="263" r:id="rId3"/>
    <p:sldId id="298" r:id="rId4"/>
    <p:sldId id="297" r:id="rId5"/>
    <p:sldId id="266" r:id="rId6"/>
    <p:sldId id="282" r:id="rId7"/>
    <p:sldId id="281" r:id="rId8"/>
    <p:sldId id="284" r:id="rId9"/>
    <p:sldId id="285" r:id="rId10"/>
    <p:sldId id="303" r:id="rId11"/>
    <p:sldId id="302" r:id="rId12"/>
    <p:sldId id="272" r:id="rId13"/>
    <p:sldId id="299" r:id="rId14"/>
    <p:sldId id="267" r:id="rId15"/>
    <p:sldId id="276" r:id="rId16"/>
    <p:sldId id="262" r:id="rId17"/>
    <p:sldId id="273" r:id="rId18"/>
    <p:sldId id="278" r:id="rId19"/>
    <p:sldId id="259" r:id="rId20"/>
    <p:sldId id="279" r:id="rId21"/>
    <p:sldId id="280" r:id="rId22"/>
    <p:sldId id="270" r:id="rId23"/>
    <p:sldId id="300" r:id="rId24"/>
    <p:sldId id="268" r:id="rId25"/>
    <p:sldId id="306" r:id="rId26"/>
    <p:sldId id="308" r:id="rId27"/>
    <p:sldId id="307" r:id="rId28"/>
    <p:sldId id="309" r:id="rId29"/>
    <p:sldId id="310" r:id="rId30"/>
    <p:sldId id="312" r:id="rId31"/>
    <p:sldId id="314" r:id="rId32"/>
    <p:sldId id="313" r:id="rId33"/>
    <p:sldId id="291" r:id="rId34"/>
    <p:sldId id="292" r:id="rId35"/>
    <p:sldId id="304" r:id="rId36"/>
    <p:sldId id="295" r:id="rId37"/>
    <p:sldId id="296" r:id="rId38"/>
    <p:sldId id="301" r:id="rId3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EDD2"/>
    <a:srgbClr val="37D560"/>
    <a:srgbClr val="DE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15" autoAdjust="0"/>
  </p:normalViewPr>
  <p:slideViewPr>
    <p:cSldViewPr>
      <p:cViewPr>
        <p:scale>
          <a:sx n="60" d="100"/>
          <a:sy n="60" d="100"/>
        </p:scale>
        <p:origin x="198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Schule\2.%20ITK\Mathe\2itk%20math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ppe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 rtl="0">
              <a:defRPr lang="en-US" sz="3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sz="3200" b="1" i="0" u="none" strike="noStrike" kern="1200" baseline="0" dirty="0" smtClean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f(x)=7*x+8</a:t>
            </a:r>
            <a:endParaRPr lang="en-US" sz="3200" b="1" i="0" u="none" strike="noStrike" kern="1200" baseline="0" dirty="0">
              <a:solidFill>
                <a:prstClr val="black"/>
              </a:solidFill>
              <a:latin typeface="+mn-lt"/>
              <a:ea typeface="+mn-ea"/>
              <a:cs typeface="+mn-cs"/>
            </a:endParaRP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Funktionen!$L$178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Funktionen!$K$179:$K$183</c:f>
              <c:numCache>
                <c:formatCode>General</c:formatCode>
                <c:ptCount val="5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</c:numCache>
            </c:numRef>
          </c:xVal>
          <c:yVal>
            <c:numRef>
              <c:f>Funktionen!$L$179:$L$183</c:f>
              <c:numCache>
                <c:formatCode>General</c:formatCode>
                <c:ptCount val="5"/>
                <c:pt idx="0">
                  <c:v>-6</c:v>
                </c:pt>
                <c:pt idx="1">
                  <c:v>1</c:v>
                </c:pt>
                <c:pt idx="2">
                  <c:v>8</c:v>
                </c:pt>
                <c:pt idx="3">
                  <c:v>15</c:v>
                </c:pt>
                <c:pt idx="4">
                  <c:v>22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486208"/>
        <c:axId val="127488384"/>
      </c:scatterChart>
      <c:valAx>
        <c:axId val="1274862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2000" b="1" i="0" u="none" strike="noStrike" kern="1200" baseline="0" dirty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rPr>
                  <a:t>x-Achse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127488384"/>
        <c:crosses val="autoZero"/>
        <c:crossBetween val="midCat"/>
      </c:valAx>
      <c:valAx>
        <c:axId val="1274883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algn="ctr" rtl="0">
                  <a:def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2000" b="1" i="0" u="none" strike="noStrike" kern="1200" baseline="0" dirty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rPr>
                  <a:t>y-Achse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12748620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de-AT" sz="3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e-AT" sz="3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f(x)=x²-5x+1 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xVal>
            <c:numRef>
              <c:f>Tabelle1!$A$1:$A$10</c:f>
              <c:numCache>
                <c:formatCode>General</c:formatCode>
                <c:ptCount val="10"/>
                <c:pt idx="0">
                  <c:v>-2</c:v>
                </c:pt>
                <c:pt idx="1">
                  <c:v>-1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3</c:v>
                </c:pt>
                <c:pt idx="6">
                  <c:v>4</c:v>
                </c:pt>
                <c:pt idx="7">
                  <c:v>5</c:v>
                </c:pt>
                <c:pt idx="8">
                  <c:v>6</c:v>
                </c:pt>
                <c:pt idx="9">
                  <c:v>7</c:v>
                </c:pt>
              </c:numCache>
            </c:numRef>
          </c:xVal>
          <c:yVal>
            <c:numRef>
              <c:f>Tabelle1!$B$1:$B$10</c:f>
              <c:numCache>
                <c:formatCode>General</c:formatCode>
                <c:ptCount val="10"/>
                <c:pt idx="0">
                  <c:v>15</c:v>
                </c:pt>
                <c:pt idx="1">
                  <c:v>7</c:v>
                </c:pt>
                <c:pt idx="2">
                  <c:v>1</c:v>
                </c:pt>
                <c:pt idx="3">
                  <c:v>-3</c:v>
                </c:pt>
                <c:pt idx="4">
                  <c:v>-5</c:v>
                </c:pt>
                <c:pt idx="5">
                  <c:v>-5</c:v>
                </c:pt>
                <c:pt idx="6">
                  <c:v>-3</c:v>
                </c:pt>
                <c:pt idx="7">
                  <c:v>1</c:v>
                </c:pt>
                <c:pt idx="8">
                  <c:v>7</c:v>
                </c:pt>
                <c:pt idx="9">
                  <c:v>15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7400192"/>
        <c:axId val="127402368"/>
      </c:scatterChart>
      <c:valAx>
        <c:axId val="1274001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rPr>
                  <a:t>x-Achse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127402368"/>
        <c:crosses val="autoZero"/>
        <c:crossBetween val="midCat"/>
      </c:valAx>
      <c:valAx>
        <c:axId val="127402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rPr>
                  <a:t>y-Achse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127400192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de-AT"/>
            </a:pPr>
            <a:r>
              <a:rPr lang="de-AT" sz="3200" b="1" i="0" u="none" strike="noStrike" kern="1200" baseline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f(x)=-2x³+5x²-3x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xVal>
            <c:numRef>
              <c:f>Tabelle1!$A$1:$A$8</c:f>
              <c:numCache>
                <c:formatCode>General</c:formatCode>
                <c:ptCount val="8"/>
                <c:pt idx="0">
                  <c:v>-3</c:v>
                </c:pt>
                <c:pt idx="1">
                  <c:v>-2</c:v>
                </c:pt>
                <c:pt idx="2">
                  <c:v>-1</c:v>
                </c:pt>
                <c:pt idx="3">
                  <c:v>0</c:v>
                </c:pt>
                <c:pt idx="4">
                  <c:v>1</c:v>
                </c:pt>
                <c:pt idx="5">
                  <c:v>2</c:v>
                </c:pt>
                <c:pt idx="6">
                  <c:v>3</c:v>
                </c:pt>
                <c:pt idx="7">
                  <c:v>4</c:v>
                </c:pt>
              </c:numCache>
            </c:numRef>
          </c:xVal>
          <c:yVal>
            <c:numRef>
              <c:f>Tabelle1!$B$1:$B$8</c:f>
              <c:numCache>
                <c:formatCode>General</c:formatCode>
                <c:ptCount val="8"/>
                <c:pt idx="0">
                  <c:v>108</c:v>
                </c:pt>
                <c:pt idx="1">
                  <c:v>42</c:v>
                </c:pt>
                <c:pt idx="2">
                  <c:v>10</c:v>
                </c:pt>
                <c:pt idx="3">
                  <c:v>0</c:v>
                </c:pt>
                <c:pt idx="4">
                  <c:v>0</c:v>
                </c:pt>
                <c:pt idx="5">
                  <c:v>-2</c:v>
                </c:pt>
                <c:pt idx="6">
                  <c:v>-18</c:v>
                </c:pt>
                <c:pt idx="7">
                  <c:v>-60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9881344"/>
        <c:axId val="89284608"/>
      </c:scatterChart>
      <c:valAx>
        <c:axId val="598813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 algn="ctr" rtl="0">
                  <a:def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rPr>
                  <a:t>x-Achse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89284608"/>
        <c:crosses val="autoZero"/>
        <c:crossBetween val="midCat"/>
      </c:valAx>
      <c:valAx>
        <c:axId val="8928460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 algn="ctr" rtl="0">
                  <a:def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rPr>
                  <a:t>y-Achse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5988134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lang="de-AT" sz="32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e-AT" sz="3200" b="1" i="0" u="none" strike="noStrike" kern="1200" baseline="0" dirty="0">
                <a:solidFill>
                  <a:prstClr val="black"/>
                </a:solidFill>
                <a:latin typeface="+mn-lt"/>
                <a:ea typeface="+mn-ea"/>
                <a:cs typeface="+mn-cs"/>
              </a:rPr>
              <a:t>f(x)=-2x³+5x²-3x+4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xVal>
            <c:numRef>
              <c:f>Tabelle1!$D$6:$D$18</c:f>
              <c:numCache>
                <c:formatCode>General</c:formatCode>
                <c:ptCount val="13"/>
                <c:pt idx="2">
                  <c:v>-3</c:v>
                </c:pt>
                <c:pt idx="3">
                  <c:v>-2</c:v>
                </c:pt>
                <c:pt idx="4">
                  <c:v>-1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4</c:v>
                </c:pt>
              </c:numCache>
            </c:numRef>
          </c:xVal>
          <c:yVal>
            <c:numRef>
              <c:f>Tabelle1!$E$6:$E$18</c:f>
              <c:numCache>
                <c:formatCode>General</c:formatCode>
                <c:ptCount val="13"/>
                <c:pt idx="2">
                  <c:v>112</c:v>
                </c:pt>
                <c:pt idx="3">
                  <c:v>46</c:v>
                </c:pt>
                <c:pt idx="4">
                  <c:v>14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-14</c:v>
                </c:pt>
                <c:pt idx="9">
                  <c:v>-56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1559680"/>
        <c:axId val="121590528"/>
      </c:scatterChart>
      <c:valAx>
        <c:axId val="1215596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rPr>
                  <a:t>x-Achse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121590528"/>
        <c:crosses val="autoZero"/>
        <c:crossBetween val="midCat"/>
      </c:valAx>
      <c:valAx>
        <c:axId val="12159052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e-AT" sz="2000" b="1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rPr>
                  <a:t>y-Achse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12155968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20F0B0-4B20-4448-91C7-CAC03B8EEAA2}" type="datetimeFigureOut">
              <a:rPr lang="de-AT" smtClean="0"/>
              <a:pPr/>
              <a:t>31.08.2015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7A9F8-7E19-484E-8268-F284214ADF96}" type="slidenum">
              <a:rPr lang="de-AT" smtClean="0"/>
              <a:pPr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662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</a:t>
            </a:fld>
            <a:endParaRPr lang="de-A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10</a:t>
            </a:fld>
            <a:endParaRPr lang="de-A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11</a:t>
            </a:fld>
            <a:endParaRPr lang="de-AT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12</a:t>
            </a:fld>
            <a:endParaRPr lang="de-AT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13</a:t>
            </a:fld>
            <a:endParaRPr lang="de-AT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14</a:t>
            </a:fld>
            <a:endParaRPr lang="de-AT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15</a:t>
            </a:fld>
            <a:endParaRPr lang="de-AT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16</a:t>
            </a:fld>
            <a:endParaRPr lang="de-AT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17</a:t>
            </a:fld>
            <a:endParaRPr lang="de-AT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18</a:t>
            </a:fld>
            <a:endParaRPr lang="de-AT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19</a:t>
            </a:fld>
            <a:endParaRPr lang="de-A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</a:t>
            </a:fld>
            <a:endParaRPr lang="de-AT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20</a:t>
            </a:fld>
            <a:endParaRPr lang="de-AT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21</a:t>
            </a:fld>
            <a:endParaRPr lang="de-AT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22</a:t>
            </a:fld>
            <a:endParaRPr lang="de-AT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23</a:t>
            </a:fld>
            <a:endParaRPr lang="de-AT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24</a:t>
            </a:fld>
            <a:endParaRPr lang="de-AT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25</a:t>
            </a:fld>
            <a:endParaRPr lang="de-AT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26</a:t>
            </a:fld>
            <a:endParaRPr lang="de-AT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27</a:t>
            </a:fld>
            <a:endParaRPr lang="de-AT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28</a:t>
            </a:fld>
            <a:endParaRPr lang="de-AT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29</a:t>
            </a:fld>
            <a:endParaRPr lang="de-A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3</a:t>
            </a:fld>
            <a:endParaRPr lang="de-AT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30</a:t>
            </a:fld>
            <a:endParaRPr lang="de-AT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31</a:t>
            </a:fld>
            <a:endParaRPr lang="de-AT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32</a:t>
            </a:fld>
            <a:endParaRPr lang="de-AT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33</a:t>
            </a:fld>
            <a:endParaRPr lang="de-AT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34</a:t>
            </a:fld>
            <a:endParaRPr lang="de-AT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35</a:t>
            </a:fld>
            <a:endParaRPr lang="de-AT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36</a:t>
            </a:fld>
            <a:endParaRPr lang="de-AT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37</a:t>
            </a:fld>
            <a:endParaRPr lang="de-AT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38</a:t>
            </a:fld>
            <a:endParaRPr lang="de-A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4</a:t>
            </a:fld>
            <a:endParaRPr lang="de-A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5</a:t>
            </a:fld>
            <a:endParaRPr lang="de-A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6</a:t>
            </a:fld>
            <a:endParaRPr lang="de-A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7</a:t>
            </a:fld>
            <a:endParaRPr lang="de-A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8</a:t>
            </a:fld>
            <a:endParaRPr lang="de-A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7A9F8-7E19-484E-8268-F284214ADF96}" type="slidenum">
              <a:rPr lang="de-AT" smtClean="0"/>
              <a:pPr/>
              <a:t>9</a:t>
            </a:fld>
            <a:endParaRPr lang="de-A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83DC10-2197-44CD-ACA8-940F8F88B1F1}" type="datetimeFigureOut">
              <a:rPr lang="de-DE" smtClean="0"/>
              <a:pPr/>
              <a:t>31.08.2015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13B36-9699-47CA-BD8E-47151F4C927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Gerade Verbindung 8"/>
          <p:cNvCxnSpPr/>
          <p:nvPr/>
        </p:nvCxnSpPr>
        <p:spPr>
          <a:xfrm rot="5400000">
            <a:off x="121196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5400000">
            <a:off x="3721596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 Verbindung 28"/>
          <p:cNvCxnSpPr/>
          <p:nvPr/>
        </p:nvCxnSpPr>
        <p:spPr>
          <a:xfrm rot="10800000">
            <a:off x="0" y="486916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rot="5400000">
            <a:off x="2281436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rot="10800000">
            <a:off x="0" y="414908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rot="10800000">
            <a:off x="0" y="342900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rot="5400000">
            <a:off x="1561356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rot="5400000">
            <a:off x="841276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5400000">
            <a:off x="-598884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rot="5400000">
            <a:off x="-1318964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 rot="5400000">
            <a:off x="-2039044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4680520"/>
          </a:xfrm>
        </p:spPr>
        <p:txBody>
          <a:bodyPr>
            <a:normAutofit fontScale="90000"/>
          </a:bodyPr>
          <a:lstStyle/>
          <a:p>
            <a:r>
              <a:rPr lang="de-AT" sz="28700" dirty="0" smtClean="0"/>
              <a:t>P</a:t>
            </a:r>
            <a:r>
              <a:rPr lang="de-AT" sz="7300" b="1" dirty="0" smtClean="0"/>
              <a:t>otenzfunktionen</a:t>
            </a:r>
            <a:br>
              <a:rPr lang="de-AT" sz="7300" b="1" dirty="0" smtClean="0"/>
            </a:br>
            <a:r>
              <a:rPr lang="de-AT" sz="5300" b="1" dirty="0" smtClean="0"/>
              <a:t>Nullstellenberechnungen</a:t>
            </a:r>
          </a:p>
        </p:txBody>
      </p:sp>
      <p:cxnSp>
        <p:nvCxnSpPr>
          <p:cNvPr id="5" name="Gerade Verbindung 4"/>
          <p:cNvCxnSpPr/>
          <p:nvPr/>
        </p:nvCxnSpPr>
        <p:spPr>
          <a:xfrm rot="5400000">
            <a:off x="-2759124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rot="5400000">
            <a:off x="3001516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rot="5400000">
            <a:off x="4441676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 rot="5400000">
            <a:off x="-3479204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 rot="5400000">
            <a:off x="5161756" y="3730724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 rot="10800000">
            <a:off x="0" y="54868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/>
        </p:nvCxnSpPr>
        <p:spPr>
          <a:xfrm rot="10800000">
            <a:off x="0" y="126876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rot="10800000">
            <a:off x="0" y="198884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 Verbindung 25"/>
          <p:cNvCxnSpPr/>
          <p:nvPr/>
        </p:nvCxnSpPr>
        <p:spPr>
          <a:xfrm rot="10800000">
            <a:off x="0" y="270892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10800000">
            <a:off x="0" y="558924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10800000">
            <a:off x="0" y="630932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h</a:t>
            </a:r>
            <a:r>
              <a:rPr lang="de-DE" dirty="0" err="1" smtClean="0"/>
              <a:t>ändische</a:t>
            </a:r>
            <a:r>
              <a:rPr lang="de-DE" dirty="0" smtClean="0"/>
              <a:t> Berechnung der Nullstelle</a:t>
            </a:r>
            <a:endParaRPr lang="de-DE" dirty="0"/>
          </a:p>
        </p:txBody>
      </p:sp>
      <p:sp>
        <p:nvSpPr>
          <p:cNvPr id="4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de-DE" sz="3600" dirty="0" smtClean="0">
                <a:solidFill>
                  <a:schemeClr val="tx1"/>
                </a:solidFill>
              </a:rPr>
              <a:t>berechne</a:t>
            </a:r>
            <a:r>
              <a:rPr lang="de-DE" dirty="0" smtClean="0">
                <a:solidFill>
                  <a:schemeClr val="tx1"/>
                </a:solidFill>
              </a:rPr>
              <a:t>: f(x)=</a:t>
            </a:r>
            <a:r>
              <a:rPr lang="en-US" dirty="0" smtClean="0">
                <a:solidFill>
                  <a:prstClr val="black"/>
                </a:solidFill>
              </a:rPr>
              <a:t>7*x+8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/>
            </a:r>
            <a:br>
              <a:rPr lang="de-DE" dirty="0" smtClean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827584" y="2132856"/>
            <a:ext cx="7772400" cy="1470025"/>
          </a:xfrm>
          <a:prstGeom prst="rect">
            <a:avLst/>
          </a:prstGeom>
          <a:ln w="85725">
            <a:solidFill>
              <a:schemeClr val="tx2">
                <a:lumMod val="40000"/>
                <a:lumOff val="60000"/>
                <a:alpha val="49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de-AT" dirty="0" smtClean="0"/>
              <a:t>	0=7*x+8</a:t>
            </a:r>
            <a:r>
              <a:rPr lang="de-DE" dirty="0" smtClean="0"/>
              <a:t>   /-8</a:t>
            </a:r>
          </a:p>
          <a:p>
            <a:pPr algn="ctr">
              <a:buNone/>
            </a:pPr>
            <a:r>
              <a:rPr lang="de-AT" dirty="0" smtClean="0"/>
              <a:t>	-8=7*x      /:7</a:t>
            </a:r>
          </a:p>
          <a:p>
            <a:pPr algn="ctr">
              <a:buNone/>
            </a:pPr>
            <a:r>
              <a:rPr lang="de-AT" dirty="0" smtClean="0"/>
              <a:t>	-1,142.. = x</a:t>
            </a:r>
          </a:p>
          <a:p>
            <a:pPr>
              <a:buNone/>
            </a:pPr>
            <a:endParaRPr lang="de-AT" dirty="0" smtClean="0"/>
          </a:p>
          <a:p>
            <a:pPr algn="ctr">
              <a:buNone/>
            </a:pPr>
            <a:r>
              <a:rPr lang="de-AT" b="1" dirty="0" smtClean="0"/>
              <a:t>	N(-1,14/0)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492896"/>
            <a:ext cx="7772400" cy="1470025"/>
          </a:xfrm>
        </p:spPr>
        <p:txBody>
          <a:bodyPr/>
          <a:lstStyle/>
          <a:p>
            <a:r>
              <a:rPr lang="de-AT" sz="6000" b="1" dirty="0" smtClean="0"/>
              <a:t>Funktion</a:t>
            </a:r>
            <a:r>
              <a:rPr lang="de-AT" dirty="0" smtClean="0"/>
              <a:t> </a:t>
            </a:r>
            <a:r>
              <a:rPr lang="de-AT" sz="6000" b="1" dirty="0" smtClean="0"/>
              <a:t>2</a:t>
            </a:r>
            <a:r>
              <a:rPr lang="de-AT" sz="6000" b="1" baseline="30000" dirty="0" smtClean="0"/>
              <a:t>ten</a:t>
            </a:r>
            <a:r>
              <a:rPr lang="de-AT" dirty="0" smtClean="0"/>
              <a:t> </a:t>
            </a:r>
            <a:r>
              <a:rPr lang="de-AT" sz="6000" b="1" dirty="0" smtClean="0"/>
              <a:t>Grades</a:t>
            </a:r>
            <a:endParaRPr lang="de-DE" sz="6000" b="1" dirty="0"/>
          </a:p>
        </p:txBody>
      </p:sp>
      <p:cxnSp>
        <p:nvCxnSpPr>
          <p:cNvPr id="3" name="Gerade Verbindung 2"/>
          <p:cNvCxnSpPr/>
          <p:nvPr/>
        </p:nvCxnSpPr>
        <p:spPr>
          <a:xfrm rot="10800000">
            <a:off x="0" y="54868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3"/>
          <p:cNvCxnSpPr/>
          <p:nvPr/>
        </p:nvCxnSpPr>
        <p:spPr>
          <a:xfrm rot="5400000">
            <a:off x="-3407196" y="3127276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 rot="10800000">
            <a:off x="0" y="126876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 rot="5400000">
            <a:off x="5197760" y="3235288"/>
            <a:ext cx="7245424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rot="10800000">
            <a:off x="0" y="5805264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10800000">
            <a:off x="0" y="6453336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gesicht-mann-1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4714430" y="3717032"/>
            <a:ext cx="4429570" cy="3140968"/>
          </a:xfrm>
          <a:prstGeom prst="rect">
            <a:avLst/>
          </a:prstGeom>
          <a:noFill/>
        </p:spPr>
      </p:pic>
      <p:pic>
        <p:nvPicPr>
          <p:cNvPr id="1027" name="Picture 3" descr="C:\Users\User\Desktop\dicker-junge.gif"/>
          <p:cNvPicPr>
            <a:picLocks noChangeAspect="1" noChangeArrowheads="1"/>
          </p:cNvPicPr>
          <p:nvPr/>
        </p:nvPicPr>
        <p:blipFill>
          <a:blip r:embed="rId4" cstate="print">
            <a:lum contrast="40000"/>
          </a:blip>
          <a:srcRect/>
          <a:stretch>
            <a:fillRect/>
          </a:stretch>
        </p:blipFill>
        <p:spPr bwMode="auto">
          <a:xfrm>
            <a:off x="251520" y="836712"/>
            <a:ext cx="2706192" cy="3816424"/>
          </a:xfrm>
          <a:prstGeom prst="rect">
            <a:avLst/>
          </a:prstGeom>
          <a:noFill/>
        </p:spPr>
      </p:pic>
      <p:sp>
        <p:nvSpPr>
          <p:cNvPr id="7" name="Ovale Legende 6"/>
          <p:cNvSpPr/>
          <p:nvPr/>
        </p:nvSpPr>
        <p:spPr>
          <a:xfrm>
            <a:off x="2699792" y="332656"/>
            <a:ext cx="3344137" cy="1665019"/>
          </a:xfrm>
          <a:prstGeom prst="wedgeEllipseCallout">
            <a:avLst>
              <a:gd name="adj1" fmla="val -50897"/>
              <a:gd name="adj2" fmla="val 449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2400" dirty="0" smtClean="0">
                <a:solidFill>
                  <a:schemeClr val="tx1"/>
                </a:solidFill>
              </a:rPr>
              <a:t>     Und was ist eine Funktion 2ten Grades</a:t>
            </a:r>
            <a:r>
              <a:rPr lang="de-AT" dirty="0" smtClean="0">
                <a:solidFill>
                  <a:schemeClr val="tx1"/>
                </a:solidFill>
              </a:rPr>
              <a:t>?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Ovale Legende 8"/>
          <p:cNvSpPr/>
          <p:nvPr/>
        </p:nvSpPr>
        <p:spPr>
          <a:xfrm>
            <a:off x="2987824" y="3140968"/>
            <a:ext cx="3344137" cy="1665019"/>
          </a:xfrm>
          <a:prstGeom prst="wedgeEllipseCallout">
            <a:avLst>
              <a:gd name="adj1" fmla="val 31604"/>
              <a:gd name="adj2" fmla="val 7712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dirty="0" smtClean="0">
                <a:solidFill>
                  <a:schemeClr val="tx1"/>
                </a:solidFill>
              </a:rPr>
              <a:t>Eine Funktion 2ten Grades ist keine lineare Funktion!!</a:t>
            </a:r>
          </a:p>
        </p:txBody>
      </p:sp>
      <p:sp>
        <p:nvSpPr>
          <p:cNvPr id="10" name="Ovale Legende 9"/>
          <p:cNvSpPr/>
          <p:nvPr/>
        </p:nvSpPr>
        <p:spPr>
          <a:xfrm>
            <a:off x="1259632" y="4869160"/>
            <a:ext cx="3344137" cy="1665019"/>
          </a:xfrm>
          <a:prstGeom prst="wedgeEllipseCallout">
            <a:avLst>
              <a:gd name="adj1" fmla="val 75919"/>
              <a:gd name="adj2" fmla="val -137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dirty="0" smtClean="0">
                <a:solidFill>
                  <a:schemeClr val="tx1"/>
                </a:solidFill>
              </a:rPr>
              <a:t>Man nennt sie quadratische Funktion oder Parabel.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/>
          <p:cNvSpPr>
            <a:spLocks noGrp="1"/>
          </p:cNvSpPr>
          <p:nvPr>
            <p:ph type="ctrTitle"/>
          </p:nvPr>
        </p:nvSpPr>
        <p:spPr>
          <a:xfrm>
            <a:off x="714348" y="2857497"/>
            <a:ext cx="7772400" cy="1000132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de-AT" sz="5400" dirty="0" smtClean="0"/>
              <a:t/>
            </a:r>
            <a:br>
              <a:rPr lang="de-AT" sz="5400" dirty="0" smtClean="0"/>
            </a:br>
            <a:r>
              <a:rPr lang="de-AT" sz="5400" dirty="0" smtClean="0"/>
              <a:t/>
            </a:r>
            <a:br>
              <a:rPr lang="de-AT" sz="5400" dirty="0" smtClean="0"/>
            </a:br>
            <a:r>
              <a:rPr lang="de-AT" sz="5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f(x</a:t>
            </a:r>
            <a:r>
              <a:rPr lang="de-AT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)=</a:t>
            </a:r>
            <a:r>
              <a:rPr lang="de-AT" sz="5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ax²+bx+c</a:t>
            </a:r>
            <a:r>
              <a:rPr lang="de-AT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de-AT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de-AT" sz="5400" dirty="0" smtClean="0"/>
              <a:t/>
            </a:r>
            <a:br>
              <a:rPr lang="de-AT" sz="5400" dirty="0" smtClean="0"/>
            </a:br>
            <a:endParaRPr lang="de-DE" sz="5400" dirty="0"/>
          </a:p>
        </p:txBody>
      </p:sp>
      <p:sp>
        <p:nvSpPr>
          <p:cNvPr id="5" name="Textfeld 4"/>
          <p:cNvSpPr txBox="1"/>
          <p:nvPr/>
        </p:nvSpPr>
        <p:spPr>
          <a:xfrm>
            <a:off x="2643174" y="500042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400" dirty="0" smtClean="0"/>
              <a:t>Allgemeine</a:t>
            </a:r>
            <a:r>
              <a:rPr lang="de-AT" sz="3200" dirty="0" smtClean="0"/>
              <a:t> </a:t>
            </a:r>
            <a:r>
              <a:rPr lang="de-AT" sz="4400" dirty="0" smtClean="0"/>
              <a:t>Formel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Beispiel: Funktion 2</a:t>
            </a:r>
            <a:r>
              <a:rPr lang="de-DE" baseline="30000" dirty="0" smtClean="0"/>
              <a:t>ten</a:t>
            </a:r>
            <a:r>
              <a:rPr lang="de-DE" dirty="0" smtClean="0"/>
              <a:t> Grades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z="3600" dirty="0" smtClean="0">
                <a:solidFill>
                  <a:schemeClr val="tx1"/>
                </a:solidFill>
              </a:rPr>
              <a:t>zeichne</a:t>
            </a:r>
            <a:r>
              <a:rPr lang="de-DE" dirty="0" smtClean="0">
                <a:solidFill>
                  <a:schemeClr val="tx1"/>
                </a:solidFill>
              </a:rPr>
              <a:t>: </a:t>
            </a:r>
            <a:r>
              <a:rPr lang="de-AT" dirty="0" smtClean="0">
                <a:solidFill>
                  <a:schemeClr val="tx1"/>
                </a:solidFill>
              </a:rPr>
              <a:t>f(x)=x²-5x+1 </a:t>
            </a:r>
            <a:r>
              <a:rPr lang="de-DE" dirty="0" smtClean="0">
                <a:solidFill>
                  <a:schemeClr val="tx1"/>
                </a:solidFill>
              </a:rPr>
              <a:t/>
            </a:r>
            <a:br>
              <a:rPr lang="de-DE" dirty="0" smtClean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38200" y="2282825"/>
            <a:ext cx="7772400" cy="1470025"/>
          </a:xfrm>
          <a:prstGeom prst="rect">
            <a:avLst/>
          </a:prstGeom>
          <a:ln w="85725">
            <a:solidFill>
              <a:schemeClr val="tx2">
                <a:lumMod val="40000"/>
                <a:lumOff val="60000"/>
                <a:alpha val="49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1339850" algn="l"/>
              </a:tabLst>
              <a:defRPr/>
            </a:pPr>
            <a:endParaRPr kumimoji="0" lang="de-A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1. Schritt – Wertetabelle in Excel anlegen</a:t>
            </a:r>
            <a:endParaRPr lang="de-AT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2123728" y="1556792"/>
          <a:ext cx="5112568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6284"/>
                <a:gridCol w="2556284"/>
              </a:tblGrid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x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f(x)</a:t>
                      </a:r>
                      <a:endParaRPr lang="de-DE" sz="2400" dirty="0"/>
                    </a:p>
                  </a:txBody>
                  <a:tcPr/>
                </a:tc>
              </a:tr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-2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15</a:t>
                      </a:r>
                      <a:endParaRPr lang="de-DE" sz="2400" dirty="0"/>
                    </a:p>
                  </a:txBody>
                  <a:tcPr/>
                </a:tc>
              </a:tr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-1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7</a:t>
                      </a:r>
                      <a:endParaRPr lang="de-DE" sz="2400" dirty="0"/>
                    </a:p>
                  </a:txBody>
                  <a:tcPr/>
                </a:tc>
              </a:tr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0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1</a:t>
                      </a:r>
                      <a:endParaRPr lang="de-DE" sz="2400" dirty="0"/>
                    </a:p>
                  </a:txBody>
                  <a:tcPr/>
                </a:tc>
              </a:tr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1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-3</a:t>
                      </a:r>
                      <a:endParaRPr lang="de-DE" sz="2400" dirty="0"/>
                    </a:p>
                  </a:txBody>
                  <a:tcPr/>
                </a:tc>
              </a:tr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2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-5</a:t>
                      </a:r>
                      <a:endParaRPr lang="de-DE" sz="2400" dirty="0"/>
                    </a:p>
                  </a:txBody>
                  <a:tcPr/>
                </a:tc>
              </a:tr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3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-5</a:t>
                      </a:r>
                      <a:endParaRPr lang="de-DE" sz="2400" dirty="0"/>
                    </a:p>
                  </a:txBody>
                  <a:tcPr/>
                </a:tc>
              </a:tr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4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-3</a:t>
                      </a:r>
                      <a:endParaRPr lang="de-DE" sz="2400" dirty="0"/>
                    </a:p>
                  </a:txBody>
                  <a:tcPr/>
                </a:tc>
              </a:tr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5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1</a:t>
                      </a:r>
                      <a:endParaRPr lang="de-DE" sz="2400" dirty="0"/>
                    </a:p>
                  </a:txBody>
                  <a:tcPr/>
                </a:tc>
              </a:tr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6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7</a:t>
                      </a:r>
                      <a:endParaRPr lang="de-DE" sz="2400" dirty="0"/>
                    </a:p>
                  </a:txBody>
                  <a:tcPr/>
                </a:tc>
              </a:tr>
              <a:tr h="365554"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7</a:t>
                      </a:r>
                      <a:endParaRPr lang="de-D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400" dirty="0" smtClean="0"/>
                        <a:t>15</a:t>
                      </a:r>
                      <a:endParaRPr lang="de-DE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Schritt - Zeichnen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1907704" y="4725144"/>
            <a:ext cx="136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 smtClean="0">
                <a:solidFill>
                  <a:srgbClr val="FF0000"/>
                </a:solidFill>
              </a:rPr>
              <a:t>N(0,21/0</a:t>
            </a:r>
            <a:r>
              <a:rPr lang="de-AT" sz="2000" dirty="0" smtClean="0">
                <a:solidFill>
                  <a:srgbClr val="FF0000"/>
                </a:solidFill>
              </a:rPr>
              <a:t>)</a:t>
            </a:r>
            <a:endParaRPr lang="de-AT" sz="2000" dirty="0">
              <a:solidFill>
                <a:srgbClr val="FF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5796136" y="4653136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 smtClean="0">
                <a:solidFill>
                  <a:srgbClr val="FF0000"/>
                </a:solidFill>
              </a:rPr>
              <a:t>N(4,79/0</a:t>
            </a:r>
            <a:r>
              <a:rPr lang="de-AT" sz="2000" dirty="0" smtClean="0">
                <a:solidFill>
                  <a:srgbClr val="FF0000"/>
                </a:solidFill>
              </a:rPr>
              <a:t>)</a:t>
            </a:r>
            <a:endParaRPr lang="de-AT" sz="2000" dirty="0">
              <a:solidFill>
                <a:srgbClr val="FF0000"/>
              </a:solidFill>
            </a:endParaRPr>
          </a:p>
        </p:txBody>
      </p:sp>
      <p:graphicFrame>
        <p:nvGraphicFramePr>
          <p:cNvPr id="9" name="Diagramm 8"/>
          <p:cNvGraphicFramePr/>
          <p:nvPr/>
        </p:nvGraphicFramePr>
        <p:xfrm>
          <a:off x="1475656" y="1556792"/>
          <a:ext cx="6246440" cy="43959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Ellipse 11"/>
          <p:cNvSpPr/>
          <p:nvPr/>
        </p:nvSpPr>
        <p:spPr>
          <a:xfrm>
            <a:off x="3491880" y="4293096"/>
            <a:ext cx="133186" cy="1548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>
            <a:off x="5868144" y="4293096"/>
            <a:ext cx="133186" cy="1548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h</a:t>
            </a:r>
            <a:r>
              <a:rPr lang="de-DE" dirty="0" err="1" smtClean="0"/>
              <a:t>ändische</a:t>
            </a:r>
            <a:r>
              <a:rPr lang="de-DE" dirty="0" smtClean="0"/>
              <a:t> Berechnung der Nullstelle</a:t>
            </a:r>
            <a:endParaRPr lang="de-DE" dirty="0"/>
          </a:p>
        </p:txBody>
      </p:sp>
      <p:sp>
        <p:nvSpPr>
          <p:cNvPr id="4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de-DE" sz="3600" dirty="0" smtClean="0">
                <a:solidFill>
                  <a:schemeClr val="tx1"/>
                </a:solidFill>
              </a:rPr>
              <a:t>berechne</a:t>
            </a:r>
            <a:r>
              <a:rPr lang="de-DE" dirty="0" smtClean="0">
                <a:solidFill>
                  <a:schemeClr val="tx1"/>
                </a:solidFill>
              </a:rPr>
              <a:t>: </a:t>
            </a:r>
            <a:r>
              <a:rPr lang="de-AT" dirty="0" smtClean="0">
                <a:solidFill>
                  <a:schemeClr val="tx1"/>
                </a:solidFill>
              </a:rPr>
              <a:t>f(x)=x²-5x+1 </a:t>
            </a:r>
            <a:r>
              <a:rPr lang="de-DE" dirty="0" smtClean="0">
                <a:solidFill>
                  <a:schemeClr val="tx1"/>
                </a:solidFill>
              </a:rPr>
              <a:t/>
            </a:r>
            <a:br>
              <a:rPr lang="de-DE" dirty="0" smtClean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827584" y="2132856"/>
            <a:ext cx="7772400" cy="1470025"/>
          </a:xfrm>
          <a:prstGeom prst="rect">
            <a:avLst/>
          </a:prstGeom>
          <a:ln w="85725">
            <a:solidFill>
              <a:schemeClr val="tx2">
                <a:lumMod val="40000"/>
                <a:lumOff val="60000"/>
                <a:alpha val="49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r>
              <a:rPr lang="de-AT" dirty="0" smtClean="0"/>
              <a:t>                Nullstelle: 	0=   1  x²     -    5   x       +  1</a:t>
            </a:r>
          </a:p>
          <a:p>
            <a:pPr marL="342900" lvl="1" indent="-342900">
              <a:buNone/>
            </a:pPr>
            <a:r>
              <a:rPr lang="de-AT" dirty="0"/>
              <a:t>	</a:t>
            </a:r>
            <a:r>
              <a:rPr lang="de-AT" dirty="0" smtClean="0"/>
              <a:t>			0=   a  x²     +    b  x       +  c</a:t>
            </a:r>
          </a:p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r>
              <a:rPr lang="de-AT" dirty="0" smtClean="0"/>
              <a:t>			</a:t>
            </a:r>
            <a:r>
              <a:rPr lang="de-AT" dirty="0" smtClean="0">
                <a:solidFill>
                  <a:srgbClr val="00B050"/>
                </a:solidFill>
              </a:rPr>
              <a:t>      	     a=1	</a:t>
            </a:r>
            <a:r>
              <a:rPr lang="de-AT" dirty="0" smtClean="0"/>
              <a:t>	</a:t>
            </a:r>
            <a:r>
              <a:rPr lang="de-AT" dirty="0" smtClean="0">
                <a:solidFill>
                  <a:srgbClr val="7030A0"/>
                </a:solidFill>
              </a:rPr>
              <a:t>b= -5</a:t>
            </a:r>
            <a:r>
              <a:rPr lang="de-AT" dirty="0" smtClean="0"/>
              <a:t>	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</a:rPr>
              <a:t>    c=1</a:t>
            </a:r>
          </a:p>
          <a:p>
            <a:pPr marL="342900" lvl="1" indent="-342900">
              <a:buNone/>
            </a:pPr>
            <a:endParaRPr lang="de-AT" dirty="0"/>
          </a:p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r>
              <a:rPr lang="de-AT" dirty="0"/>
              <a:t>	</a:t>
            </a:r>
            <a:r>
              <a:rPr lang="de-AT" dirty="0" smtClean="0"/>
              <a:t>		</a:t>
            </a:r>
          </a:p>
          <a:p>
            <a:pPr marL="342900" lvl="1" indent="-342900">
              <a:buNone/>
            </a:pPr>
            <a:endParaRPr lang="de-AT" dirty="0"/>
          </a:p>
        </p:txBody>
      </p:sp>
      <p:sp>
        <p:nvSpPr>
          <p:cNvPr id="4" name="Ellipse 3"/>
          <p:cNvSpPr/>
          <p:nvPr/>
        </p:nvSpPr>
        <p:spPr>
          <a:xfrm>
            <a:off x="4643438" y="2285992"/>
            <a:ext cx="857256" cy="136815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Ellipse 4"/>
          <p:cNvSpPr/>
          <p:nvPr/>
        </p:nvSpPr>
        <p:spPr>
          <a:xfrm>
            <a:off x="6084168" y="2276872"/>
            <a:ext cx="720080" cy="1368152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/>
          <p:cNvSpPr/>
          <p:nvPr/>
        </p:nvSpPr>
        <p:spPr>
          <a:xfrm>
            <a:off x="3707904" y="2276872"/>
            <a:ext cx="364030" cy="136815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899592" y="0"/>
            <a:ext cx="7632848" cy="1700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Schritt 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470025"/>
          </a:xfrm>
        </p:spPr>
        <p:txBody>
          <a:bodyPr>
            <a:normAutofit/>
          </a:bodyPr>
          <a:lstStyle/>
          <a:p>
            <a:r>
              <a:rPr lang="de-DE" sz="6000" b="1" dirty="0" smtClean="0"/>
              <a:t>Lineare Funktion</a:t>
            </a:r>
            <a:endParaRPr lang="de-DE" sz="6000" b="1" dirty="0"/>
          </a:p>
        </p:txBody>
      </p:sp>
      <p:cxnSp>
        <p:nvCxnSpPr>
          <p:cNvPr id="3" name="Gerade Verbindung 2"/>
          <p:cNvCxnSpPr/>
          <p:nvPr/>
        </p:nvCxnSpPr>
        <p:spPr>
          <a:xfrm rot="10800000">
            <a:off x="0" y="54868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Gerade Verbindung 3"/>
          <p:cNvCxnSpPr/>
          <p:nvPr/>
        </p:nvCxnSpPr>
        <p:spPr>
          <a:xfrm rot="10800000">
            <a:off x="0" y="126876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 rot="5400000">
            <a:off x="-3407196" y="3127276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rot="10800000">
            <a:off x="0" y="630932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10800000">
            <a:off x="0" y="558924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rot="5400000">
            <a:off x="5089748" y="3343300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357422" y="2500306"/>
            <a:ext cx="428628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Schritt 2- Einfügen der Variablen in die Formel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Allgemeine Formel zur Nullstellenberechnung:</a:t>
            </a:r>
          </a:p>
          <a:p>
            <a:pPr algn="ctr">
              <a:buNone/>
            </a:pPr>
            <a:r>
              <a:rPr lang="de-AT" baseline="-25000" dirty="0" smtClean="0"/>
              <a:t>1</a:t>
            </a:r>
            <a:r>
              <a:rPr lang="de-AT" dirty="0" smtClean="0"/>
              <a:t>x</a:t>
            </a:r>
            <a:r>
              <a:rPr lang="de-AT" baseline="-25000" dirty="0" smtClean="0"/>
              <a:t>2 </a:t>
            </a:r>
            <a:r>
              <a:rPr lang="de-AT" dirty="0" smtClean="0"/>
              <a:t>=(-b±√b^2-4ac)/2a</a:t>
            </a:r>
          </a:p>
          <a:p>
            <a:pPr algn="ctr">
              <a:buNone/>
            </a:pPr>
            <a:endParaRPr lang="de-AT" dirty="0" smtClean="0"/>
          </a:p>
          <a:p>
            <a:pPr algn="ctr"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Füge die Variablen in die Formel ein:</a:t>
            </a:r>
          </a:p>
          <a:p>
            <a:pPr algn="ctr">
              <a:buNone/>
            </a:pPr>
            <a:r>
              <a:rPr lang="de-AT" baseline="-25000" dirty="0" smtClean="0"/>
              <a:t>1</a:t>
            </a:r>
            <a:r>
              <a:rPr lang="de-AT" dirty="0" smtClean="0"/>
              <a:t>x</a:t>
            </a:r>
            <a:r>
              <a:rPr lang="de-AT" baseline="-25000" dirty="0" smtClean="0"/>
              <a:t>2</a:t>
            </a:r>
            <a:r>
              <a:rPr lang="de-AT" dirty="0" smtClean="0"/>
              <a:t>=(</a:t>
            </a:r>
            <a:r>
              <a:rPr lang="de-AT" dirty="0" smtClean="0">
                <a:solidFill>
                  <a:srgbClr val="FF0000"/>
                </a:solidFill>
              </a:rPr>
              <a:t>+</a:t>
            </a:r>
            <a:r>
              <a:rPr lang="de-AT" dirty="0" smtClean="0"/>
              <a:t>5</a:t>
            </a:r>
            <a:r>
              <a:rPr lang="de-AT" sz="2800" dirty="0" smtClean="0"/>
              <a:t> </a:t>
            </a:r>
            <a:r>
              <a:rPr lang="de-AT" dirty="0" smtClean="0"/>
              <a:t>± √5^2-4*1*1)/2*1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4286248" y="2643182"/>
            <a:ext cx="150019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4000496" y="5000636"/>
            <a:ext cx="17859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de-AT" dirty="0" smtClean="0"/>
              <a:t>Schritt 3- Ausrechnen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>
              <a:buNone/>
            </a:pPr>
            <a:endParaRPr lang="de-AT" sz="2900" baseline="-25000" dirty="0" smtClean="0"/>
          </a:p>
          <a:p>
            <a:pPr lvl="1" algn="ctr">
              <a:buNone/>
            </a:pPr>
            <a:endParaRPr lang="de-AT" sz="2900" baseline="-25000" dirty="0" smtClean="0"/>
          </a:p>
          <a:p>
            <a:pPr lvl="1">
              <a:buNone/>
            </a:pPr>
            <a:r>
              <a:rPr lang="de-AT" sz="2900" baseline="-25000" dirty="0" smtClean="0"/>
              <a:t>			1</a:t>
            </a:r>
            <a:r>
              <a:rPr lang="de-AT" sz="2900" dirty="0" smtClean="0"/>
              <a:t>x</a:t>
            </a:r>
            <a:r>
              <a:rPr lang="de-AT" sz="2900" baseline="-25000" dirty="0" smtClean="0"/>
              <a:t>2</a:t>
            </a:r>
            <a:r>
              <a:rPr lang="de-AT" sz="2900" dirty="0" smtClean="0"/>
              <a:t>=(+5</a:t>
            </a:r>
            <a:r>
              <a:rPr lang="de-AT" sz="2400" dirty="0" smtClean="0"/>
              <a:t> </a:t>
            </a:r>
            <a:r>
              <a:rPr lang="de-AT" sz="2900" dirty="0" smtClean="0"/>
              <a:t>± √5^2-4*1*1)/2*1 </a:t>
            </a:r>
          </a:p>
          <a:p>
            <a:pPr lvl="1">
              <a:buNone/>
            </a:pPr>
            <a:endParaRPr lang="de-AT" sz="2900" dirty="0" smtClean="0"/>
          </a:p>
          <a:p>
            <a:pPr lvl="1">
              <a:buNone/>
            </a:pPr>
            <a:r>
              <a:rPr lang="de-AT" sz="2900" dirty="0" smtClean="0"/>
              <a:t>			x</a:t>
            </a:r>
            <a:r>
              <a:rPr lang="de-AT" sz="2900" baseline="-25000" dirty="0" smtClean="0"/>
              <a:t>1</a:t>
            </a:r>
            <a:r>
              <a:rPr lang="de-AT" sz="2900" dirty="0" smtClean="0"/>
              <a:t>=(5</a:t>
            </a:r>
            <a:r>
              <a:rPr lang="de-AT" sz="2400" dirty="0" smtClean="0"/>
              <a:t> </a:t>
            </a:r>
            <a:r>
              <a:rPr lang="de-AT" sz="2900" dirty="0" smtClean="0"/>
              <a:t>+4,58)/2= 4,79</a:t>
            </a:r>
          </a:p>
          <a:p>
            <a:pPr lvl="1">
              <a:buNone/>
            </a:pPr>
            <a:endParaRPr lang="de-AT" sz="2900" dirty="0" smtClean="0"/>
          </a:p>
          <a:p>
            <a:pPr lvl="1">
              <a:buNone/>
            </a:pPr>
            <a:r>
              <a:rPr lang="de-AT" sz="2900" dirty="0" smtClean="0"/>
              <a:t>			x</a:t>
            </a:r>
            <a:r>
              <a:rPr lang="de-AT" sz="2900" baseline="-25000" dirty="0" smtClean="0"/>
              <a:t>2</a:t>
            </a:r>
            <a:r>
              <a:rPr lang="de-AT" sz="2900" dirty="0" smtClean="0"/>
              <a:t>=(5</a:t>
            </a:r>
            <a:r>
              <a:rPr lang="de-AT" sz="2400" dirty="0" smtClean="0"/>
              <a:t> </a:t>
            </a:r>
            <a:r>
              <a:rPr lang="de-AT" sz="2900" dirty="0" smtClean="0"/>
              <a:t>-4,58)/2=0,21</a:t>
            </a:r>
          </a:p>
          <a:p>
            <a:pPr lvl="1">
              <a:buNone/>
            </a:pPr>
            <a:r>
              <a:rPr lang="de-AT" sz="2900" dirty="0" smtClean="0"/>
              <a:t>Ergebnis</a:t>
            </a:r>
          </a:p>
          <a:p>
            <a:pPr lvl="1">
              <a:buNone/>
            </a:pPr>
            <a:r>
              <a:rPr lang="de-AT" sz="2900" dirty="0" smtClean="0"/>
              <a:t>			N1(4,79/0)</a:t>
            </a:r>
          </a:p>
          <a:p>
            <a:pPr lvl="1">
              <a:buNone/>
            </a:pPr>
            <a:r>
              <a:rPr lang="de-AT" sz="2900" dirty="0" smtClean="0"/>
              <a:t>			N2(0,21/0)</a:t>
            </a:r>
            <a:endParaRPr lang="de-AT" dirty="0" smtClean="0"/>
          </a:p>
        </p:txBody>
      </p:sp>
      <p:sp>
        <p:nvSpPr>
          <p:cNvPr id="4" name="Rechteck 3"/>
          <p:cNvSpPr/>
          <p:nvPr/>
        </p:nvSpPr>
        <p:spPr>
          <a:xfrm>
            <a:off x="3643306" y="2214554"/>
            <a:ext cx="1864228" cy="49436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Wolke 5"/>
          <p:cNvSpPr/>
          <p:nvPr/>
        </p:nvSpPr>
        <p:spPr>
          <a:xfrm>
            <a:off x="6155160" y="908720"/>
            <a:ext cx="2593304" cy="1584176"/>
          </a:xfrm>
          <a:prstGeom prst="cloud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Nicht vergessen 1. Klammer ausrechnen</a:t>
            </a:r>
            <a:endParaRPr lang="de-AT" dirty="0">
              <a:solidFill>
                <a:schemeClr val="tx1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 flipV="1">
            <a:off x="5364088" y="1844824"/>
            <a:ext cx="864096" cy="43204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flipV="1">
            <a:off x="3786182" y="2276872"/>
            <a:ext cx="1505898" cy="912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7772400" cy="1470025"/>
          </a:xfrm>
        </p:spPr>
        <p:txBody>
          <a:bodyPr/>
          <a:lstStyle/>
          <a:p>
            <a:r>
              <a:rPr lang="de-AT" sz="6000" b="1" dirty="0" smtClean="0"/>
              <a:t>Funktion</a:t>
            </a:r>
            <a:r>
              <a:rPr lang="de-AT" dirty="0" smtClean="0"/>
              <a:t> </a:t>
            </a:r>
            <a:r>
              <a:rPr lang="de-AT" sz="6000" b="1" dirty="0" smtClean="0"/>
              <a:t>3</a:t>
            </a:r>
            <a:r>
              <a:rPr lang="de-AT" sz="6000" b="1" baseline="30000" dirty="0" smtClean="0"/>
              <a:t>ten</a:t>
            </a:r>
            <a:r>
              <a:rPr lang="de-AT" dirty="0" smtClean="0"/>
              <a:t> </a:t>
            </a:r>
            <a:r>
              <a:rPr lang="de-AT" sz="6000" b="1" dirty="0" smtClean="0"/>
              <a:t>Grades</a:t>
            </a:r>
            <a:endParaRPr lang="de-DE" sz="6000" b="1" dirty="0"/>
          </a:p>
        </p:txBody>
      </p:sp>
      <p:cxnSp>
        <p:nvCxnSpPr>
          <p:cNvPr id="4" name="Gerade Verbindung 3"/>
          <p:cNvCxnSpPr/>
          <p:nvPr/>
        </p:nvCxnSpPr>
        <p:spPr>
          <a:xfrm rot="10800000">
            <a:off x="0" y="54868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 rot="10800000">
            <a:off x="0" y="126876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 rot="5400000">
            <a:off x="-3407196" y="3127276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10800000">
            <a:off x="0" y="630932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rot="10800000">
            <a:off x="0" y="558924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9"/>
          <p:cNvCxnSpPr/>
          <p:nvPr/>
        </p:nvCxnSpPr>
        <p:spPr>
          <a:xfrm rot="5400000">
            <a:off x="5089748" y="3343300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gesicht-mann-1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4714430" y="3717032"/>
            <a:ext cx="4429570" cy="3140968"/>
          </a:xfrm>
          <a:prstGeom prst="rect">
            <a:avLst/>
          </a:prstGeom>
          <a:noFill/>
        </p:spPr>
      </p:pic>
      <p:pic>
        <p:nvPicPr>
          <p:cNvPr id="1027" name="Picture 3" descr="C:\Users\User\Desktop\dicker-junge.gif"/>
          <p:cNvPicPr>
            <a:picLocks noChangeAspect="1" noChangeArrowheads="1"/>
          </p:cNvPicPr>
          <p:nvPr/>
        </p:nvPicPr>
        <p:blipFill>
          <a:blip r:embed="rId4" cstate="print">
            <a:lum contrast="40000"/>
          </a:blip>
          <a:srcRect/>
          <a:stretch>
            <a:fillRect/>
          </a:stretch>
        </p:blipFill>
        <p:spPr bwMode="auto">
          <a:xfrm>
            <a:off x="251520" y="836712"/>
            <a:ext cx="2706192" cy="3816424"/>
          </a:xfrm>
          <a:prstGeom prst="rect">
            <a:avLst/>
          </a:prstGeom>
          <a:noFill/>
        </p:spPr>
      </p:pic>
      <p:sp>
        <p:nvSpPr>
          <p:cNvPr id="7" name="Ovale Legende 6"/>
          <p:cNvSpPr/>
          <p:nvPr/>
        </p:nvSpPr>
        <p:spPr>
          <a:xfrm>
            <a:off x="2699792" y="332656"/>
            <a:ext cx="3344137" cy="1665019"/>
          </a:xfrm>
          <a:prstGeom prst="wedgeEllipseCallout">
            <a:avLst>
              <a:gd name="adj1" fmla="val -50897"/>
              <a:gd name="adj2" fmla="val 449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dirty="0" smtClean="0">
                <a:solidFill>
                  <a:schemeClr val="tx1"/>
                </a:solidFill>
              </a:rPr>
              <a:t>     Und was ist eine Funktion 3ten Grades</a:t>
            </a:r>
            <a:r>
              <a:rPr lang="de-AT" dirty="0" smtClean="0">
                <a:solidFill>
                  <a:schemeClr val="tx1"/>
                </a:solidFill>
              </a:rPr>
              <a:t>?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Ovale Legende 8"/>
          <p:cNvSpPr/>
          <p:nvPr/>
        </p:nvSpPr>
        <p:spPr>
          <a:xfrm>
            <a:off x="2987824" y="3140968"/>
            <a:ext cx="3344137" cy="1665019"/>
          </a:xfrm>
          <a:prstGeom prst="wedgeEllipseCallout">
            <a:avLst>
              <a:gd name="adj1" fmla="val 31604"/>
              <a:gd name="adj2" fmla="val 7712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dirty="0" smtClean="0">
                <a:solidFill>
                  <a:schemeClr val="tx1"/>
                </a:solidFill>
              </a:rPr>
              <a:t>Diese nennt man kubische Funktion.</a:t>
            </a:r>
          </a:p>
        </p:txBody>
      </p:sp>
      <p:sp>
        <p:nvSpPr>
          <p:cNvPr id="10" name="Ovale Legende 9"/>
          <p:cNvSpPr/>
          <p:nvPr/>
        </p:nvSpPr>
        <p:spPr>
          <a:xfrm>
            <a:off x="1259632" y="4869160"/>
            <a:ext cx="3344137" cy="1665019"/>
          </a:xfrm>
          <a:prstGeom prst="wedgeEllipseCallout">
            <a:avLst>
              <a:gd name="adj1" fmla="val 75919"/>
              <a:gd name="adj2" fmla="val -1377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dirty="0" smtClean="0">
                <a:solidFill>
                  <a:schemeClr val="tx1"/>
                </a:solidFill>
              </a:rPr>
              <a:t>Sie haben mindestens 1 und höchstens 3 Nullstellen.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ctrTitle"/>
          </p:nvPr>
        </p:nvSpPr>
        <p:spPr>
          <a:xfrm>
            <a:off x="714348" y="2857497"/>
            <a:ext cx="7772400" cy="1000132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de-AT" sz="5400" dirty="0" smtClean="0"/>
              <a:t/>
            </a:r>
            <a:br>
              <a:rPr lang="de-AT" sz="5400" dirty="0" smtClean="0"/>
            </a:br>
            <a:r>
              <a:rPr lang="de-AT" sz="5400" dirty="0" smtClean="0"/>
              <a:t/>
            </a:r>
            <a:br>
              <a:rPr lang="de-AT" sz="5400" dirty="0" smtClean="0"/>
            </a:br>
            <a:r>
              <a:rPr lang="de-AT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de-AT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f(x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)= ax³ + bx² +</a:t>
            </a:r>
            <a:r>
              <a:rPr lang="en-US" sz="5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cx</a:t>
            </a:r>
            <a:r>
              <a:rPr lang="en-US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+ d </a:t>
            </a:r>
            <a:r>
              <a:rPr lang="de-AT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de-AT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de-AT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/>
            </a:r>
            <a:br>
              <a:rPr lang="de-AT" sz="5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de-AT" sz="5400" dirty="0" smtClean="0"/>
              <a:t/>
            </a:r>
            <a:br>
              <a:rPr lang="de-AT" sz="5400" dirty="0" smtClean="0"/>
            </a:br>
            <a:endParaRPr lang="de-DE" sz="5400" dirty="0"/>
          </a:p>
        </p:txBody>
      </p:sp>
      <p:sp>
        <p:nvSpPr>
          <p:cNvPr id="3" name="Textfeld 2"/>
          <p:cNvSpPr txBox="1"/>
          <p:nvPr/>
        </p:nvSpPr>
        <p:spPr>
          <a:xfrm>
            <a:off x="2843808" y="548680"/>
            <a:ext cx="4896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400" dirty="0" smtClean="0">
                <a:latin typeface="+mj-lt"/>
                <a:ea typeface="+mj-ea"/>
                <a:cs typeface="+mj-cs"/>
              </a:rPr>
              <a:t>Allgemeine Formel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Beispiel: Funktion 3</a:t>
            </a:r>
            <a:r>
              <a:rPr lang="de-AT" baseline="30000" dirty="0" smtClean="0"/>
              <a:t>ten</a:t>
            </a:r>
            <a:r>
              <a:rPr lang="de-AT" dirty="0" smtClean="0"/>
              <a:t> Grades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>
                <a:solidFill>
                  <a:schemeClr val="tx1"/>
                </a:solidFill>
              </a:rPr>
              <a:t>zeichne: f(x)=-2x³+5x²-3x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11560" y="2204864"/>
            <a:ext cx="7772400" cy="1470025"/>
          </a:xfrm>
          <a:prstGeom prst="rect">
            <a:avLst/>
          </a:prstGeom>
          <a:ln w="85725">
            <a:solidFill>
              <a:schemeClr val="tx2">
                <a:lumMod val="40000"/>
                <a:lumOff val="60000"/>
                <a:alpha val="49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Schritt 1 – Wertetabelle in Excel anlegen</a:t>
            </a:r>
            <a:endParaRPr lang="de-AT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547664" y="1844824"/>
          <a:ext cx="6096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f(x)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-18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-60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Schritt 2 - Zeichne</a:t>
            </a:r>
            <a:endParaRPr lang="de-DE" dirty="0"/>
          </a:p>
        </p:txBody>
      </p:sp>
      <p:graphicFrame>
        <p:nvGraphicFramePr>
          <p:cNvPr id="4" name="Diagramm 3"/>
          <p:cNvGraphicFramePr/>
          <p:nvPr/>
        </p:nvGraphicFramePr>
        <p:xfrm>
          <a:off x="1187624" y="1772816"/>
          <a:ext cx="676875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llipse 4"/>
          <p:cNvSpPr/>
          <p:nvPr/>
        </p:nvSpPr>
        <p:spPr>
          <a:xfrm>
            <a:off x="4357686" y="4429132"/>
            <a:ext cx="133186" cy="1548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5000628" y="4429132"/>
            <a:ext cx="133186" cy="1548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5364088" y="4437112"/>
            <a:ext cx="133186" cy="1548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h</a:t>
            </a:r>
            <a:r>
              <a:rPr lang="de-DE" dirty="0" err="1" smtClean="0"/>
              <a:t>ändische</a:t>
            </a:r>
            <a:r>
              <a:rPr lang="de-DE" dirty="0" smtClean="0"/>
              <a:t> Berechnung der Nullstelle</a:t>
            </a:r>
            <a:endParaRPr lang="de-DE" dirty="0"/>
          </a:p>
        </p:txBody>
      </p:sp>
      <p:sp>
        <p:nvSpPr>
          <p:cNvPr id="4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de-DE" sz="3600" dirty="0" smtClean="0">
                <a:solidFill>
                  <a:schemeClr val="tx1"/>
                </a:solidFill>
              </a:rPr>
              <a:t>berechne</a:t>
            </a:r>
            <a:r>
              <a:rPr lang="de-DE" dirty="0" smtClean="0">
                <a:solidFill>
                  <a:schemeClr val="tx1"/>
                </a:solidFill>
              </a:rPr>
              <a:t>: </a:t>
            </a:r>
            <a:r>
              <a:rPr lang="de-AT" dirty="0" smtClean="0">
                <a:solidFill>
                  <a:schemeClr val="tx1"/>
                </a:solidFill>
              </a:rPr>
              <a:t> f(x)=-2x³+5x²-3x </a:t>
            </a:r>
            <a:r>
              <a:rPr lang="de-DE" dirty="0" smtClean="0">
                <a:solidFill>
                  <a:schemeClr val="tx1"/>
                </a:solidFill>
              </a:rPr>
              <a:t/>
            </a:r>
            <a:br>
              <a:rPr lang="de-DE" dirty="0" smtClean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827584" y="2132856"/>
            <a:ext cx="7772400" cy="1470025"/>
          </a:xfrm>
          <a:prstGeom prst="rect">
            <a:avLst/>
          </a:prstGeom>
          <a:ln w="85725">
            <a:solidFill>
              <a:schemeClr val="tx2">
                <a:lumMod val="40000"/>
                <a:lumOff val="60000"/>
                <a:alpha val="49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r>
              <a:rPr lang="de-AT" dirty="0" smtClean="0"/>
              <a:t>Nullstelle: 		0=-2x³+5x²-3x</a:t>
            </a:r>
          </a:p>
          <a:p>
            <a:pPr marL="342900" lvl="1" indent="-342900">
              <a:buNone/>
            </a:pPr>
            <a:r>
              <a:rPr lang="de-AT" dirty="0" smtClean="0"/>
              <a:t>Herausheben</a:t>
            </a:r>
            <a:r>
              <a:rPr lang="de-AT" b="1" dirty="0" smtClean="0"/>
              <a:t>: </a:t>
            </a:r>
            <a:r>
              <a:rPr lang="de-AT" dirty="0" smtClean="0"/>
              <a:t>	0=   x   .    (-2x²+5x-3)</a:t>
            </a:r>
          </a:p>
          <a:p>
            <a:pPr marL="342900" lvl="1" indent="-342900">
              <a:buNone/>
            </a:pPr>
            <a:r>
              <a:rPr lang="de-AT" dirty="0"/>
              <a:t>	</a:t>
            </a:r>
            <a:r>
              <a:rPr lang="de-AT" dirty="0" smtClean="0"/>
              <a:t>	</a:t>
            </a:r>
          </a:p>
          <a:p>
            <a:pPr marL="342900" lvl="1" indent="-342900">
              <a:buNone/>
            </a:pPr>
            <a:r>
              <a:rPr lang="de-AT" dirty="0"/>
              <a:t>	</a:t>
            </a:r>
            <a:r>
              <a:rPr lang="de-AT" dirty="0" smtClean="0"/>
              <a:t>					  </a:t>
            </a:r>
          </a:p>
          <a:p>
            <a:pPr marL="342900" lvl="1" indent="-342900">
              <a:buNone/>
            </a:pPr>
            <a:r>
              <a:rPr lang="de-AT" dirty="0" smtClean="0"/>
              <a:t>							-2x²+5x-3=0</a:t>
            </a:r>
          </a:p>
        </p:txBody>
      </p:sp>
      <p:sp>
        <p:nvSpPr>
          <p:cNvPr id="7" name="Rechteck 6"/>
          <p:cNvSpPr/>
          <p:nvPr/>
        </p:nvSpPr>
        <p:spPr>
          <a:xfrm>
            <a:off x="899592" y="0"/>
            <a:ext cx="7632848" cy="1700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Schritt 1</a:t>
            </a:r>
          </a:p>
        </p:txBody>
      </p:sp>
      <p:sp>
        <p:nvSpPr>
          <p:cNvPr id="13" name="Wolke 12"/>
          <p:cNvSpPr/>
          <p:nvPr/>
        </p:nvSpPr>
        <p:spPr>
          <a:xfrm>
            <a:off x="3635896" y="2708920"/>
            <a:ext cx="576064" cy="432048"/>
          </a:xfrm>
          <a:prstGeom prst="cloud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chemeClr val="tx1"/>
              </a:solidFill>
            </a:endParaRPr>
          </a:p>
        </p:txBody>
      </p:sp>
      <p:cxnSp>
        <p:nvCxnSpPr>
          <p:cNvPr id="15" name="Gerade Verbindung 14"/>
          <p:cNvCxnSpPr/>
          <p:nvPr/>
        </p:nvCxnSpPr>
        <p:spPr>
          <a:xfrm flipV="1">
            <a:off x="3059832" y="3068960"/>
            <a:ext cx="720080" cy="504056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headEnd type="triangle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2195736" y="3501008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800" dirty="0" smtClean="0"/>
              <a:t>x</a:t>
            </a:r>
            <a:r>
              <a:rPr lang="de-AT" sz="2800" baseline="-25000" dirty="0" smtClean="0"/>
              <a:t>1</a:t>
            </a:r>
            <a:r>
              <a:rPr lang="de-AT" sz="2800" dirty="0" smtClean="0"/>
              <a:t>=0</a:t>
            </a:r>
            <a:endParaRPr lang="de-AT" sz="2800" dirty="0"/>
          </a:p>
        </p:txBody>
      </p:sp>
      <p:sp>
        <p:nvSpPr>
          <p:cNvPr id="9" name="Wolke 8"/>
          <p:cNvSpPr/>
          <p:nvPr/>
        </p:nvSpPr>
        <p:spPr>
          <a:xfrm>
            <a:off x="4427984" y="2492896"/>
            <a:ext cx="2232248" cy="792088"/>
          </a:xfrm>
          <a:prstGeom prst="cloud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>
              <a:solidFill>
                <a:schemeClr val="tx1"/>
              </a:solidFill>
            </a:endParaRPr>
          </a:p>
        </p:txBody>
      </p:sp>
      <p:cxnSp>
        <p:nvCxnSpPr>
          <p:cNvPr id="14" name="Gerade Verbindung 13"/>
          <p:cNvCxnSpPr/>
          <p:nvPr/>
        </p:nvCxnSpPr>
        <p:spPr>
          <a:xfrm rot="16200000" flipV="1">
            <a:off x="5652120" y="3501008"/>
            <a:ext cx="864096" cy="576064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  <a:head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gesicht-mann-1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4714430" y="3717032"/>
            <a:ext cx="4429570" cy="3140968"/>
          </a:xfrm>
          <a:prstGeom prst="rect">
            <a:avLst/>
          </a:prstGeom>
          <a:noFill/>
        </p:spPr>
      </p:pic>
      <p:pic>
        <p:nvPicPr>
          <p:cNvPr id="1027" name="Picture 3" descr="C:\Users\User\Desktop\dicker-junge.gif"/>
          <p:cNvPicPr>
            <a:picLocks noChangeAspect="1" noChangeArrowheads="1"/>
          </p:cNvPicPr>
          <p:nvPr/>
        </p:nvPicPr>
        <p:blipFill>
          <a:blip r:embed="rId4" cstate="print">
            <a:lum contrast="40000"/>
          </a:blip>
          <a:srcRect/>
          <a:stretch>
            <a:fillRect/>
          </a:stretch>
        </p:blipFill>
        <p:spPr bwMode="auto">
          <a:xfrm>
            <a:off x="251520" y="836712"/>
            <a:ext cx="2706192" cy="3816424"/>
          </a:xfrm>
          <a:prstGeom prst="rect">
            <a:avLst/>
          </a:prstGeom>
          <a:noFill/>
        </p:spPr>
      </p:pic>
      <p:sp>
        <p:nvSpPr>
          <p:cNvPr id="7" name="Ovale Legende 6"/>
          <p:cNvSpPr/>
          <p:nvPr/>
        </p:nvSpPr>
        <p:spPr>
          <a:xfrm>
            <a:off x="2699792" y="332656"/>
            <a:ext cx="3344137" cy="1665019"/>
          </a:xfrm>
          <a:prstGeom prst="wedgeEllipseCallout">
            <a:avLst>
              <a:gd name="adj1" fmla="val -50897"/>
              <a:gd name="adj2" fmla="val 4493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AT" sz="2400" dirty="0" smtClean="0">
                <a:solidFill>
                  <a:schemeClr val="tx1"/>
                </a:solidFill>
              </a:rPr>
              <a:t>     Was ist eine lineare Funktion</a:t>
            </a:r>
            <a:r>
              <a:rPr lang="de-AT" dirty="0" smtClean="0">
                <a:solidFill>
                  <a:schemeClr val="tx1"/>
                </a:solidFill>
              </a:rPr>
              <a:t>?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9" name="Ovale Legende 8"/>
          <p:cNvSpPr/>
          <p:nvPr/>
        </p:nvSpPr>
        <p:spPr>
          <a:xfrm>
            <a:off x="2987824" y="3140968"/>
            <a:ext cx="3344137" cy="1665019"/>
          </a:xfrm>
          <a:prstGeom prst="wedgeEllipseCallout">
            <a:avLst>
              <a:gd name="adj1" fmla="val 31604"/>
              <a:gd name="adj2" fmla="val 7712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dirty="0" smtClean="0">
                <a:solidFill>
                  <a:schemeClr val="tx1"/>
                </a:solidFill>
              </a:rPr>
              <a:t>Eine lineare Funktion ist eine Gerade</a:t>
            </a:r>
          </a:p>
        </p:txBody>
      </p:sp>
      <p:sp>
        <p:nvSpPr>
          <p:cNvPr id="20" name="Ovale Legende 19"/>
          <p:cNvSpPr/>
          <p:nvPr/>
        </p:nvSpPr>
        <p:spPr>
          <a:xfrm>
            <a:off x="1547664" y="4725144"/>
            <a:ext cx="3344137" cy="1881043"/>
          </a:xfrm>
          <a:prstGeom prst="wedgeEllipseCallout">
            <a:avLst>
              <a:gd name="adj1" fmla="val 72619"/>
              <a:gd name="adj2" fmla="val 603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dirty="0" smtClean="0">
                <a:solidFill>
                  <a:schemeClr val="tx1"/>
                </a:solidFill>
              </a:rPr>
              <a:t> Sie kann fallend, steigend oder parallel zur y-/ oder x-Achse sein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r>
              <a:rPr lang="de-AT" dirty="0" smtClean="0"/>
              <a:t>                Nullstelle: 	0=   -2   x²     +   5   x²       - 3   x</a:t>
            </a:r>
          </a:p>
          <a:p>
            <a:pPr marL="342900" lvl="1" indent="-342900">
              <a:buNone/>
            </a:pPr>
            <a:r>
              <a:rPr lang="de-AT" dirty="0"/>
              <a:t>	</a:t>
            </a:r>
            <a:r>
              <a:rPr lang="de-AT" dirty="0" smtClean="0"/>
              <a:t>			0=    a   x²     +    b  x       +  c   x</a:t>
            </a:r>
          </a:p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r>
              <a:rPr lang="de-AT" dirty="0" smtClean="0"/>
              <a:t>			</a:t>
            </a:r>
            <a:r>
              <a:rPr lang="de-AT" dirty="0" smtClean="0">
                <a:solidFill>
                  <a:srgbClr val="00B050"/>
                </a:solidFill>
              </a:rPr>
              <a:t>      	     a=-2        </a:t>
            </a:r>
            <a:r>
              <a:rPr lang="de-AT" dirty="0" smtClean="0">
                <a:solidFill>
                  <a:srgbClr val="7030A0"/>
                </a:solidFill>
              </a:rPr>
              <a:t>b= +5</a:t>
            </a:r>
            <a:r>
              <a:rPr lang="de-AT" dirty="0" smtClean="0"/>
              <a:t>	</a:t>
            </a:r>
            <a:r>
              <a:rPr lang="de-AT" dirty="0" smtClean="0">
                <a:solidFill>
                  <a:schemeClr val="accent6">
                    <a:lumMod val="75000"/>
                  </a:schemeClr>
                </a:solidFill>
              </a:rPr>
              <a:t>    c=-3</a:t>
            </a:r>
          </a:p>
          <a:p>
            <a:pPr marL="342900" lvl="1" indent="-342900">
              <a:buNone/>
            </a:pPr>
            <a:endParaRPr lang="de-AT" dirty="0"/>
          </a:p>
          <a:p>
            <a:pPr marL="342900" lvl="1" indent="-342900">
              <a:buNone/>
            </a:pPr>
            <a:endParaRPr lang="de-AT" dirty="0" smtClean="0"/>
          </a:p>
          <a:p>
            <a:pPr marL="342900" lvl="1" indent="-342900">
              <a:buNone/>
            </a:pPr>
            <a:r>
              <a:rPr lang="de-AT" dirty="0"/>
              <a:t>	</a:t>
            </a:r>
            <a:r>
              <a:rPr lang="de-AT" dirty="0" smtClean="0"/>
              <a:t>		</a:t>
            </a:r>
          </a:p>
          <a:p>
            <a:pPr marL="342900" lvl="1" indent="-342900">
              <a:buNone/>
            </a:pPr>
            <a:endParaRPr lang="de-AT" dirty="0"/>
          </a:p>
        </p:txBody>
      </p:sp>
      <p:sp>
        <p:nvSpPr>
          <p:cNvPr id="4" name="Ellipse 3"/>
          <p:cNvSpPr/>
          <p:nvPr/>
        </p:nvSpPr>
        <p:spPr>
          <a:xfrm>
            <a:off x="4788024" y="2276872"/>
            <a:ext cx="857256" cy="1368152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Ellipse 4"/>
          <p:cNvSpPr/>
          <p:nvPr/>
        </p:nvSpPr>
        <p:spPr>
          <a:xfrm>
            <a:off x="6228184" y="2276872"/>
            <a:ext cx="720080" cy="1296144"/>
          </a:xfrm>
          <a:prstGeom prst="ellips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Ellipse 5"/>
          <p:cNvSpPr/>
          <p:nvPr/>
        </p:nvSpPr>
        <p:spPr>
          <a:xfrm>
            <a:off x="3707904" y="2276872"/>
            <a:ext cx="576064" cy="136815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899592" y="0"/>
            <a:ext cx="7632848" cy="17008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Schritt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2357422" y="2500306"/>
            <a:ext cx="4286280" cy="642942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Schritt 3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dirty="0" smtClean="0"/>
              <a:t>Allgemeine Formel zur Nullstellenberechnung:</a:t>
            </a:r>
          </a:p>
          <a:p>
            <a:pPr algn="ctr">
              <a:buNone/>
            </a:pPr>
            <a:r>
              <a:rPr lang="de-AT" baseline="-25000" dirty="0" smtClean="0"/>
              <a:t>1</a:t>
            </a:r>
            <a:r>
              <a:rPr lang="de-AT" dirty="0" smtClean="0"/>
              <a:t>x</a:t>
            </a:r>
            <a:r>
              <a:rPr lang="de-AT" baseline="-25000" dirty="0" smtClean="0"/>
              <a:t>2 </a:t>
            </a:r>
            <a:r>
              <a:rPr lang="de-AT" dirty="0" smtClean="0"/>
              <a:t>=(-b±√b^2-4ac)/2a</a:t>
            </a:r>
          </a:p>
          <a:p>
            <a:pPr algn="ctr">
              <a:buNone/>
            </a:pPr>
            <a:endParaRPr lang="de-AT" dirty="0" smtClean="0"/>
          </a:p>
          <a:p>
            <a:pPr algn="ctr"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Füge die Variablen in die Formel ein:</a:t>
            </a:r>
          </a:p>
          <a:p>
            <a:pPr algn="ctr">
              <a:buNone/>
            </a:pPr>
            <a:r>
              <a:rPr lang="de-AT" baseline="-25000" dirty="0" smtClean="0"/>
              <a:t>1</a:t>
            </a:r>
            <a:r>
              <a:rPr lang="de-AT" dirty="0" smtClean="0"/>
              <a:t>x</a:t>
            </a:r>
            <a:r>
              <a:rPr lang="de-AT" baseline="-25000" dirty="0" smtClean="0"/>
              <a:t>2</a:t>
            </a:r>
            <a:r>
              <a:rPr lang="de-AT" dirty="0" smtClean="0"/>
              <a:t>=(-5</a:t>
            </a:r>
            <a:r>
              <a:rPr lang="de-AT" sz="2800" dirty="0" smtClean="0"/>
              <a:t> </a:t>
            </a:r>
            <a:r>
              <a:rPr lang="de-AT" dirty="0" smtClean="0"/>
              <a:t>± √5^2-4*(-2)*(-3))/(2*(-2))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/>
          </a:p>
        </p:txBody>
      </p:sp>
      <p:cxnSp>
        <p:nvCxnSpPr>
          <p:cNvPr id="6" name="Gerade Verbindung 5"/>
          <p:cNvCxnSpPr/>
          <p:nvPr/>
        </p:nvCxnSpPr>
        <p:spPr>
          <a:xfrm>
            <a:off x="4355976" y="2636912"/>
            <a:ext cx="1296144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>
            <a:off x="3419872" y="5013176"/>
            <a:ext cx="252028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>
              <a:buNone/>
            </a:pPr>
            <a:endParaRPr lang="de-AT" sz="2900" baseline="-25000" dirty="0" smtClean="0"/>
          </a:p>
          <a:p>
            <a:pPr lvl="1" algn="ctr">
              <a:buNone/>
            </a:pPr>
            <a:endParaRPr lang="de-AT" sz="2900" baseline="-25000" dirty="0" smtClean="0"/>
          </a:p>
          <a:p>
            <a:pPr lvl="1">
              <a:buNone/>
            </a:pPr>
            <a:r>
              <a:rPr lang="de-AT" sz="2900" baseline="-25000" dirty="0" smtClean="0"/>
              <a:t>			1</a:t>
            </a:r>
            <a:r>
              <a:rPr lang="de-AT" sz="2900" dirty="0" smtClean="0"/>
              <a:t>x</a:t>
            </a:r>
            <a:r>
              <a:rPr lang="de-AT" sz="2900" baseline="-25000" dirty="0" smtClean="0"/>
              <a:t>2</a:t>
            </a:r>
            <a:r>
              <a:rPr lang="de-AT" sz="2900" dirty="0" smtClean="0"/>
              <a:t>=(-5</a:t>
            </a:r>
            <a:r>
              <a:rPr lang="de-AT" sz="2400" dirty="0" smtClean="0"/>
              <a:t> </a:t>
            </a:r>
            <a:r>
              <a:rPr lang="de-AT" sz="2900" dirty="0" smtClean="0"/>
              <a:t>± √5^2-4*(-2)*(-3))/(2*(-2)) </a:t>
            </a:r>
          </a:p>
          <a:p>
            <a:pPr lvl="1">
              <a:buNone/>
            </a:pPr>
            <a:endParaRPr lang="de-AT" sz="2900" dirty="0" smtClean="0"/>
          </a:p>
          <a:p>
            <a:pPr lvl="1">
              <a:buNone/>
            </a:pPr>
            <a:r>
              <a:rPr lang="de-AT" sz="2900" dirty="0" smtClean="0"/>
              <a:t>			x</a:t>
            </a:r>
            <a:r>
              <a:rPr lang="de-AT" sz="2900" baseline="-25000" dirty="0" smtClean="0"/>
              <a:t>2</a:t>
            </a:r>
            <a:r>
              <a:rPr lang="de-AT" sz="2900" dirty="0" smtClean="0"/>
              <a:t>=(-5</a:t>
            </a:r>
            <a:r>
              <a:rPr lang="de-AT" sz="2400" dirty="0" smtClean="0"/>
              <a:t> </a:t>
            </a:r>
            <a:r>
              <a:rPr lang="de-AT" sz="2900" dirty="0" smtClean="0"/>
              <a:t>+1)/(-4)= 1</a:t>
            </a:r>
          </a:p>
          <a:p>
            <a:pPr lvl="1">
              <a:buNone/>
            </a:pPr>
            <a:endParaRPr lang="de-AT" sz="2900" dirty="0" smtClean="0"/>
          </a:p>
          <a:p>
            <a:pPr lvl="1">
              <a:buNone/>
            </a:pPr>
            <a:r>
              <a:rPr lang="de-AT" sz="2900" dirty="0" smtClean="0"/>
              <a:t>			x</a:t>
            </a:r>
            <a:r>
              <a:rPr lang="de-AT" sz="2900" baseline="-25000" dirty="0" smtClean="0"/>
              <a:t>3</a:t>
            </a:r>
            <a:r>
              <a:rPr lang="de-AT" sz="2900" dirty="0" smtClean="0"/>
              <a:t>=(-5</a:t>
            </a:r>
            <a:r>
              <a:rPr lang="de-AT" sz="2400" dirty="0" smtClean="0"/>
              <a:t> </a:t>
            </a:r>
            <a:r>
              <a:rPr lang="de-AT" sz="2900" dirty="0" smtClean="0"/>
              <a:t>-1)/(-4)=1,5</a:t>
            </a:r>
          </a:p>
          <a:p>
            <a:pPr lvl="1">
              <a:buNone/>
            </a:pPr>
            <a:r>
              <a:rPr lang="de-AT" sz="2900" dirty="0" smtClean="0"/>
              <a:t>Ergebnis</a:t>
            </a:r>
          </a:p>
          <a:p>
            <a:pPr lvl="1">
              <a:buNone/>
            </a:pPr>
            <a:r>
              <a:rPr lang="de-AT" sz="2900" dirty="0" smtClean="0"/>
              <a:t>			N1(0/0)</a:t>
            </a:r>
          </a:p>
          <a:p>
            <a:pPr lvl="1">
              <a:buNone/>
            </a:pPr>
            <a:r>
              <a:rPr lang="de-AT" sz="2900" dirty="0" smtClean="0"/>
              <a:t>			N2(1/0)</a:t>
            </a:r>
          </a:p>
          <a:p>
            <a:pPr lvl="1">
              <a:buNone/>
            </a:pPr>
            <a:r>
              <a:rPr lang="de-AT" sz="2900" dirty="0" smtClean="0"/>
              <a:t>			N3(1,5/0)</a:t>
            </a:r>
            <a:endParaRPr lang="de-AT" dirty="0" smtClean="0"/>
          </a:p>
        </p:txBody>
      </p:sp>
      <p:sp>
        <p:nvSpPr>
          <p:cNvPr id="4" name="Rechteck 3"/>
          <p:cNvSpPr/>
          <p:nvPr/>
        </p:nvSpPr>
        <p:spPr>
          <a:xfrm>
            <a:off x="3563888" y="2132856"/>
            <a:ext cx="2376264" cy="57606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Wolke 5"/>
          <p:cNvSpPr/>
          <p:nvPr/>
        </p:nvSpPr>
        <p:spPr>
          <a:xfrm>
            <a:off x="6012160" y="332656"/>
            <a:ext cx="2593304" cy="1584176"/>
          </a:xfrm>
          <a:prstGeom prst="cloud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Nicht vergessen 1. Klammer ausrechnen</a:t>
            </a:r>
            <a:endParaRPr lang="de-AT" dirty="0">
              <a:solidFill>
                <a:schemeClr val="tx1"/>
              </a:solidFill>
            </a:endParaRPr>
          </a:p>
        </p:txBody>
      </p:sp>
      <p:cxnSp>
        <p:nvCxnSpPr>
          <p:cNvPr id="8" name="Gerade Verbindung 7"/>
          <p:cNvCxnSpPr/>
          <p:nvPr/>
        </p:nvCxnSpPr>
        <p:spPr>
          <a:xfrm flipV="1">
            <a:off x="5508104" y="1628800"/>
            <a:ext cx="864096" cy="432048"/>
          </a:xfrm>
          <a:prstGeom prst="line">
            <a:avLst/>
          </a:prstGeom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3779912" y="2204864"/>
            <a:ext cx="208823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Beispiel: Funktion 3</a:t>
            </a:r>
            <a:r>
              <a:rPr lang="de-AT" baseline="30000" dirty="0" smtClean="0"/>
              <a:t>ten </a:t>
            </a:r>
            <a:r>
              <a:rPr lang="de-AT" dirty="0" smtClean="0"/>
              <a:t>Grades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0952"/>
          </a:xfrm>
        </p:spPr>
        <p:txBody>
          <a:bodyPr/>
          <a:lstStyle/>
          <a:p>
            <a:r>
              <a:rPr lang="de-AT" dirty="0" smtClean="0">
                <a:solidFill>
                  <a:schemeClr val="tx1"/>
                </a:solidFill>
              </a:rPr>
              <a:t>zeichne: f(x)=-2x³+5x²-3x+4 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11560" y="2204864"/>
            <a:ext cx="7772400" cy="1470025"/>
          </a:xfrm>
          <a:prstGeom prst="rect">
            <a:avLst/>
          </a:prstGeom>
          <a:ln w="85725">
            <a:solidFill>
              <a:schemeClr val="tx2">
                <a:lumMod val="40000"/>
                <a:lumOff val="60000"/>
                <a:alpha val="49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Schritt 1 – Wertetabelle in Excel anlegen</a:t>
            </a:r>
            <a:endParaRPr lang="de-AT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547664" y="1844824"/>
          <a:ext cx="6096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f(x)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-14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AT" sz="2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-56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Schritt 2 - Zeichnen</a:t>
            </a:r>
            <a:endParaRPr lang="de-AT" dirty="0"/>
          </a:p>
        </p:txBody>
      </p:sp>
      <p:graphicFrame>
        <p:nvGraphicFramePr>
          <p:cNvPr id="4" name="Diagramm 3"/>
          <p:cNvGraphicFramePr/>
          <p:nvPr/>
        </p:nvGraphicFramePr>
        <p:xfrm>
          <a:off x="1619672" y="1772816"/>
          <a:ext cx="648072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err="1"/>
              <a:t>h</a:t>
            </a:r>
            <a:r>
              <a:rPr lang="de-DE" dirty="0" err="1" smtClean="0"/>
              <a:t>ändische</a:t>
            </a:r>
            <a:r>
              <a:rPr lang="de-DE" dirty="0" smtClean="0"/>
              <a:t> Berechnung der Nullstelle</a:t>
            </a:r>
            <a:endParaRPr lang="de-DE" dirty="0"/>
          </a:p>
        </p:txBody>
      </p:sp>
      <p:sp>
        <p:nvSpPr>
          <p:cNvPr id="4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de-DE" sz="3600" dirty="0" smtClean="0">
                <a:solidFill>
                  <a:schemeClr val="tx1"/>
                </a:solidFill>
              </a:rPr>
              <a:t>berechne</a:t>
            </a:r>
            <a:r>
              <a:rPr lang="de-DE" dirty="0" smtClean="0">
                <a:solidFill>
                  <a:schemeClr val="tx1"/>
                </a:solidFill>
              </a:rPr>
              <a:t>: f(x)=-2x³+5x²-3x+4 </a:t>
            </a:r>
            <a:br>
              <a:rPr lang="de-DE" dirty="0" smtClean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5" name="Titel 1"/>
          <p:cNvSpPr txBox="1">
            <a:spLocks/>
          </p:cNvSpPr>
          <p:nvPr/>
        </p:nvSpPr>
        <p:spPr>
          <a:xfrm>
            <a:off x="827584" y="2132856"/>
            <a:ext cx="7772400" cy="1470025"/>
          </a:xfrm>
          <a:prstGeom prst="rect">
            <a:avLst/>
          </a:prstGeom>
          <a:ln w="85725">
            <a:solidFill>
              <a:schemeClr val="tx2">
                <a:lumMod val="40000"/>
                <a:lumOff val="60000"/>
                <a:alpha val="49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AT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Schritt 1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AT" dirty="0" smtClean="0"/>
              <a:t>0=</a:t>
            </a:r>
            <a:r>
              <a:rPr lang="de-DE" dirty="0" smtClean="0"/>
              <a:t>-2x³+5x²-3x+4</a:t>
            </a:r>
            <a:endParaRPr lang="de-AT" dirty="0" smtClean="0"/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Man kann nicht herausheben. Es gibt keine</a:t>
            </a:r>
          </a:p>
          <a:p>
            <a:pPr>
              <a:buNone/>
            </a:pPr>
            <a:r>
              <a:rPr lang="de-AT" dirty="0" smtClean="0"/>
              <a:t>Formel für eine Gleichung 3ten Grades, daher</a:t>
            </a:r>
          </a:p>
          <a:p>
            <a:pPr>
              <a:buNone/>
            </a:pPr>
            <a:r>
              <a:rPr lang="de-AT" dirty="0" smtClean="0"/>
              <a:t>kann die obige Gleichung nur mit Hilfe eines</a:t>
            </a:r>
          </a:p>
          <a:p>
            <a:pPr>
              <a:buNone/>
            </a:pPr>
            <a:r>
              <a:rPr lang="de-AT" dirty="0" smtClean="0"/>
              <a:t>Näherungsverfahrens (Newton) oder mit Hilfe </a:t>
            </a:r>
          </a:p>
          <a:p>
            <a:pPr>
              <a:buNone/>
            </a:pPr>
            <a:r>
              <a:rPr lang="de-AT" dirty="0" smtClean="0"/>
              <a:t>des Solver in Excel gelöst werden.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User\Desktop\dicker-junge.gif"/>
          <p:cNvPicPr>
            <a:picLocks noChangeAspect="1" noChangeArrowheads="1"/>
          </p:cNvPicPr>
          <p:nvPr/>
        </p:nvPicPr>
        <p:blipFill>
          <a:blip r:embed="rId3" cstate="print">
            <a:lum contrast="40000"/>
          </a:blip>
          <a:srcRect/>
          <a:stretch>
            <a:fillRect/>
          </a:stretch>
        </p:blipFill>
        <p:spPr bwMode="auto">
          <a:xfrm>
            <a:off x="2411760" y="2132856"/>
            <a:ext cx="2706192" cy="3816424"/>
          </a:xfrm>
          <a:prstGeom prst="rect">
            <a:avLst/>
          </a:prstGeom>
          <a:noFill/>
        </p:spPr>
      </p:pic>
      <p:sp>
        <p:nvSpPr>
          <p:cNvPr id="7" name="Ovale Legende 6"/>
          <p:cNvSpPr/>
          <p:nvPr/>
        </p:nvSpPr>
        <p:spPr>
          <a:xfrm>
            <a:off x="4788024" y="1196752"/>
            <a:ext cx="2376264" cy="1656184"/>
          </a:xfrm>
          <a:prstGeom prst="wedgeEllipseCallout">
            <a:avLst>
              <a:gd name="adj1" fmla="val -41400"/>
              <a:gd name="adj2" fmla="val 625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dirty="0" smtClean="0">
                <a:solidFill>
                  <a:schemeClr val="tx1"/>
                </a:solidFill>
              </a:rPr>
              <a:t>Alles klar !!</a:t>
            </a:r>
            <a:endParaRPr lang="de-AT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de-AT" dirty="0" smtClean="0"/>
              <a:t>Was ist eine Nullstelle?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AT" dirty="0" smtClean="0"/>
              <a:t>Die Nullstelle ist ein Schnittpunkt der Funktion</a:t>
            </a:r>
          </a:p>
          <a:p>
            <a:pPr>
              <a:buNone/>
            </a:pPr>
            <a:r>
              <a:rPr lang="de-AT" dirty="0" smtClean="0"/>
              <a:t>mit der x-Achse, das heißt der y-Wert ist 0.</a:t>
            </a:r>
          </a:p>
          <a:p>
            <a:pPr>
              <a:buNone/>
            </a:pPr>
            <a:endParaRPr lang="de-AT" dirty="0" smtClean="0"/>
          </a:p>
          <a:p>
            <a:pPr>
              <a:buNone/>
            </a:pPr>
            <a:r>
              <a:rPr lang="de-AT" dirty="0" smtClean="0"/>
              <a:t>Es gibt keine Nullstelle, wenn die Gerade</a:t>
            </a:r>
          </a:p>
          <a:p>
            <a:pPr>
              <a:buNone/>
            </a:pPr>
            <a:r>
              <a:rPr lang="de-AT" dirty="0" smtClean="0"/>
              <a:t>oberhalb oder unterhalb der x-Achse ist, das</a:t>
            </a:r>
          </a:p>
          <a:p>
            <a:pPr>
              <a:buNone/>
            </a:pPr>
            <a:r>
              <a:rPr lang="de-AT" dirty="0" smtClean="0"/>
              <a:t>heißt, die Gerade verläuft parallel zur x-Achse.</a:t>
            </a:r>
          </a:p>
          <a:p>
            <a:pPr>
              <a:buNone/>
            </a:pPr>
            <a:endParaRPr lang="de-AT" dirty="0" smtClean="0"/>
          </a:p>
        </p:txBody>
      </p:sp>
      <p:cxnSp>
        <p:nvCxnSpPr>
          <p:cNvPr id="4" name="Gerade Verbindung 3"/>
          <p:cNvCxnSpPr/>
          <p:nvPr/>
        </p:nvCxnSpPr>
        <p:spPr>
          <a:xfrm rot="10800000">
            <a:off x="0" y="548681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 rot="10800000">
            <a:off x="0" y="126876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 rot="10800000">
            <a:off x="0" y="558924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rot="10800000">
            <a:off x="0" y="630932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5400000">
            <a:off x="-3407196" y="3127276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rot="5400000">
            <a:off x="5089748" y="3343300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4348" y="2857497"/>
            <a:ext cx="7772400" cy="1000132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de-AT" sz="5400" dirty="0" smtClean="0"/>
              <a:t/>
            </a:r>
            <a:br>
              <a:rPr lang="de-AT" sz="5400" dirty="0" smtClean="0"/>
            </a:br>
            <a:r>
              <a:rPr lang="de-AT" sz="5400" dirty="0" smtClean="0"/>
              <a:t>f(x)=k*x + d</a:t>
            </a:r>
            <a:br>
              <a:rPr lang="de-AT" sz="5400" dirty="0" smtClean="0"/>
            </a:br>
            <a:endParaRPr lang="de-DE" sz="5400" dirty="0"/>
          </a:p>
        </p:txBody>
      </p:sp>
      <p:sp>
        <p:nvSpPr>
          <p:cNvPr id="3" name="Rechteck 2"/>
          <p:cNvSpPr/>
          <p:nvPr/>
        </p:nvSpPr>
        <p:spPr>
          <a:xfrm>
            <a:off x="683568" y="1484784"/>
            <a:ext cx="2880320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k=Steigung pro Einheit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5148064" y="1484784"/>
            <a:ext cx="2880320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x=Variable</a:t>
            </a:r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5357818" y="4929198"/>
            <a:ext cx="2928958" cy="10715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d=Abstand vom Schnittpunkt der Geraden mit der  y-Achse bis zu (0/0) = Ordinatenabstand</a:t>
            </a:r>
            <a:endParaRPr lang="de-AT" dirty="0">
              <a:solidFill>
                <a:schemeClr val="tx1"/>
              </a:solidFill>
            </a:endParaRPr>
          </a:p>
        </p:txBody>
      </p:sp>
      <p:cxnSp>
        <p:nvCxnSpPr>
          <p:cNvPr id="9" name="Gerade Verbindung 8"/>
          <p:cNvCxnSpPr>
            <a:stCxn id="3" idx="2"/>
          </p:cNvCxnSpPr>
          <p:nvPr/>
        </p:nvCxnSpPr>
        <p:spPr>
          <a:xfrm rot="16200000" flipH="1">
            <a:off x="2591780" y="1664804"/>
            <a:ext cx="936104" cy="187220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 Verbindung 10"/>
          <p:cNvCxnSpPr>
            <a:stCxn id="4" idx="2"/>
          </p:cNvCxnSpPr>
          <p:nvPr/>
        </p:nvCxnSpPr>
        <p:spPr>
          <a:xfrm rot="5400000">
            <a:off x="5292080" y="1844824"/>
            <a:ext cx="1008112" cy="15841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/>
        </p:nvCxnSpPr>
        <p:spPr>
          <a:xfrm rot="5400000">
            <a:off x="2428290" y="3786760"/>
            <a:ext cx="1008112" cy="86409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375248" y="260648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4400" dirty="0" smtClean="0">
                <a:latin typeface="+mj-lt"/>
                <a:ea typeface="+mj-ea"/>
                <a:cs typeface="+mj-cs"/>
              </a:rPr>
              <a:t>Allgemeine</a:t>
            </a:r>
            <a:r>
              <a:rPr lang="de-AT" sz="3200" dirty="0" smtClean="0"/>
              <a:t> </a:t>
            </a:r>
            <a:r>
              <a:rPr lang="de-AT" sz="4400" dirty="0" smtClean="0">
                <a:latin typeface="+mj-lt"/>
                <a:ea typeface="+mj-ea"/>
                <a:cs typeface="+mj-cs"/>
              </a:rPr>
              <a:t>Formel</a:t>
            </a:r>
          </a:p>
        </p:txBody>
      </p:sp>
      <p:cxnSp>
        <p:nvCxnSpPr>
          <p:cNvPr id="15" name="Gerade Verbindung 14"/>
          <p:cNvCxnSpPr>
            <a:endCxn id="5" idx="0"/>
          </p:cNvCxnSpPr>
          <p:nvPr/>
        </p:nvCxnSpPr>
        <p:spPr>
          <a:xfrm rot="16200000" flipH="1">
            <a:off x="5661429" y="3768330"/>
            <a:ext cx="1285884" cy="103585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1000100" y="4714884"/>
            <a:ext cx="2880320" cy="648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f(x)= Funktionswert </a:t>
            </a:r>
            <a:endParaRPr lang="de-A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de-AT" dirty="0" smtClean="0"/>
              <a:t>fallend, steigend oder parallel?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 marL="96838" indent="0">
              <a:buNone/>
            </a:pPr>
            <a:r>
              <a:rPr lang="de-AT" dirty="0" smtClean="0"/>
              <a:t>Ist k &gt; 0 spricht man von einer </a:t>
            </a:r>
            <a:r>
              <a:rPr lang="de-A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steigenden</a:t>
            </a:r>
            <a:r>
              <a:rPr lang="de-AT" dirty="0" smtClean="0"/>
              <a:t> Geraden</a:t>
            </a:r>
          </a:p>
          <a:p>
            <a:pPr marL="96838" indent="0">
              <a:buNone/>
            </a:pPr>
            <a:endParaRPr lang="de-AT" dirty="0" smtClean="0"/>
          </a:p>
          <a:p>
            <a:pPr marL="96838" indent="0">
              <a:buNone/>
            </a:pPr>
            <a:r>
              <a:rPr lang="de-AT" dirty="0" smtClean="0"/>
              <a:t>Ist k = 0 spricht man von einer zur </a:t>
            </a:r>
            <a:r>
              <a:rPr lang="de-A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x- Achse parallelen</a:t>
            </a:r>
            <a:r>
              <a:rPr lang="de-AT" dirty="0" smtClean="0"/>
              <a:t> Geraden</a:t>
            </a:r>
          </a:p>
          <a:p>
            <a:pPr marL="96838" indent="0">
              <a:buNone/>
            </a:pPr>
            <a:endParaRPr lang="de-AT" dirty="0" smtClean="0"/>
          </a:p>
          <a:p>
            <a:pPr marL="96838" indent="0">
              <a:buNone/>
            </a:pPr>
            <a:r>
              <a:rPr lang="de-AT" dirty="0" smtClean="0"/>
              <a:t>Ist k &lt; 0 spricht man von einer </a:t>
            </a:r>
            <a:r>
              <a:rPr lang="de-A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fallenden</a:t>
            </a:r>
            <a:r>
              <a:rPr lang="de-AT" dirty="0" smtClean="0"/>
              <a:t> Geraden</a:t>
            </a:r>
            <a:endParaRPr lang="de-AT" dirty="0"/>
          </a:p>
        </p:txBody>
      </p:sp>
      <p:cxnSp>
        <p:nvCxnSpPr>
          <p:cNvPr id="4" name="Gerade Verbindung 3"/>
          <p:cNvCxnSpPr/>
          <p:nvPr/>
        </p:nvCxnSpPr>
        <p:spPr>
          <a:xfrm rot="10800000">
            <a:off x="0" y="54868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4"/>
          <p:cNvCxnSpPr/>
          <p:nvPr/>
        </p:nvCxnSpPr>
        <p:spPr>
          <a:xfrm rot="10800000">
            <a:off x="0" y="1268760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 Verbindung 5"/>
          <p:cNvCxnSpPr/>
          <p:nvPr/>
        </p:nvCxnSpPr>
        <p:spPr>
          <a:xfrm rot="5400000">
            <a:off x="-3407196" y="3127276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 rot="5400000">
            <a:off x="5089748" y="3343300"/>
            <a:ext cx="7461448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7"/>
          <p:cNvCxnSpPr/>
          <p:nvPr/>
        </p:nvCxnSpPr>
        <p:spPr>
          <a:xfrm rot="10800000">
            <a:off x="0" y="5877272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/>
        </p:nvCxnSpPr>
        <p:spPr>
          <a:xfrm rot="10800000">
            <a:off x="0" y="6453336"/>
            <a:ext cx="9144000" cy="0"/>
          </a:xfrm>
          <a:prstGeom prst="line">
            <a:avLst/>
          </a:prstGeom>
          <a:ln w="76200">
            <a:solidFill>
              <a:schemeClr val="tx2">
                <a:lumMod val="40000"/>
                <a:lumOff val="60000"/>
                <a:alpha val="41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ln w="85725">
            <a:solidFill>
              <a:schemeClr val="tx2">
                <a:lumMod val="40000"/>
                <a:lumOff val="60000"/>
                <a:alpha val="49000"/>
              </a:schemeClr>
            </a:solidFill>
          </a:ln>
        </p:spPr>
        <p:txBody>
          <a:bodyPr/>
          <a:lstStyle/>
          <a:p>
            <a:r>
              <a:rPr lang="de-DE" dirty="0" smtClean="0"/>
              <a:t>Beispiel: Lineare Funktion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>
                <a:solidFill>
                  <a:schemeClr val="tx1"/>
                </a:solidFill>
              </a:rPr>
              <a:t>Zeichne: f(x)=7*x+8</a:t>
            </a:r>
            <a:endParaRPr lang="de-AT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Schritt 1 - Wertetabelle in Excel anlegen</a:t>
            </a:r>
            <a:endParaRPr lang="de-AT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/>
        </p:nvGraphicFramePr>
        <p:xfrm>
          <a:off x="1403648" y="2204864"/>
          <a:ext cx="6168008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84004"/>
                <a:gridCol w="3084004"/>
              </a:tblGrid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X</a:t>
                      </a:r>
                      <a:endParaRPr lang="de-A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f(x)</a:t>
                      </a:r>
                      <a:endParaRPr lang="de-AT" sz="2400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-2</a:t>
                      </a:r>
                      <a:endParaRPr lang="de-A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-6</a:t>
                      </a:r>
                      <a:endParaRPr lang="de-AT" sz="2400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-1</a:t>
                      </a:r>
                      <a:endParaRPr lang="de-A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1</a:t>
                      </a:r>
                      <a:endParaRPr lang="de-AT" sz="2400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0</a:t>
                      </a:r>
                      <a:endParaRPr lang="de-A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8</a:t>
                      </a:r>
                      <a:endParaRPr lang="de-AT" sz="2400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1</a:t>
                      </a:r>
                      <a:endParaRPr lang="de-A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15</a:t>
                      </a:r>
                      <a:endParaRPr lang="de-AT" sz="2400" dirty="0"/>
                    </a:p>
                  </a:txBody>
                  <a:tcPr/>
                </a:tc>
              </a:tr>
              <a:tr h="382841"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2</a:t>
                      </a:r>
                      <a:endParaRPr lang="de-AT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AT" sz="2400" dirty="0" smtClean="0"/>
                        <a:t>22</a:t>
                      </a:r>
                      <a:endParaRPr lang="de-AT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Schritt 2 - zeichnen</a:t>
            </a:r>
            <a:endParaRPr lang="de-AT" dirty="0"/>
          </a:p>
        </p:txBody>
      </p:sp>
      <p:graphicFrame>
        <p:nvGraphicFramePr>
          <p:cNvPr id="4" name="Diagramm 3"/>
          <p:cNvGraphicFramePr/>
          <p:nvPr/>
        </p:nvGraphicFramePr>
        <p:xfrm>
          <a:off x="971600" y="1484784"/>
          <a:ext cx="7416824" cy="4855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Ellipse 4"/>
          <p:cNvSpPr/>
          <p:nvPr/>
        </p:nvSpPr>
        <p:spPr>
          <a:xfrm>
            <a:off x="3203848" y="4725144"/>
            <a:ext cx="133186" cy="15484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extfeld 5"/>
          <p:cNvSpPr txBox="1"/>
          <p:nvPr/>
        </p:nvSpPr>
        <p:spPr>
          <a:xfrm>
            <a:off x="2928926" y="5072074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2400" dirty="0" smtClean="0">
                <a:solidFill>
                  <a:srgbClr val="FF0000"/>
                </a:solidFill>
              </a:rPr>
              <a:t>N(-1,14/0)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634</Words>
  <Application>Microsoft Office PowerPoint</Application>
  <PresentationFormat>Bildschirmpräsentation (4:3)</PresentationFormat>
  <Paragraphs>268</Paragraphs>
  <Slides>38</Slides>
  <Notes>38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38</vt:i4>
      </vt:variant>
    </vt:vector>
  </HeadingPairs>
  <TitlesOfParts>
    <vt:vector size="39" baseType="lpstr">
      <vt:lpstr>Larissa-Design</vt:lpstr>
      <vt:lpstr>Potenzfunktionen Nullstellenberechnungen</vt:lpstr>
      <vt:lpstr>Lineare Funktion</vt:lpstr>
      <vt:lpstr>PowerPoint-Präsentation</vt:lpstr>
      <vt:lpstr>Was ist eine Nullstelle?</vt:lpstr>
      <vt:lpstr> f(x)=k*x + d </vt:lpstr>
      <vt:lpstr>fallend, steigend oder parallel?</vt:lpstr>
      <vt:lpstr>Beispiel: Lineare Funktion</vt:lpstr>
      <vt:lpstr>Schritt 1 - Wertetabelle in Excel anlegen</vt:lpstr>
      <vt:lpstr>Schritt 2 - zeichnen</vt:lpstr>
      <vt:lpstr>händische Berechnung der Nullstelle</vt:lpstr>
      <vt:lpstr>PowerPoint-Präsentation</vt:lpstr>
      <vt:lpstr>Funktion 2ten Grades</vt:lpstr>
      <vt:lpstr>PowerPoint-Präsentation</vt:lpstr>
      <vt:lpstr>  f(x)=ax²+bx+c  </vt:lpstr>
      <vt:lpstr>Beispiel: Funktion 2ten Grades</vt:lpstr>
      <vt:lpstr>1. Schritt – Wertetabelle in Excel anlegen</vt:lpstr>
      <vt:lpstr>2. Schritt - Zeichnen</vt:lpstr>
      <vt:lpstr>händische Berechnung der Nullstelle</vt:lpstr>
      <vt:lpstr>PowerPoint-Präsentation</vt:lpstr>
      <vt:lpstr>Schritt 2- Einfügen der Variablen in die Formel</vt:lpstr>
      <vt:lpstr>Schritt 3- Ausrechnen</vt:lpstr>
      <vt:lpstr>Funktion 3ten Grades</vt:lpstr>
      <vt:lpstr>PowerPoint-Präsentation</vt:lpstr>
      <vt:lpstr>   f(x)= ax³ + bx² +cx + d    </vt:lpstr>
      <vt:lpstr>Beispiel: Funktion 3ten Grades</vt:lpstr>
      <vt:lpstr>Schritt 1 – Wertetabelle in Excel anlegen</vt:lpstr>
      <vt:lpstr>Schritt 2 - Zeichne</vt:lpstr>
      <vt:lpstr>händische Berechnung der Nullstelle</vt:lpstr>
      <vt:lpstr>PowerPoint-Präsentation</vt:lpstr>
      <vt:lpstr>PowerPoint-Präsentation</vt:lpstr>
      <vt:lpstr>Schritt 3</vt:lpstr>
      <vt:lpstr>PowerPoint-Präsentation</vt:lpstr>
      <vt:lpstr>Beispiel: Funktion 3ten Grades</vt:lpstr>
      <vt:lpstr>Schritt 1 – Wertetabelle in Excel anlegen</vt:lpstr>
      <vt:lpstr>Schritt 2 - Zeichnen</vt:lpstr>
      <vt:lpstr>händische Berechnung der Nullstelle</vt:lpstr>
      <vt:lpstr>Schritt 1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hazim</dc:creator>
  <cp:lastModifiedBy>Werner Weissleder</cp:lastModifiedBy>
  <cp:revision>103</cp:revision>
  <dcterms:created xsi:type="dcterms:W3CDTF">2010-12-08T14:34:16Z</dcterms:created>
  <dcterms:modified xsi:type="dcterms:W3CDTF">2015-08-30T22:29:30Z</dcterms:modified>
</cp:coreProperties>
</file>