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4" r:id="rId17"/>
    <p:sldId id="273" r:id="rId18"/>
    <p:sldId id="275" r:id="rId19"/>
    <p:sldId id="278" r:id="rId20"/>
    <p:sldId id="276" r:id="rId21"/>
    <p:sldId id="277" r:id="rId22"/>
    <p:sldId id="280" r:id="rId23"/>
    <p:sldId id="279" r:id="rId2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7" autoAdjust="0"/>
    <p:restoredTop sz="94660"/>
  </p:normalViewPr>
  <p:slideViewPr>
    <p:cSldViewPr>
      <p:cViewPr>
        <p:scale>
          <a:sx n="77" d="100"/>
          <a:sy n="77" d="100"/>
        </p:scale>
        <p:origin x="-1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ppe1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Tabelle1!$A$5:$A$13</c:f>
              <c:numCache>
                <c:formatCode>General</c:formatCode>
                <c:ptCount val="9"/>
                <c:pt idx="0">
                  <c:v>-2</c:v>
                </c:pt>
                <c:pt idx="1">
                  <c:v>-1.5</c:v>
                </c:pt>
                <c:pt idx="2">
                  <c:v>-1</c:v>
                </c:pt>
                <c:pt idx="3">
                  <c:v>-0.5</c:v>
                </c:pt>
                <c:pt idx="4">
                  <c:v>0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</c:numCache>
            </c:numRef>
          </c:xVal>
          <c:yVal>
            <c:numRef>
              <c:f>Tabelle1!$B$5:$B$13</c:f>
              <c:numCache>
                <c:formatCode>General</c:formatCode>
                <c:ptCount val="9"/>
                <c:pt idx="0">
                  <c:v>4</c:v>
                </c:pt>
                <c:pt idx="1">
                  <c:v>2.25</c:v>
                </c:pt>
                <c:pt idx="2">
                  <c:v>1</c:v>
                </c:pt>
                <c:pt idx="3">
                  <c:v>0.25</c:v>
                </c:pt>
                <c:pt idx="4">
                  <c:v>0</c:v>
                </c:pt>
                <c:pt idx="5">
                  <c:v>0.25</c:v>
                </c:pt>
                <c:pt idx="6">
                  <c:v>1</c:v>
                </c:pt>
                <c:pt idx="7">
                  <c:v>2.25</c:v>
                </c:pt>
                <c:pt idx="8">
                  <c:v>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623488"/>
        <c:axId val="98625024"/>
      </c:scatterChart>
      <c:valAx>
        <c:axId val="986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8625024"/>
        <c:crosses val="autoZero"/>
        <c:crossBetween val="midCat"/>
      </c:valAx>
      <c:valAx>
        <c:axId val="986250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86234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Tabelle1!$B$4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Tabelle1!$A$5:$A$13</c:f>
              <c:numCache>
                <c:formatCode>General</c:formatCode>
                <c:ptCount val="9"/>
                <c:pt idx="0">
                  <c:v>-2</c:v>
                </c:pt>
                <c:pt idx="1">
                  <c:v>-1.5</c:v>
                </c:pt>
                <c:pt idx="2">
                  <c:v>-1</c:v>
                </c:pt>
                <c:pt idx="3">
                  <c:v>-0.5</c:v>
                </c:pt>
                <c:pt idx="4">
                  <c:v>0</c:v>
                </c:pt>
                <c:pt idx="5">
                  <c:v>0.5</c:v>
                </c:pt>
                <c:pt idx="6">
                  <c:v>1</c:v>
                </c:pt>
                <c:pt idx="7">
                  <c:v>1.5</c:v>
                </c:pt>
                <c:pt idx="8">
                  <c:v>2</c:v>
                </c:pt>
              </c:numCache>
            </c:numRef>
          </c:xVal>
          <c:yVal>
            <c:numRef>
              <c:f>Tabelle1!$B$5:$B$13</c:f>
              <c:numCache>
                <c:formatCode>General</c:formatCode>
                <c:ptCount val="9"/>
                <c:pt idx="0">
                  <c:v>-8</c:v>
                </c:pt>
                <c:pt idx="1">
                  <c:v>-3.3749999999999987</c:v>
                </c:pt>
                <c:pt idx="2">
                  <c:v>-1</c:v>
                </c:pt>
                <c:pt idx="3">
                  <c:v>-0.125</c:v>
                </c:pt>
                <c:pt idx="4">
                  <c:v>0</c:v>
                </c:pt>
                <c:pt idx="5">
                  <c:v>0.125</c:v>
                </c:pt>
                <c:pt idx="6">
                  <c:v>1</c:v>
                </c:pt>
                <c:pt idx="7">
                  <c:v>3.3749999999999987</c:v>
                </c:pt>
                <c:pt idx="8">
                  <c:v>8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275328"/>
        <c:axId val="80276864"/>
      </c:scatterChart>
      <c:valAx>
        <c:axId val="80275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276864"/>
        <c:crosses val="autoZero"/>
        <c:crossBetween val="midCat"/>
      </c:valAx>
      <c:valAx>
        <c:axId val="80276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27532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1"/>
          <c:order val="1"/>
          <c:tx>
            <c:strRef>
              <c:f>Tabelle2!$B$3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Tabelle2!$A$4:$A$7</c:f>
              <c:numCache>
                <c:formatCode>General</c:formatCode>
                <c:ptCount val="4"/>
                <c:pt idx="0">
                  <c:v>-2</c:v>
                </c:pt>
                <c:pt idx="1">
                  <c:v>-1.5</c:v>
                </c:pt>
                <c:pt idx="2">
                  <c:v>-1</c:v>
                </c:pt>
                <c:pt idx="3">
                  <c:v>-0.5</c:v>
                </c:pt>
              </c:numCache>
            </c:numRef>
          </c:xVal>
          <c:yVal>
            <c:numRef>
              <c:f>Tabelle2!$B$4:$B$7</c:f>
              <c:numCache>
                <c:formatCode>0.00</c:formatCode>
                <c:ptCount val="4"/>
                <c:pt idx="0">
                  <c:v>0.25</c:v>
                </c:pt>
                <c:pt idx="1">
                  <c:v>0.44444444444444442</c:v>
                </c:pt>
                <c:pt idx="2">
                  <c:v>1</c:v>
                </c:pt>
                <c:pt idx="3">
                  <c:v>4</c:v>
                </c:pt>
              </c:numCache>
            </c:numRef>
          </c:yVal>
          <c:smooth val="1"/>
        </c:ser>
        <c:ser>
          <c:idx val="0"/>
          <c:order val="0"/>
          <c:xVal>
            <c:numRef>
              <c:f>Tabelle2!$A$8:$A$11</c:f>
              <c:numCache>
                <c:formatCode>General</c:formatCode>
                <c:ptCount val="4"/>
                <c:pt idx="0">
                  <c:v>0.5</c:v>
                </c:pt>
                <c:pt idx="1">
                  <c:v>1</c:v>
                </c:pt>
                <c:pt idx="2">
                  <c:v>1.5</c:v>
                </c:pt>
                <c:pt idx="3">
                  <c:v>2</c:v>
                </c:pt>
              </c:numCache>
            </c:numRef>
          </c:xVal>
          <c:yVal>
            <c:numRef>
              <c:f>Tabelle2!$B$8:$B$11</c:f>
              <c:numCache>
                <c:formatCode>0.00</c:formatCode>
                <c:ptCount val="4"/>
                <c:pt idx="0">
                  <c:v>4</c:v>
                </c:pt>
                <c:pt idx="1">
                  <c:v>1</c:v>
                </c:pt>
                <c:pt idx="2">
                  <c:v>0.44444444444444442</c:v>
                </c:pt>
                <c:pt idx="3">
                  <c:v>0.25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429440"/>
        <c:axId val="104430976"/>
      </c:scatterChart>
      <c:valAx>
        <c:axId val="104429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4430976"/>
        <c:crosses val="autoZero"/>
        <c:crossBetween val="midCat"/>
      </c:valAx>
      <c:valAx>
        <c:axId val="10443097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0442944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2"/>
          <c:order val="2"/>
          <c:tx>
            <c:strRef>
              <c:f>Tabelle1!$B$4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Tabelle1!$A$5:$A$15</c:f>
              <c:numCache>
                <c:formatCode>General</c:formatCode>
                <c:ptCount val="1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Tabelle1!$B$5:$B$15</c:f>
              <c:numCache>
                <c:formatCode>General</c:formatCode>
                <c:ptCount val="11"/>
                <c:pt idx="0">
                  <c:v>0</c:v>
                </c:pt>
                <c:pt idx="1">
                  <c:v>1.4142135623730951</c:v>
                </c:pt>
                <c:pt idx="2">
                  <c:v>2</c:v>
                </c:pt>
                <c:pt idx="3">
                  <c:v>2.4494897427831792</c:v>
                </c:pt>
                <c:pt idx="4">
                  <c:v>2.8284271247461903</c:v>
                </c:pt>
                <c:pt idx="5">
                  <c:v>3.1622776601683795</c:v>
                </c:pt>
              </c:numCache>
            </c:numRef>
          </c:yVal>
          <c:smooth val="1"/>
        </c:ser>
        <c:ser>
          <c:idx val="0"/>
          <c:order val="0"/>
          <c:tx>
            <c:strRef>
              <c:f>Tabelle1!$B$4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Tabelle1!$A$5:$A$10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Tabelle1!$B$5:$B$10</c:f>
              <c:numCache>
                <c:formatCode>General</c:formatCode>
                <c:ptCount val="6"/>
                <c:pt idx="0">
                  <c:v>0</c:v>
                </c:pt>
                <c:pt idx="1">
                  <c:v>1.4142135623730951</c:v>
                </c:pt>
                <c:pt idx="2">
                  <c:v>2</c:v>
                </c:pt>
                <c:pt idx="3">
                  <c:v>2.4494897427831792</c:v>
                </c:pt>
                <c:pt idx="4">
                  <c:v>2.8284271247461903</c:v>
                </c:pt>
                <c:pt idx="5">
                  <c:v>3.1622776601683795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Tabelle1!$C$4</c:f>
              <c:strCache>
                <c:ptCount val="1"/>
                <c:pt idx="0">
                  <c:v>y2</c:v>
                </c:pt>
              </c:strCache>
            </c:strRef>
          </c:tx>
          <c:xVal>
            <c:numRef>
              <c:f>Tabelle1!$A$5:$A$10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Tabelle1!$C$5:$C$10</c:f>
              <c:numCache>
                <c:formatCode>General</c:formatCode>
                <c:ptCount val="6"/>
                <c:pt idx="0">
                  <c:v>0</c:v>
                </c:pt>
                <c:pt idx="1">
                  <c:v>-1.4142135623730951</c:v>
                </c:pt>
                <c:pt idx="2">
                  <c:v>-2</c:v>
                </c:pt>
                <c:pt idx="3">
                  <c:v>-2.4494897427831792</c:v>
                </c:pt>
                <c:pt idx="4">
                  <c:v>-2.8284271247461903</c:v>
                </c:pt>
                <c:pt idx="5">
                  <c:v>-3.1622776601683795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700160"/>
        <c:axId val="80701696"/>
      </c:scatterChart>
      <c:valAx>
        <c:axId val="80700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701696"/>
        <c:crosses val="autoZero"/>
        <c:crossBetween val="midCat"/>
      </c:valAx>
      <c:valAx>
        <c:axId val="80701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70016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66" y="2130425"/>
            <a:ext cx="695803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860" y="3886200"/>
            <a:ext cx="53435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859CE-64A4-4510-BA55-3774938775F3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F564A-3BED-4A46-A639-9D196CAAB78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457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640BC-B772-43D2-9EEB-6D57DCBF9270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C0296-9B5C-4790-89C4-F791CD0016B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106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86789-A05E-4738-94EB-E58C7477A732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7DC7B-4947-4955-86DB-12F90F2A4FF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292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A6C5E-4E63-4306-8CC5-482E69182990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49E8F-BF2C-466D-894B-984E473EE02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147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02EAE-8FE2-4F79-B343-D81F30BD9B91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FDA46-2706-4F90-A44C-96D8A0A3F0A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65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E16EC-E40C-4413-BF06-C31651C32096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0E81F-D902-4158-A523-26B7785C86F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186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EA8BA-931B-4835-B3C4-E6A2D2C4A2B6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82F1-0E4D-43E9-A224-402A89170C0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443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192C0-81D5-4BA7-AB8D-35E3FA583778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E3BEF-8CB8-4C36-8625-89C5830E794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801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966D3-535A-4049-BE76-22D03F52A76E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AEDA-D64C-4806-A3EF-DFEB0A279DF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067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8AFD3-5180-4997-BDC9-61C6EA21F09F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7AD1F-F8AE-4AD2-B018-431F4A827E8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221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373E8-D1BD-46A0-A8C1-D9814B612394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B15BC-206B-4A13-A19D-6E5B0E27153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511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428750" y="274638"/>
            <a:ext cx="7258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AT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428750" y="1600200"/>
            <a:ext cx="72580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AT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57D193-D075-40BC-A106-978CC755D746}" type="datetimeFigureOut">
              <a:rPr lang="de-DE"/>
              <a:pPr>
                <a:defRPr/>
              </a:pPr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DE703C-9B26-488E-B70E-54C5D64CA647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0" y="1428736"/>
            <a:ext cx="1169551" cy="5429264"/>
          </a:xfrm>
          <a:prstGeom prst="rect">
            <a:avLst/>
          </a:prstGeom>
          <a:solidFill>
            <a:srgbClr val="FF6600"/>
          </a:solidFill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solidFill>
                  <a:schemeClr val="bg1"/>
                </a:solidFill>
                <a:latin typeface="+mn-lt"/>
                <a:cs typeface="+mn-cs"/>
              </a:rPr>
              <a:t>Funktionen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latin typeface="+mn-lt"/>
                <a:cs typeface="+mn-cs"/>
              </a:rPr>
              <a:t>Potenzfunktion </a:t>
            </a:r>
            <a:endParaRPr lang="de-AT" sz="4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lgerian" pitchFamily="82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" Target="slide1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gif"/><Relationship Id="rId7" Type="http://schemas.openxmlformats.org/officeDocument/2006/relationships/image" Target="../media/image7.pn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.gif"/><Relationship Id="rId7" Type="http://schemas.openxmlformats.org/officeDocument/2006/relationships/image" Target="../media/image10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4.xml"/><Relationship Id="rId7" Type="http://schemas.openxmlformats.org/officeDocument/2006/relationships/slide" Target="slide1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18.pn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88" y="2130425"/>
            <a:ext cx="6958012" cy="147002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de-AT" dirty="0" smtClean="0"/>
              <a:t>Potenzfunktion</a:t>
            </a:r>
            <a:br>
              <a:rPr lang="de-AT" dirty="0" smtClean="0"/>
            </a:br>
            <a:r>
              <a:rPr lang="de-AT" dirty="0" smtClean="0"/>
              <a:t>&amp;</a:t>
            </a:r>
            <a:br>
              <a:rPr lang="de-AT" dirty="0" smtClean="0"/>
            </a:br>
            <a:r>
              <a:rPr lang="de-AT" dirty="0" smtClean="0"/>
              <a:t>Wurzelfunktion</a:t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43750" y="6286500"/>
            <a:ext cx="1843088" cy="423863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Melanie </a:t>
            </a:r>
            <a:r>
              <a:rPr lang="de-AT" dirty="0" err="1" smtClean="0"/>
              <a:t>Gräbner</a:t>
            </a:r>
            <a:endParaRPr lang="de-AT" dirty="0"/>
          </a:p>
        </p:txBody>
      </p:sp>
      <p:pic>
        <p:nvPicPr>
          <p:cNvPr id="2052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4786313"/>
            <a:ext cx="928688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4786313" y="4357688"/>
            <a:ext cx="2286000" cy="428625"/>
          </a:xfrm>
          <a:prstGeom prst="wedgeEllipseCallout">
            <a:avLst>
              <a:gd name="adj1" fmla="val 68610"/>
              <a:gd name="adj2" fmla="val 1135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Los geht´s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Klick auf mich!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Wurzeln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de-AT" altLang="de-DE" smtClean="0"/>
              <a:t>Mit der Wurzel kann man die Grundzahl einer Potenz ausrechnen.</a:t>
            </a:r>
          </a:p>
        </p:txBody>
      </p:sp>
      <p:sp>
        <p:nvSpPr>
          <p:cNvPr id="4" name="Rechteck 3"/>
          <p:cNvSpPr/>
          <p:nvPr/>
        </p:nvSpPr>
        <p:spPr>
          <a:xfrm>
            <a:off x="1643042" y="3143248"/>
            <a:ext cx="114300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3200" b="1" baseline="30000" dirty="0"/>
          </a:p>
        </p:txBody>
      </p:sp>
      <p:cxnSp>
        <p:nvCxnSpPr>
          <p:cNvPr id="6" name="Gerade Verbindung 5"/>
          <p:cNvCxnSpPr/>
          <p:nvPr/>
        </p:nvCxnSpPr>
        <p:spPr>
          <a:xfrm rot="10800000">
            <a:off x="2500313" y="3643313"/>
            <a:ext cx="1000125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V="1">
            <a:off x="2071688" y="3286125"/>
            <a:ext cx="1428750" cy="7143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273" name="Textfeld 16"/>
          <p:cNvSpPr txBox="1">
            <a:spLocks noChangeArrowheads="1"/>
          </p:cNvSpPr>
          <p:nvPr/>
        </p:nvSpPr>
        <p:spPr bwMode="auto">
          <a:xfrm>
            <a:off x="3500438" y="3071813"/>
            <a:ext cx="31591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3200"/>
              <a:t>Wurzelexponent</a:t>
            </a:r>
          </a:p>
          <a:p>
            <a:r>
              <a:rPr lang="de-AT" altLang="de-DE" sz="3200"/>
              <a:t>Radikand</a:t>
            </a:r>
          </a:p>
        </p:txBody>
      </p:sp>
      <p:sp>
        <p:nvSpPr>
          <p:cNvPr id="11274" name="Textfeld 19"/>
          <p:cNvSpPr txBox="1">
            <a:spLocks noChangeArrowheads="1"/>
          </p:cNvSpPr>
          <p:nvPr/>
        </p:nvSpPr>
        <p:spPr bwMode="auto">
          <a:xfrm>
            <a:off x="1827213" y="4292600"/>
            <a:ext cx="30003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3200"/>
              <a:t>ergibt den Wurzelwert</a:t>
            </a:r>
          </a:p>
        </p:txBody>
      </p:sp>
      <p:pic>
        <p:nvPicPr>
          <p:cNvPr id="11275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357813"/>
            <a:ext cx="928688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vale Legende 21"/>
          <p:cNvSpPr/>
          <p:nvPr/>
        </p:nvSpPr>
        <p:spPr>
          <a:xfrm>
            <a:off x="5072063" y="4714875"/>
            <a:ext cx="2286000" cy="1571625"/>
          </a:xfrm>
          <a:prstGeom prst="wedgeEllipseCallout">
            <a:avLst>
              <a:gd name="adj1" fmla="val 79806"/>
              <a:gd name="adj2" fmla="val 1342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Aber auch hier gibt es Regeln.</a:t>
            </a:r>
            <a:endParaRPr lang="de-AT" dirty="0"/>
          </a:p>
        </p:txBody>
      </p:sp>
      <p:sp>
        <p:nvSpPr>
          <p:cNvPr id="1127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78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9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28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81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2" name="Rectangle 6"/>
          <p:cNvSpPr>
            <a:spLocks noChangeArrowheads="1"/>
          </p:cNvSpPr>
          <p:nvPr/>
        </p:nvSpPr>
        <p:spPr bwMode="auto">
          <a:xfrm>
            <a:off x="1857375" y="3387725"/>
            <a:ext cx="12144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28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128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85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6" name="Rectangle 11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pic>
        <p:nvPicPr>
          <p:cNvPr id="11287" name="Picture 1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8" name="Rectangle 14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28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90" name="Picture 1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1" name="Rectangle 17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292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93" name="Picture 1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4" name="Rectangle 20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295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96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97" name="Rectangle 2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298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299" name="Picture 2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0" name="Rectangle 26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301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302" name="Picture 2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3" name="Rectangle 29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304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1305" name="Picture 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6" name="Rectangle 32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pic>
        <p:nvPicPr>
          <p:cNvPr id="11307" name="Picture 3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809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308" name="Rectangle 35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309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1310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1311" name="Rectangle 40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1312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9257" name="Picture 4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1928794" y="3286124"/>
            <a:ext cx="609600" cy="666750"/>
          </a:xfrm>
          <a:prstGeom prst="rect">
            <a:avLst/>
          </a:prstGeom>
          <a:noFill/>
        </p:spPr>
      </p:pic>
      <p:sp>
        <p:nvSpPr>
          <p:cNvPr id="11314" name="Rectangle 43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Regeln für Rechnen mit Wurzeln</a:t>
            </a:r>
            <a:endParaRPr lang="de-AT" dirty="0"/>
          </a:p>
        </p:txBody>
      </p:sp>
      <p:sp>
        <p:nvSpPr>
          <p:cNvPr id="5" name="Rechteck 4"/>
          <p:cNvSpPr/>
          <p:nvPr/>
        </p:nvSpPr>
        <p:spPr>
          <a:xfrm>
            <a:off x="1500166" y="1643050"/>
            <a:ext cx="114300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sz="3200" b="1" baseline="30000" dirty="0"/>
          </a:p>
        </p:txBody>
      </p:sp>
      <p:sp>
        <p:nvSpPr>
          <p:cNvPr id="12294" name="Textfeld 5"/>
          <p:cNvSpPr txBox="1">
            <a:spLocks noChangeArrowheads="1"/>
          </p:cNvSpPr>
          <p:nvPr/>
        </p:nvSpPr>
        <p:spPr bwMode="auto">
          <a:xfrm>
            <a:off x="3000375" y="1571625"/>
            <a:ext cx="4500563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3200"/>
              <a:t>Wurzeln kann man auch als Potenz schreiben:</a:t>
            </a:r>
          </a:p>
        </p:txBody>
      </p:sp>
      <p:sp>
        <p:nvSpPr>
          <p:cNvPr id="7" name="Rechteck 6"/>
          <p:cNvSpPr/>
          <p:nvPr/>
        </p:nvSpPr>
        <p:spPr>
          <a:xfrm>
            <a:off x="1500166" y="3143248"/>
            <a:ext cx="350046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       *         =     </a:t>
            </a:r>
            <a:r>
              <a:rPr lang="de-AT" sz="3200" b="1" baseline="30000" dirty="0"/>
              <a:t> </a:t>
            </a:r>
            <a:r>
              <a:rPr lang="de-AT" sz="3200" b="1" dirty="0"/>
              <a:t>  </a:t>
            </a:r>
            <a:endParaRPr lang="de-AT" sz="3200" b="1" baseline="30000" dirty="0"/>
          </a:p>
        </p:txBody>
      </p:sp>
      <p:sp>
        <p:nvSpPr>
          <p:cNvPr id="8" name="Rechteck 7"/>
          <p:cNvSpPr/>
          <p:nvPr/>
        </p:nvSpPr>
        <p:spPr>
          <a:xfrm>
            <a:off x="1500166" y="4286256"/>
            <a:ext cx="350046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        /        = </a:t>
            </a:r>
            <a:r>
              <a:rPr lang="de-AT" sz="3200" b="1" baseline="30000" dirty="0"/>
              <a:t> </a:t>
            </a:r>
            <a:r>
              <a:rPr lang="de-AT" sz="3200" b="1" dirty="0"/>
              <a:t>     </a:t>
            </a:r>
            <a:endParaRPr lang="de-AT" sz="3200" b="1" baseline="30000" dirty="0"/>
          </a:p>
        </p:txBody>
      </p:sp>
      <p:pic>
        <p:nvPicPr>
          <p:cNvPr id="12301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4643438"/>
            <a:ext cx="9286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e Legende 9"/>
          <p:cNvSpPr/>
          <p:nvPr/>
        </p:nvSpPr>
        <p:spPr>
          <a:xfrm>
            <a:off x="5286375" y="4000500"/>
            <a:ext cx="2357438" cy="1731963"/>
          </a:xfrm>
          <a:prstGeom prst="wedgeEllipseCallout">
            <a:avLst>
              <a:gd name="adj1" fmla="val 67146"/>
              <a:gd name="adj2" fmla="val 98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 Bsp. </a:t>
            </a:r>
            <a:br>
              <a:rPr lang="de-AT" dirty="0"/>
            </a:br>
            <a:r>
              <a:rPr lang="de-AT" dirty="0"/>
              <a:t>Klick auf mich. </a:t>
            </a:r>
            <a:endParaRPr lang="de-AT" dirty="0"/>
          </a:p>
        </p:txBody>
      </p:sp>
      <p:sp>
        <p:nvSpPr>
          <p:cNvPr id="11" name="Interaktive Schaltfläche: Nächste(r) oder Weiter 10">
            <a:hlinkClick r:id="rId4" action="ppaction://hlinksldjump" highlightClick="1"/>
          </p:cNvPr>
          <p:cNvSpPr/>
          <p:nvPr/>
        </p:nvSpPr>
        <p:spPr>
          <a:xfrm>
            <a:off x="7858125" y="6429375"/>
            <a:ext cx="785813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pic>
        <p:nvPicPr>
          <p:cNvPr id="14" name="Picture 4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1785918" y="1785926"/>
            <a:ext cx="609600" cy="666750"/>
          </a:xfrm>
          <a:prstGeom prst="rect">
            <a:avLst/>
          </a:prstGeom>
          <a:noFill/>
        </p:spPr>
      </p:pic>
      <p:pic>
        <p:nvPicPr>
          <p:cNvPr id="15" name="Picture 4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1643042" y="3286124"/>
            <a:ext cx="609600" cy="666750"/>
          </a:xfrm>
          <a:prstGeom prst="rect">
            <a:avLst/>
          </a:prstGeom>
          <a:noFill/>
        </p:spPr>
      </p:pic>
      <p:sp>
        <p:nvSpPr>
          <p:cNvPr id="123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6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3286124"/>
            <a:ext cx="628650" cy="704850"/>
          </a:xfrm>
          <a:prstGeom prst="rect">
            <a:avLst/>
          </a:prstGeom>
          <a:noFill/>
        </p:spPr>
      </p:pic>
      <p:sp>
        <p:nvSpPr>
          <p:cNvPr id="12308" name="Rectangle 3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123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3428992" y="3286124"/>
            <a:ext cx="1304925" cy="704850"/>
          </a:xfrm>
          <a:prstGeom prst="rect">
            <a:avLst/>
          </a:prstGeom>
          <a:noFill/>
        </p:spPr>
      </p:pic>
      <p:sp>
        <p:nvSpPr>
          <p:cNvPr id="12311" name="Rectangle 6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pic>
        <p:nvPicPr>
          <p:cNvPr id="21" name="Picture 4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1571604" y="4429132"/>
            <a:ext cx="609600" cy="666750"/>
          </a:xfrm>
          <a:prstGeom prst="rect">
            <a:avLst/>
          </a:prstGeom>
          <a:noFill/>
        </p:spPr>
      </p:pic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6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357694"/>
            <a:ext cx="628650" cy="704850"/>
          </a:xfrm>
          <a:prstGeom prst="rect">
            <a:avLst/>
          </a:prstGeom>
          <a:noFill/>
        </p:spPr>
      </p:pic>
      <p:sp>
        <p:nvSpPr>
          <p:cNvPr id="1231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3500430" y="4357694"/>
            <a:ext cx="1143000" cy="742950"/>
          </a:xfrm>
          <a:prstGeom prst="rect">
            <a:avLst/>
          </a:prstGeom>
          <a:noFill/>
        </p:spPr>
      </p:pic>
      <p:sp>
        <p:nvSpPr>
          <p:cNvPr id="12316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7500958" y="1643050"/>
            <a:ext cx="114300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</a:t>
            </a:r>
            <a:r>
              <a:rPr lang="de-AT" sz="3200" b="1" baseline="30000" dirty="0"/>
              <a:t>1/n</a:t>
            </a:r>
            <a:endParaRPr lang="de-AT" sz="32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>
          <a:xfrm>
            <a:off x="1428750" y="2643188"/>
            <a:ext cx="7258050" cy="348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b="1" smtClean="0"/>
              <a:t> </a:t>
            </a:r>
            <a:endParaRPr lang="de-AT" altLang="de-DE" b="1" baseline="30000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b="1" baseline="30000" smtClean="0"/>
          </a:p>
          <a:p>
            <a:pPr>
              <a:buFont typeface="Arial" charset="0"/>
              <a:buNone/>
            </a:pPr>
            <a:endParaRPr lang="de-AT" altLang="de-DE" b="1" baseline="30000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sp>
        <p:nvSpPr>
          <p:cNvPr id="4" name="Rechteck 3"/>
          <p:cNvSpPr/>
          <p:nvPr/>
        </p:nvSpPr>
        <p:spPr>
          <a:xfrm>
            <a:off x="1428728" y="1571612"/>
            <a:ext cx="350046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baseline="30000" dirty="0" err="1"/>
              <a:t>n</a:t>
            </a:r>
            <a:r>
              <a:rPr lang="de-AT" sz="3200" dirty="0" err="1"/>
              <a:t>√</a:t>
            </a:r>
            <a:r>
              <a:rPr lang="de-AT" sz="3200" b="1" dirty="0" err="1"/>
              <a:t>a</a:t>
            </a:r>
            <a:r>
              <a:rPr lang="de-AT" sz="3200" b="1" dirty="0"/>
              <a:t> * </a:t>
            </a:r>
            <a:r>
              <a:rPr lang="de-AT" sz="3200" b="1" baseline="30000" dirty="0" err="1"/>
              <a:t>n</a:t>
            </a:r>
            <a:r>
              <a:rPr lang="de-AT" sz="3200" dirty="0" err="1"/>
              <a:t>√</a:t>
            </a:r>
            <a:r>
              <a:rPr lang="de-AT" sz="3200" b="1" dirty="0" err="1"/>
              <a:t>b</a:t>
            </a:r>
            <a:r>
              <a:rPr lang="de-AT" sz="3200" b="1" dirty="0"/>
              <a:t> = </a:t>
            </a:r>
            <a:r>
              <a:rPr lang="de-AT" sz="3200" b="1" baseline="30000" dirty="0" err="1"/>
              <a:t>n</a:t>
            </a:r>
            <a:r>
              <a:rPr lang="de-AT" sz="3200" dirty="0" err="1"/>
              <a:t>√</a:t>
            </a:r>
            <a:r>
              <a:rPr lang="de-AT" sz="3200" b="1" dirty="0" err="1"/>
              <a:t>a</a:t>
            </a:r>
            <a:r>
              <a:rPr lang="de-AT" sz="3200" b="1" dirty="0"/>
              <a:t> *b  </a:t>
            </a:r>
            <a:endParaRPr lang="de-AT" sz="3200" b="1" baseline="30000" dirty="0"/>
          </a:p>
        </p:txBody>
      </p:sp>
      <p:pic>
        <p:nvPicPr>
          <p:cNvPr id="13319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5429250"/>
            <a:ext cx="92868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5072063" y="4429125"/>
            <a:ext cx="2500312" cy="2214563"/>
          </a:xfrm>
          <a:prstGeom prst="wedgeEllipseCallout">
            <a:avLst>
              <a:gd name="adj1" fmla="val 67146"/>
              <a:gd name="adj2" fmla="val 98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 </a:t>
            </a:r>
            <a:endParaRPr lang="de-AT" dirty="0"/>
          </a:p>
        </p:txBody>
      </p:sp>
      <p:sp>
        <p:nvSpPr>
          <p:cNvPr id="13321" name="Textfeld 8"/>
          <p:cNvSpPr txBox="1">
            <a:spLocks noChangeArrowheads="1"/>
          </p:cNvSpPr>
          <p:nvPr/>
        </p:nvSpPr>
        <p:spPr bwMode="auto">
          <a:xfrm>
            <a:off x="5572125" y="4643438"/>
            <a:ext cx="150018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/>
              <a:t>Auch hier kann man gut sehen, dass die Regeln zutreffend sind.</a:t>
            </a:r>
          </a:p>
        </p:txBody>
      </p:sp>
      <p:sp>
        <p:nvSpPr>
          <p:cNvPr id="8" name="Rechteck 7"/>
          <p:cNvSpPr/>
          <p:nvPr/>
        </p:nvSpPr>
        <p:spPr>
          <a:xfrm>
            <a:off x="1428728" y="1571612"/>
            <a:ext cx="350046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       *         =     </a:t>
            </a:r>
            <a:r>
              <a:rPr lang="de-AT" sz="3200" b="1" baseline="30000" dirty="0"/>
              <a:t> </a:t>
            </a:r>
            <a:r>
              <a:rPr lang="de-AT" sz="3200" b="1" dirty="0"/>
              <a:t>  </a:t>
            </a:r>
            <a:endParaRPr lang="de-AT" sz="3200" b="1" baseline="30000" dirty="0"/>
          </a:p>
        </p:txBody>
      </p:sp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1571604" y="1714488"/>
            <a:ext cx="609600" cy="666750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5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714488"/>
            <a:ext cx="628650" cy="704850"/>
          </a:xfrm>
          <a:prstGeom prst="rect">
            <a:avLst/>
          </a:prstGeom>
          <a:noFill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3357554" y="1714488"/>
            <a:ext cx="1304925" cy="704850"/>
          </a:xfrm>
          <a:prstGeom prst="rect">
            <a:avLst/>
          </a:prstGeom>
          <a:noFill/>
        </p:spPr>
      </p:pic>
      <p:sp>
        <p:nvSpPr>
          <p:cNvPr id="133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3329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786063"/>
            <a:ext cx="28860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3331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929063"/>
            <a:ext cx="50577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3333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929188"/>
            <a:ext cx="3381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1428750" y="2500313"/>
            <a:ext cx="7258050" cy="36258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b="1" smtClean="0"/>
              <a:t> </a:t>
            </a:r>
            <a:endParaRPr lang="de-AT" altLang="de-DE" b="1" baseline="30000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sp>
        <p:nvSpPr>
          <p:cNvPr id="5" name="Rechteck 4"/>
          <p:cNvSpPr/>
          <p:nvPr/>
        </p:nvSpPr>
        <p:spPr>
          <a:xfrm>
            <a:off x="1428728" y="1571612"/>
            <a:ext cx="350046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baseline="30000" dirty="0" err="1"/>
              <a:t>n</a:t>
            </a:r>
            <a:r>
              <a:rPr lang="de-AT" sz="3200" dirty="0" err="1"/>
              <a:t>√</a:t>
            </a:r>
            <a:r>
              <a:rPr lang="de-AT" sz="3200" b="1" dirty="0" err="1"/>
              <a:t>a</a:t>
            </a:r>
            <a:r>
              <a:rPr lang="de-AT" sz="3200" b="1" dirty="0"/>
              <a:t> / </a:t>
            </a:r>
            <a:r>
              <a:rPr lang="de-AT" sz="3200" b="1" baseline="30000" dirty="0" err="1"/>
              <a:t>n</a:t>
            </a:r>
            <a:r>
              <a:rPr lang="de-AT" sz="3200" dirty="0" err="1"/>
              <a:t>√</a:t>
            </a:r>
            <a:r>
              <a:rPr lang="de-AT" sz="3200" b="1" dirty="0" err="1"/>
              <a:t>b</a:t>
            </a:r>
            <a:r>
              <a:rPr lang="de-AT" sz="3200" b="1" dirty="0"/>
              <a:t> = </a:t>
            </a:r>
            <a:r>
              <a:rPr lang="de-AT" sz="3200" b="1" baseline="30000" dirty="0" err="1"/>
              <a:t>n</a:t>
            </a:r>
            <a:r>
              <a:rPr lang="de-AT" sz="3200" dirty="0" err="1"/>
              <a:t>√</a:t>
            </a:r>
            <a:r>
              <a:rPr lang="de-AT" sz="3200" b="1" dirty="0" err="1"/>
              <a:t>a</a:t>
            </a:r>
            <a:r>
              <a:rPr lang="de-AT" sz="3200" b="1" dirty="0"/>
              <a:t> /b  </a:t>
            </a:r>
            <a:endParaRPr lang="de-AT" sz="3200" b="1" baseline="30000" dirty="0"/>
          </a:p>
        </p:txBody>
      </p:sp>
      <p:pic>
        <p:nvPicPr>
          <p:cNvPr id="14343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286375"/>
            <a:ext cx="92868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4572000" y="4643438"/>
            <a:ext cx="2714625" cy="1571625"/>
          </a:xfrm>
          <a:prstGeom prst="wedgeEllipseCallout">
            <a:avLst>
              <a:gd name="adj1" fmla="val 67146"/>
              <a:gd name="adj2" fmla="val 98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Nun kommen wir zu den Potenzfunktionen </a:t>
            </a:r>
            <a:endParaRPr lang="de-AT" dirty="0"/>
          </a:p>
        </p:txBody>
      </p:sp>
      <p:sp>
        <p:nvSpPr>
          <p:cNvPr id="9" name="Rechteck 8"/>
          <p:cNvSpPr/>
          <p:nvPr/>
        </p:nvSpPr>
        <p:spPr>
          <a:xfrm>
            <a:off x="1428728" y="1571612"/>
            <a:ext cx="350046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        /        = </a:t>
            </a:r>
            <a:r>
              <a:rPr lang="de-AT" sz="3200" b="1" baseline="30000" dirty="0"/>
              <a:t> </a:t>
            </a:r>
            <a:r>
              <a:rPr lang="de-AT" sz="3200" b="1" dirty="0"/>
              <a:t>     </a:t>
            </a:r>
            <a:endParaRPr lang="de-AT" sz="3200" b="1" baseline="30000" dirty="0"/>
          </a:p>
        </p:txBody>
      </p:sp>
      <p:pic>
        <p:nvPicPr>
          <p:cNvPr id="10" name="Picture 4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1500166" y="1714488"/>
            <a:ext cx="609600" cy="666750"/>
          </a:xfrm>
          <a:prstGeom prst="rect">
            <a:avLst/>
          </a:prstGeom>
          <a:noFill/>
        </p:spPr>
      </p:pic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5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643050"/>
            <a:ext cx="628650" cy="704850"/>
          </a:xfrm>
          <a:prstGeom prst="rect">
            <a:avLst/>
          </a:prstGeom>
          <a:noFill/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3428992" y="1643050"/>
            <a:ext cx="1143000" cy="742950"/>
          </a:xfrm>
          <a:prstGeom prst="rect">
            <a:avLst/>
          </a:prstGeom>
          <a:noFill/>
        </p:spPr>
      </p:pic>
      <p:sp>
        <p:nvSpPr>
          <p:cNvPr id="1435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4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4353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643188"/>
            <a:ext cx="24955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4355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786188"/>
            <a:ext cx="458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14357" name="Picture 1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4929188"/>
            <a:ext cx="30003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Potenzfunktion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Potenzfunktionen sind Graphen der Gleichungen nach dem folgenden Schema: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Darunter fallen auch die quadratischen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Funktionen mit:</a:t>
            </a:r>
          </a:p>
        </p:txBody>
      </p:sp>
      <p:sp>
        <p:nvSpPr>
          <p:cNvPr id="4" name="Rechteck 3"/>
          <p:cNvSpPr/>
          <p:nvPr/>
        </p:nvSpPr>
        <p:spPr>
          <a:xfrm>
            <a:off x="3386533" y="2780928"/>
            <a:ext cx="285752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</a:t>
            </a:r>
            <a:r>
              <a:rPr lang="de-AT" sz="3200" b="1" dirty="0" err="1"/>
              <a:t>x</a:t>
            </a:r>
            <a:r>
              <a:rPr lang="de-AT" sz="3200" b="1" baseline="30000" dirty="0" err="1"/>
              <a:t>n</a:t>
            </a:r>
            <a:endParaRPr lang="de-AT" sz="3200" b="1" dirty="0"/>
          </a:p>
        </p:txBody>
      </p:sp>
      <p:sp>
        <p:nvSpPr>
          <p:cNvPr id="5" name="Rechteck 4"/>
          <p:cNvSpPr/>
          <p:nvPr/>
        </p:nvSpPr>
        <p:spPr>
          <a:xfrm>
            <a:off x="3357554" y="5214950"/>
            <a:ext cx="285752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 = x</a:t>
            </a:r>
            <a:r>
              <a:rPr lang="de-AT" sz="3200" b="1" baseline="30000" dirty="0"/>
              <a:t>2</a:t>
            </a:r>
            <a:endParaRPr lang="de-AT" sz="3200" b="1" dirty="0"/>
          </a:p>
        </p:txBody>
      </p:sp>
      <p:pic>
        <p:nvPicPr>
          <p:cNvPr id="15370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563" y="5167313"/>
            <a:ext cx="83343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6143625" y="4429125"/>
            <a:ext cx="2214563" cy="1357313"/>
          </a:xfrm>
          <a:prstGeom prst="wedgeEllipseCallout">
            <a:avLst>
              <a:gd name="adj1" fmla="val 57926"/>
              <a:gd name="adj2" fmla="val 366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Beispiel-          zeichnungen  </a:t>
            </a:r>
            <a:br>
              <a:rPr lang="de-AT" dirty="0"/>
            </a:br>
            <a:r>
              <a:rPr lang="de-AT" dirty="0"/>
              <a:t>Klick auf mich. </a:t>
            </a:r>
            <a:endParaRPr lang="de-AT" dirty="0"/>
          </a:p>
        </p:txBody>
      </p:sp>
      <p:sp>
        <p:nvSpPr>
          <p:cNvPr id="8" name="Interaktive Schaltfläche: Nächste(r) oder Weiter 7">
            <a:hlinkClick r:id="rId4" action="ppaction://hlinksldjump" highlightClick="1"/>
          </p:cNvPr>
          <p:cNvSpPr/>
          <p:nvPr/>
        </p:nvSpPr>
        <p:spPr>
          <a:xfrm>
            <a:off x="7858125" y="6429375"/>
            <a:ext cx="785813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6387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3929063" cy="971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y = x²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357313" y="2428875"/>
          <a:ext cx="1714500" cy="3214690"/>
        </p:xfrm>
        <a:graphic>
          <a:graphicData uri="http://schemas.openxmlformats.org/drawingml/2006/table">
            <a:tbl>
              <a:tblPr/>
              <a:tblGrid>
                <a:gridCol w="857250"/>
                <a:gridCol w="857250"/>
              </a:tblGrid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Diagramm 5"/>
          <p:cNvGraphicFramePr/>
          <p:nvPr/>
        </p:nvGraphicFramePr>
        <p:xfrm>
          <a:off x="3428992" y="1285860"/>
          <a:ext cx="5000660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423" name="Picture 2" descr="F:\Bilder\Tiere\birdie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38813"/>
            <a:ext cx="8334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4857750" y="5429250"/>
            <a:ext cx="2547938" cy="1428750"/>
          </a:xfrm>
          <a:prstGeom prst="wedgeEllipseCallout">
            <a:avLst>
              <a:gd name="adj1" fmla="val 65075"/>
              <a:gd name="adj2" fmla="val -114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Das hier ist z.B. eine quadratische Funktion.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7411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3929063" cy="971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y=x³</a:t>
            </a:r>
          </a:p>
        </p:txBody>
      </p:sp>
      <p:graphicFrame>
        <p:nvGraphicFramePr>
          <p:cNvPr id="6" name="Diagramm 5"/>
          <p:cNvGraphicFramePr/>
          <p:nvPr/>
        </p:nvGraphicFramePr>
        <p:xfrm>
          <a:off x="3428992" y="1285860"/>
          <a:ext cx="5000660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413" name="Picture 2" descr="F:\Bilder\Tiere\birdie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38813"/>
            <a:ext cx="8334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4857750" y="5429250"/>
            <a:ext cx="2547938" cy="1428750"/>
          </a:xfrm>
          <a:prstGeom prst="wedgeEllipseCallout">
            <a:avLst>
              <a:gd name="adj1" fmla="val 65075"/>
              <a:gd name="adj2" fmla="val -114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 Nullstelle ist hier (0/0)</a:t>
            </a:r>
            <a:endParaRPr lang="de-AT" dirty="0"/>
          </a:p>
        </p:txBody>
      </p:sp>
      <p:graphicFrame>
        <p:nvGraphicFramePr>
          <p:cNvPr id="12" name="Tabelle 11"/>
          <p:cNvGraphicFramePr>
            <a:graphicFrameLocks noGrp="1"/>
          </p:cNvGraphicFramePr>
          <p:nvPr/>
        </p:nvGraphicFramePr>
        <p:xfrm>
          <a:off x="1428750" y="2286000"/>
          <a:ext cx="1714500" cy="3214690"/>
        </p:xfrm>
        <a:graphic>
          <a:graphicData uri="http://schemas.openxmlformats.org/drawingml/2006/table">
            <a:tbl>
              <a:tblPr/>
              <a:tblGrid>
                <a:gridCol w="857250"/>
                <a:gridCol w="857250"/>
              </a:tblGrid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-3,375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-0,125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0,125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3,375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469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AT" sz="20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8435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3929063" cy="971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y = x</a:t>
            </a:r>
            <a:r>
              <a:rPr lang="de-AT" altLang="de-DE" baseline="30000" smtClean="0"/>
              <a:t>-</a:t>
            </a:r>
            <a:r>
              <a:rPr lang="de-AT" altLang="de-DE" smtClean="0"/>
              <a:t>²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1357313" y="2428875"/>
          <a:ext cx="1714500" cy="3292475"/>
        </p:xfrm>
        <a:graphic>
          <a:graphicData uri="http://schemas.openxmlformats.org/drawingml/2006/table">
            <a:tbl>
              <a:tblPr/>
              <a:tblGrid>
                <a:gridCol w="857250"/>
                <a:gridCol w="857250"/>
              </a:tblGrid>
              <a:tr h="365831">
                <a:tc>
                  <a:txBody>
                    <a:bodyPr/>
                    <a:lstStyle/>
                    <a:p>
                      <a:pPr algn="l" fontAlgn="b"/>
                      <a:r>
                        <a:rPr lang="de-AT" sz="24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831"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Diagramm 5"/>
          <p:cNvGraphicFramePr/>
          <p:nvPr/>
        </p:nvGraphicFramePr>
        <p:xfrm>
          <a:off x="3428992" y="1285860"/>
          <a:ext cx="5000660" cy="4314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8468" name="Picture 2" descr="F:\Bilder\Tiere\birdie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38813"/>
            <a:ext cx="8334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4857750" y="5429250"/>
            <a:ext cx="2547938" cy="1428750"/>
          </a:xfrm>
          <a:prstGeom prst="wedgeEllipseCallout">
            <a:avLst>
              <a:gd name="adj1" fmla="val 65075"/>
              <a:gd name="adj2" fmla="val -114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Das hier ist z.B. eine </a:t>
            </a:r>
            <a:r>
              <a:rPr lang="de-AT" dirty="0"/>
              <a:t>H</a:t>
            </a:r>
            <a:r>
              <a:rPr lang="de-AT" dirty="0"/>
              <a:t>yperbel.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Wurzelfunktion</a:t>
            </a:r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de-AT" altLang="de-DE" smtClean="0"/>
              <a:t>Wurzelfunktionen sind Graphen der Gleichungen nach folgendem Schema:</a:t>
            </a:r>
          </a:p>
        </p:txBody>
      </p:sp>
      <p:sp>
        <p:nvSpPr>
          <p:cNvPr id="4" name="Rechteck 3"/>
          <p:cNvSpPr/>
          <p:nvPr/>
        </p:nvSpPr>
        <p:spPr>
          <a:xfrm>
            <a:off x="3571868" y="3071810"/>
            <a:ext cx="214314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    y = </a:t>
            </a:r>
            <a:endParaRPr lang="de-AT" sz="3200" b="1" dirty="0"/>
          </a:p>
        </p:txBody>
      </p:sp>
      <p:pic>
        <p:nvPicPr>
          <p:cNvPr id="19463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5310188"/>
            <a:ext cx="833438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3857625" y="4572000"/>
            <a:ext cx="3714750" cy="1857375"/>
          </a:xfrm>
          <a:prstGeom prst="wedgeEllipseCallout">
            <a:avLst>
              <a:gd name="adj1" fmla="val 58836"/>
              <a:gd name="adj2" fmla="val 92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Wichtig dabei ist das x größer gleich  0 sein muss.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Beispielzeichnungen  </a:t>
            </a:r>
            <a:br>
              <a:rPr lang="de-AT" dirty="0"/>
            </a:br>
            <a:r>
              <a:rPr lang="de-AT" dirty="0"/>
              <a:t>Klick auf mich. </a:t>
            </a:r>
            <a:endParaRPr lang="de-AT" dirty="0"/>
          </a:p>
        </p:txBody>
      </p:sp>
      <p:sp>
        <p:nvSpPr>
          <p:cNvPr id="7" name="Interaktive Schaltfläche: Nächste(r) oder Weiter 6">
            <a:hlinkClick r:id="rId4" action="ppaction://hlinksldjump" highlightClick="1"/>
          </p:cNvPr>
          <p:cNvSpPr/>
          <p:nvPr/>
        </p:nvSpPr>
        <p:spPr>
          <a:xfrm>
            <a:off x="7858125" y="6429375"/>
            <a:ext cx="785813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9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946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 cstate="print">
            <a:lum bright="100000" contrast="-100000"/>
            <a:duotone>
              <a:schemeClr val="bg2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3214686"/>
            <a:ext cx="609600" cy="66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2048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y =+/-</a:t>
            </a:r>
            <a:r>
              <a:rPr lang="de-AT" altLang="de-DE" baseline="30000" smtClean="0"/>
              <a:t> </a:t>
            </a:r>
            <a:endParaRPr lang="de-AT" altLang="de-DE" smtClean="0"/>
          </a:p>
        </p:txBody>
      </p:sp>
      <p:graphicFrame>
        <p:nvGraphicFramePr>
          <p:cNvPr id="5" name="Diagramm 4"/>
          <p:cNvGraphicFramePr/>
          <p:nvPr/>
        </p:nvGraphicFramePr>
        <p:xfrm>
          <a:off x="3643306" y="2071678"/>
          <a:ext cx="507209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214438" y="2571750"/>
          <a:ext cx="2286000" cy="242887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</a:tblGrid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y2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1,41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1,41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2,44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2,44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2,82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2,82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82"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3,16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de-AT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3,16</a:t>
                      </a:r>
                      <a:endParaRPr lang="de-AT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17" name="Picture 2" descr="F:\Bilder\Tiere\birdie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6024563"/>
            <a:ext cx="83343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3000375" y="5715000"/>
            <a:ext cx="4572000" cy="1143000"/>
          </a:xfrm>
          <a:prstGeom prst="wedgeEllipseCallout">
            <a:avLst>
              <a:gd name="adj1" fmla="val 58836"/>
              <a:gd name="adj2" fmla="val 92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Wichtig ist:  es gibt immer eine positive und eine negative Wurzelfunktion.</a:t>
            </a:r>
          </a:p>
        </p:txBody>
      </p:sp>
      <p:sp>
        <p:nvSpPr>
          <p:cNvPr id="205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0520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571625"/>
            <a:ext cx="609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Inhaltsverzeichnis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de-DE" smtClean="0">
                <a:hlinkClick r:id="rId2" action="ppaction://hlinksldjump"/>
              </a:rPr>
              <a:t>Potenzen</a:t>
            </a:r>
            <a:endParaRPr lang="de-AT" altLang="de-DE" smtClean="0"/>
          </a:p>
          <a:p>
            <a:r>
              <a:rPr lang="de-AT" altLang="de-DE" smtClean="0">
                <a:hlinkClick r:id="rId3" action="ppaction://hlinksldjump"/>
              </a:rPr>
              <a:t>Rechenregeln für Potenzen</a:t>
            </a:r>
            <a:endParaRPr lang="de-AT" altLang="de-DE" smtClean="0"/>
          </a:p>
          <a:p>
            <a:r>
              <a:rPr lang="de-AT" altLang="de-DE" smtClean="0">
                <a:hlinkClick r:id="rId4" action="ppaction://hlinksldjump"/>
              </a:rPr>
              <a:t>Wurzeln</a:t>
            </a:r>
            <a:endParaRPr lang="de-AT" altLang="de-DE" smtClean="0"/>
          </a:p>
          <a:p>
            <a:r>
              <a:rPr lang="de-AT" altLang="de-DE" smtClean="0">
                <a:hlinkClick r:id="rId5" action="ppaction://hlinksldjump"/>
              </a:rPr>
              <a:t>Rechenregeln für Wurzeln</a:t>
            </a:r>
            <a:endParaRPr lang="de-AT" altLang="de-DE" smtClean="0"/>
          </a:p>
          <a:p>
            <a:r>
              <a:rPr lang="de-AT" altLang="de-DE" smtClean="0">
                <a:hlinkClick r:id="rId6" action="ppaction://hlinksldjump"/>
              </a:rPr>
              <a:t>Potenzfunktion</a:t>
            </a:r>
            <a:endParaRPr lang="de-AT" altLang="de-DE" smtClean="0"/>
          </a:p>
          <a:p>
            <a:r>
              <a:rPr lang="de-AT" altLang="de-DE" smtClean="0">
                <a:hlinkClick r:id="rId7" action="ppaction://hlinksldjump"/>
              </a:rPr>
              <a:t>Wurzelfunktion</a:t>
            </a:r>
            <a:endParaRPr lang="de-AT" altLang="de-DE" smtClean="0"/>
          </a:p>
          <a:p>
            <a:r>
              <a:rPr lang="de-AT" altLang="de-DE" smtClean="0">
                <a:hlinkClick r:id="rId8" action="ppaction://hlinksldjump"/>
              </a:rPr>
              <a:t>Wurzelgleichungen</a:t>
            </a:r>
            <a:endParaRPr lang="de-AT" altLang="de-DE" smtClean="0"/>
          </a:p>
          <a:p>
            <a:endParaRPr lang="de-AT" altLang="de-DE" smtClean="0"/>
          </a:p>
        </p:txBody>
      </p:sp>
      <p:sp>
        <p:nvSpPr>
          <p:cNvPr id="4" name="Interaktive Schaltfläche: Nächste(r) oder Weiter 3">
            <a:hlinkClick r:id="" action="ppaction://hlinkshowjump?jump=nextslide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Wurzelgleichung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Eine Wurzelgleichung sieht folgendermaßen aus: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Wie man sie löst, ist am bestem mit einem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Beispiel zu erklären.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2843808" y="2786058"/>
            <a:ext cx="1728192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baseline="30000" dirty="0"/>
              <a:t> </a:t>
            </a:r>
            <a:r>
              <a:rPr lang="de-AT" sz="3200" b="1" dirty="0"/>
              <a:t>      = a</a:t>
            </a:r>
            <a:endParaRPr lang="de-AT" sz="3200" b="1" dirty="0"/>
          </a:p>
        </p:txBody>
      </p:sp>
      <p:pic>
        <p:nvPicPr>
          <p:cNvPr id="21511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5357813"/>
            <a:ext cx="833437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5643563" y="5143500"/>
            <a:ext cx="1928812" cy="1143000"/>
          </a:xfrm>
          <a:prstGeom prst="wedgeEllipseCallout">
            <a:avLst>
              <a:gd name="adj1" fmla="val 69371"/>
              <a:gd name="adj2" fmla="val 1147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Bsp.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Klick mich an.</a:t>
            </a:r>
          </a:p>
        </p:txBody>
      </p:sp>
      <p:sp>
        <p:nvSpPr>
          <p:cNvPr id="7" name="Interaktive Schaltfläche: Nächste(r) oder Weiter 6">
            <a:hlinkClick r:id="rId4" action="ppaction://hlinksldjump" highlightClick="1"/>
          </p:cNvPr>
          <p:cNvSpPr/>
          <p:nvPr/>
        </p:nvSpPr>
        <p:spPr>
          <a:xfrm>
            <a:off x="7858125" y="6429375"/>
            <a:ext cx="785813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215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0" contrast="-100000"/>
          </a:blip>
          <a:srcRect/>
          <a:stretch>
            <a:fillRect/>
          </a:stretch>
        </p:blipFill>
        <p:spPr bwMode="auto">
          <a:xfrm>
            <a:off x="3072773" y="2881311"/>
            <a:ext cx="609600" cy="66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22531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7258050" cy="49006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0 =  </a:t>
            </a:r>
            <a:r>
              <a:rPr lang="de-AT" altLang="de-DE" baseline="30000" smtClean="0"/>
              <a:t> </a:t>
            </a:r>
            <a:r>
              <a:rPr lang="de-AT" altLang="de-DE" smtClean="0"/>
              <a:t>     - 2     für x&gt;0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 </a:t>
            </a:r>
            <a:r>
              <a:rPr lang="de-AT" altLang="de-DE" baseline="30000" smtClean="0"/>
              <a:t> </a:t>
            </a:r>
            <a:r>
              <a:rPr lang="de-AT" altLang="de-DE" smtClean="0"/>
              <a:t>     = 2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x = 4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Probe: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       -2 = 2-2 = 0</a:t>
            </a:r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pic>
        <p:nvPicPr>
          <p:cNvPr id="22532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4214813"/>
            <a:ext cx="83343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4714875" y="836613"/>
            <a:ext cx="2857500" cy="5545137"/>
          </a:xfrm>
          <a:prstGeom prst="wedgeEllipseCallout">
            <a:avLst>
              <a:gd name="adj1" fmla="val 64614"/>
              <a:gd name="adj2" fmla="val 1522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Um die Gleichung zu lösen, muss man die Wurzel isolieren indem man auf beiden Seiten der Gleichung + 2 nimmt und dann beide Seiten mit  mit 2 potenziert. So erhält man x. Es ist aber immer wichtig Probe durchzuführen, da es auch sein kann, das x keine mögliche Lösung ist. Wie man im nächsten Beispiel sieht</a:t>
            </a:r>
          </a:p>
        </p:txBody>
      </p:sp>
      <p:sp>
        <p:nvSpPr>
          <p:cNvPr id="225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253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253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143125"/>
            <a:ext cx="609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25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413" y="1543050"/>
            <a:ext cx="6096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25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254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3948113"/>
            <a:ext cx="4857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4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225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23555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7258050" cy="49006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                = 0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        = -4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-x = 16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x = -16</a:t>
            </a:r>
          </a:p>
          <a:p>
            <a:pPr>
              <a:buFont typeface="Arial" charset="0"/>
              <a:buNone/>
            </a:pPr>
            <a:r>
              <a:rPr lang="de-AT" altLang="de-DE" smtClean="0"/>
              <a:t>Probe:</a:t>
            </a:r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r>
              <a:rPr lang="de-AT" altLang="de-DE" smtClean="0"/>
              <a:t>4 +4 ≠ 0</a:t>
            </a:r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pic>
        <p:nvPicPr>
          <p:cNvPr id="23556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4057650"/>
            <a:ext cx="833438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4714875" y="908050"/>
            <a:ext cx="3457575" cy="5449888"/>
          </a:xfrm>
          <a:prstGeom prst="wedgeEllipseCallout">
            <a:avLst>
              <a:gd name="adj1" fmla="val 58464"/>
              <a:gd name="adj2" fmla="val 816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Um die Gleichung zu lösen, muss man die Wurzel isolieren indem man auf beiden Seiten der Gleichung + 4 nimmt und dann beide Seiten mit 2 potenziert. Danach multipliziert man noch mit -1. So erhält man x. Bei dieser Probe sieht man, dass die Lösung -16 nicht möglich ist. Quadrieren ist keine Äquivalenzumformung!</a:t>
            </a:r>
          </a:p>
        </p:txBody>
      </p:sp>
      <p:sp>
        <p:nvSpPr>
          <p:cNvPr id="235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6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65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DE" altLang="de-DE">
              <a:latin typeface="Arial" charset="0"/>
            </a:endParaRPr>
          </a:p>
        </p:txBody>
      </p:sp>
      <p:sp>
        <p:nvSpPr>
          <p:cNvPr id="2356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3567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1643063"/>
            <a:ext cx="1500188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356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286000"/>
            <a:ext cx="695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2357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3572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072063"/>
            <a:ext cx="16097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7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pic>
        <p:nvPicPr>
          <p:cNvPr id="23574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4500563"/>
            <a:ext cx="24669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hteck 26"/>
          <p:cNvSpPr/>
          <p:nvPr/>
        </p:nvSpPr>
        <p:spPr>
          <a:xfrm>
            <a:off x="2928926" y="5643578"/>
            <a:ext cx="2143140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400" b="1" dirty="0"/>
              <a:t>Unmöglich!</a:t>
            </a:r>
            <a:r>
              <a:rPr lang="de-AT" sz="3200" b="1" dirty="0"/>
              <a:t> </a:t>
            </a:r>
            <a:endParaRPr lang="de-AT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:\Bilder\Tiere\birdie.gif">
            <a:hlinkClick r:id="" action="ppaction://hlinkshowjump?jump=firstslide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000500"/>
            <a:ext cx="83343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e Legende 3"/>
          <p:cNvSpPr/>
          <p:nvPr/>
        </p:nvSpPr>
        <p:spPr>
          <a:xfrm>
            <a:off x="2786063" y="3214688"/>
            <a:ext cx="2857500" cy="928687"/>
          </a:xfrm>
          <a:prstGeom prst="wedgeEllipseCallout">
            <a:avLst>
              <a:gd name="adj1" fmla="val 72804"/>
              <a:gd name="adj2" fmla="val 6925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4400" b="1" dirty="0">
                <a:solidFill>
                  <a:schemeClr val="tx1"/>
                </a:solidFill>
                <a:latin typeface="Algerian" pitchFamily="82" charset="0"/>
                <a:ea typeface="+mj-ea"/>
                <a:cs typeface="+mj-cs"/>
              </a:rPr>
              <a:t>Danke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Potenzen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Sind Grundzahlen mit einer Hochzahl, auch Exponent</a:t>
            </a:r>
            <a:r>
              <a:rPr lang="de-AT" dirty="0"/>
              <a:t> </a:t>
            </a:r>
            <a:r>
              <a:rPr lang="de-AT" dirty="0" smtClean="0"/>
              <a:t>genannt.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 smtClean="0"/>
          </a:p>
        </p:txBody>
      </p:sp>
      <p:sp>
        <p:nvSpPr>
          <p:cNvPr id="4" name="Rechteck 3"/>
          <p:cNvSpPr/>
          <p:nvPr/>
        </p:nvSpPr>
        <p:spPr>
          <a:xfrm>
            <a:off x="1643042" y="3143248"/>
            <a:ext cx="114300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</a:t>
            </a:r>
            <a:r>
              <a:rPr lang="de-AT" sz="3200" b="1" baseline="30000" dirty="0"/>
              <a:t>n</a:t>
            </a:r>
            <a:endParaRPr lang="de-AT" sz="3200" b="1" baseline="30000" dirty="0"/>
          </a:p>
        </p:txBody>
      </p:sp>
      <p:cxnSp>
        <p:nvCxnSpPr>
          <p:cNvPr id="6" name="Gerade Verbindung 5"/>
          <p:cNvCxnSpPr/>
          <p:nvPr/>
        </p:nvCxnSpPr>
        <p:spPr>
          <a:xfrm rot="10800000">
            <a:off x="2286000" y="3714750"/>
            <a:ext cx="1214438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V="1">
            <a:off x="2428875" y="3357563"/>
            <a:ext cx="1000125" cy="14287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05" name="Textfeld 16"/>
          <p:cNvSpPr txBox="1">
            <a:spLocks noChangeArrowheads="1"/>
          </p:cNvSpPr>
          <p:nvPr/>
        </p:nvSpPr>
        <p:spPr bwMode="auto">
          <a:xfrm>
            <a:off x="3500438" y="3071813"/>
            <a:ext cx="221456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3200"/>
              <a:t>Hochzahl</a:t>
            </a:r>
          </a:p>
          <a:p>
            <a:r>
              <a:rPr lang="de-AT" altLang="de-DE" sz="3200"/>
              <a:t>Grundzahl</a:t>
            </a:r>
          </a:p>
        </p:txBody>
      </p:sp>
      <p:sp>
        <p:nvSpPr>
          <p:cNvPr id="4106" name="Textfeld 19"/>
          <p:cNvSpPr txBox="1">
            <a:spLocks noChangeArrowheads="1"/>
          </p:cNvSpPr>
          <p:nvPr/>
        </p:nvSpPr>
        <p:spPr bwMode="auto">
          <a:xfrm>
            <a:off x="5357813" y="3286125"/>
            <a:ext cx="2571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3200"/>
              <a:t>=    Potenz</a:t>
            </a:r>
          </a:p>
        </p:txBody>
      </p:sp>
      <p:sp>
        <p:nvSpPr>
          <p:cNvPr id="23" name="Rechteck 22"/>
          <p:cNvSpPr/>
          <p:nvPr/>
        </p:nvSpPr>
        <p:spPr>
          <a:xfrm>
            <a:off x="2428860" y="5353210"/>
            <a:ext cx="2476493" cy="57150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 * a* a  = a </a:t>
            </a:r>
            <a:r>
              <a:rPr lang="de-AT" sz="3200" b="1" baseline="30000" dirty="0"/>
              <a:t>3</a:t>
            </a:r>
            <a:r>
              <a:rPr lang="de-AT" sz="3200" b="1" dirty="0"/>
              <a:t> </a:t>
            </a:r>
            <a:endParaRPr lang="de-AT" sz="3200" b="1" baseline="30000" dirty="0"/>
          </a:p>
        </p:txBody>
      </p:sp>
      <p:pic>
        <p:nvPicPr>
          <p:cNvPr id="4110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357813"/>
            <a:ext cx="928688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vale Legende 21"/>
          <p:cNvSpPr/>
          <p:nvPr/>
        </p:nvSpPr>
        <p:spPr>
          <a:xfrm>
            <a:off x="5072063" y="4071938"/>
            <a:ext cx="2714625" cy="2214562"/>
          </a:xfrm>
          <a:prstGeom prst="wedgeEllipseCallout">
            <a:avLst>
              <a:gd name="adj1" fmla="val 62493"/>
              <a:gd name="adj2" fmla="val 2297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Der Exponent n gibt an, wie oft man a mit sich selbst multipliziert. Wenn n = 3 ist, würde es so aussehen.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Regel für Rechnen mit Potenzen</a:t>
            </a:r>
            <a:endParaRPr lang="de-AT" dirty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7358063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Es gibt 5 wichtige Regeln:</a:t>
            </a:r>
          </a:p>
        </p:txBody>
      </p:sp>
      <p:sp>
        <p:nvSpPr>
          <p:cNvPr id="4" name="Rechteck 3"/>
          <p:cNvSpPr/>
          <p:nvPr/>
        </p:nvSpPr>
        <p:spPr>
          <a:xfrm>
            <a:off x="1785918" y="2285992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</a:t>
            </a:r>
            <a:r>
              <a:rPr lang="de-AT" sz="3200" b="1" baseline="30000" dirty="0"/>
              <a:t>m</a:t>
            </a:r>
            <a:r>
              <a:rPr lang="de-AT" sz="3200" b="1" dirty="0"/>
              <a:t> * a</a:t>
            </a:r>
            <a:r>
              <a:rPr lang="de-AT" sz="3200" b="1" baseline="30000" dirty="0"/>
              <a:t>n</a:t>
            </a:r>
            <a:r>
              <a:rPr lang="de-AT" sz="3200" b="1" dirty="0"/>
              <a:t> = </a:t>
            </a:r>
            <a:r>
              <a:rPr lang="de-AT" sz="3200" b="1" dirty="0" err="1"/>
              <a:t>a</a:t>
            </a:r>
            <a:r>
              <a:rPr lang="de-AT" sz="3200" b="1" baseline="30000" dirty="0" err="1"/>
              <a:t>m+n</a:t>
            </a:r>
            <a:endParaRPr lang="de-AT" sz="3200" b="1" baseline="30000" dirty="0"/>
          </a:p>
        </p:txBody>
      </p:sp>
      <p:sp>
        <p:nvSpPr>
          <p:cNvPr id="5" name="Rechteck 4"/>
          <p:cNvSpPr/>
          <p:nvPr/>
        </p:nvSpPr>
        <p:spPr>
          <a:xfrm>
            <a:off x="1785918" y="4143380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</a:t>
            </a:r>
            <a:r>
              <a:rPr lang="de-AT" sz="3200" b="1" baseline="30000" dirty="0"/>
              <a:t>m</a:t>
            </a:r>
            <a:r>
              <a:rPr lang="de-AT" sz="3200" b="1" dirty="0"/>
              <a:t>/a</a:t>
            </a:r>
            <a:r>
              <a:rPr lang="de-AT" sz="3200" b="1" baseline="30000" dirty="0"/>
              <a:t>n</a:t>
            </a:r>
            <a:r>
              <a:rPr lang="de-AT" sz="3200" b="1" dirty="0"/>
              <a:t> = a</a:t>
            </a:r>
            <a:r>
              <a:rPr lang="de-AT" sz="3200" b="1" baseline="30000" dirty="0"/>
              <a:t>m-n</a:t>
            </a:r>
          </a:p>
        </p:txBody>
      </p:sp>
      <p:sp>
        <p:nvSpPr>
          <p:cNvPr id="11" name="Rechteck 10"/>
          <p:cNvSpPr/>
          <p:nvPr/>
        </p:nvSpPr>
        <p:spPr>
          <a:xfrm>
            <a:off x="1785918" y="5072074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(a/b)</a:t>
            </a:r>
            <a:r>
              <a:rPr lang="de-AT" sz="3200" b="1" baseline="30000" dirty="0"/>
              <a:t> n</a:t>
            </a:r>
            <a:r>
              <a:rPr lang="de-AT" sz="3200" b="1" dirty="0"/>
              <a:t> = a</a:t>
            </a:r>
            <a:r>
              <a:rPr lang="de-AT" sz="3200" b="1" baseline="30000" dirty="0"/>
              <a:t>n</a:t>
            </a:r>
            <a:r>
              <a:rPr lang="de-AT" sz="3200" b="1" dirty="0"/>
              <a:t>/a</a:t>
            </a:r>
            <a:r>
              <a:rPr lang="de-AT" sz="3200" b="1" baseline="30000" dirty="0"/>
              <a:t>n</a:t>
            </a:r>
            <a:endParaRPr lang="de-AT" sz="3200" b="1" baseline="30000" dirty="0"/>
          </a:p>
        </p:txBody>
      </p:sp>
      <p:sp>
        <p:nvSpPr>
          <p:cNvPr id="14" name="Interaktive Schaltfläche: Nächste(r) oder Weiter 13">
            <a:hlinkClick r:id="rId2" action="ppaction://hlinksldjump" highlightClick="1"/>
          </p:cNvPr>
          <p:cNvSpPr/>
          <p:nvPr/>
        </p:nvSpPr>
        <p:spPr>
          <a:xfrm>
            <a:off x="7858125" y="6429375"/>
            <a:ext cx="785813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5" name="Rechteck 14"/>
          <p:cNvSpPr/>
          <p:nvPr/>
        </p:nvSpPr>
        <p:spPr>
          <a:xfrm>
            <a:off x="1785918" y="3214686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(a</a:t>
            </a:r>
            <a:r>
              <a:rPr lang="de-AT" sz="3200" b="1" baseline="30000" dirty="0"/>
              <a:t>m</a:t>
            </a:r>
            <a:r>
              <a:rPr lang="de-AT" sz="3200" b="1" dirty="0"/>
              <a:t>)</a:t>
            </a:r>
            <a:r>
              <a:rPr lang="de-AT" sz="3200" b="1" baseline="30000" dirty="0"/>
              <a:t> n</a:t>
            </a:r>
            <a:r>
              <a:rPr lang="de-AT" sz="3200" b="1" dirty="0"/>
              <a:t> = a</a:t>
            </a:r>
            <a:r>
              <a:rPr lang="de-AT" sz="3200" b="1" baseline="30000" dirty="0"/>
              <a:t>m*n</a:t>
            </a:r>
            <a:endParaRPr lang="de-AT" sz="3200" b="1" baseline="30000" dirty="0"/>
          </a:p>
        </p:txBody>
      </p:sp>
      <p:sp>
        <p:nvSpPr>
          <p:cNvPr id="16" name="Rechteck 15"/>
          <p:cNvSpPr/>
          <p:nvPr/>
        </p:nvSpPr>
        <p:spPr>
          <a:xfrm>
            <a:off x="1785918" y="6000744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(a*b)</a:t>
            </a:r>
            <a:r>
              <a:rPr lang="de-AT" sz="3200" b="1" baseline="30000" dirty="0"/>
              <a:t> n</a:t>
            </a:r>
            <a:r>
              <a:rPr lang="de-AT" sz="3200" b="1" dirty="0"/>
              <a:t> = a</a:t>
            </a:r>
            <a:r>
              <a:rPr lang="de-AT" sz="3200" b="1" baseline="30000" dirty="0"/>
              <a:t>n</a:t>
            </a:r>
            <a:r>
              <a:rPr lang="de-AT" sz="3200" b="1" dirty="0"/>
              <a:t>*a</a:t>
            </a:r>
            <a:r>
              <a:rPr lang="de-AT" sz="3200" b="1" baseline="30000" dirty="0"/>
              <a:t>n</a:t>
            </a:r>
            <a:endParaRPr lang="de-AT" sz="3200" b="1" baseline="30000" dirty="0"/>
          </a:p>
        </p:txBody>
      </p:sp>
      <p:pic>
        <p:nvPicPr>
          <p:cNvPr id="5140" name="Picture 2" descr="F:\Bilder\Tiere\birdie.gif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238" y="4071938"/>
            <a:ext cx="9286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Ovale Legende 17"/>
          <p:cNvSpPr/>
          <p:nvPr/>
        </p:nvSpPr>
        <p:spPr>
          <a:xfrm>
            <a:off x="5162550" y="2349500"/>
            <a:ext cx="2357438" cy="3444875"/>
          </a:xfrm>
          <a:prstGeom prst="wedgeEllipseCallout">
            <a:avLst>
              <a:gd name="adj1" fmla="val 67146"/>
              <a:gd name="adj2" fmla="val 981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Diese Regeln sind natürlich auch für das Rechnen mit den Variablen x und y oder anderen gedacht.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 Bsp. </a:t>
            </a:r>
            <a:br>
              <a:rPr lang="de-AT" dirty="0"/>
            </a:br>
            <a:r>
              <a:rPr lang="de-AT" dirty="0"/>
              <a:t>Klick auf mich.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>
          <a:xfrm>
            <a:off x="1714500" y="2643188"/>
            <a:ext cx="6972300" cy="348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x² * x³ = x</a:t>
            </a:r>
            <a:r>
              <a:rPr lang="de-AT" altLang="de-DE" baseline="30000" smtClean="0"/>
              <a:t>5</a:t>
            </a:r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2² * 2³ = 2</a:t>
            </a:r>
            <a:r>
              <a:rPr lang="de-AT" altLang="de-DE" baseline="30000" smtClean="0"/>
              <a:t>5</a:t>
            </a:r>
            <a:r>
              <a:rPr lang="de-AT" altLang="de-DE" smtClean="0"/>
              <a:t> = 32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2² * 2³ = 4 * 8 = 32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</p:txBody>
      </p:sp>
      <p:sp>
        <p:nvSpPr>
          <p:cNvPr id="5" name="Rechteck 4"/>
          <p:cNvSpPr/>
          <p:nvPr/>
        </p:nvSpPr>
        <p:spPr>
          <a:xfrm>
            <a:off x="1571604" y="1643050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</a:t>
            </a:r>
            <a:r>
              <a:rPr lang="de-AT" sz="3200" b="1" baseline="30000" dirty="0"/>
              <a:t>m</a:t>
            </a:r>
            <a:r>
              <a:rPr lang="de-AT" sz="3200" b="1" dirty="0"/>
              <a:t> * a</a:t>
            </a:r>
            <a:r>
              <a:rPr lang="de-AT" sz="3200" b="1" baseline="30000" dirty="0"/>
              <a:t>n</a:t>
            </a:r>
            <a:r>
              <a:rPr lang="de-AT" sz="3200" b="1" dirty="0"/>
              <a:t> = </a:t>
            </a:r>
            <a:r>
              <a:rPr lang="de-AT" sz="3200" b="1" dirty="0" err="1"/>
              <a:t>a</a:t>
            </a:r>
            <a:r>
              <a:rPr lang="de-AT" sz="3200" b="1" baseline="30000" dirty="0" err="1"/>
              <a:t>m+n</a:t>
            </a:r>
            <a:endParaRPr lang="de-AT" sz="3200" b="1" baseline="30000" dirty="0"/>
          </a:p>
        </p:txBody>
      </p:sp>
      <p:pic>
        <p:nvPicPr>
          <p:cNvPr id="6151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3143250"/>
            <a:ext cx="92868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5000625" y="1071563"/>
            <a:ext cx="2214563" cy="3286125"/>
          </a:xfrm>
          <a:prstGeom prst="wedgeEllipseCallout">
            <a:avLst>
              <a:gd name="adj1" fmla="val 81338"/>
              <a:gd name="adj2" fmla="val 258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Man sieht hier schön, dass, wenn man die Hochzahlen addiert, dasselbe Ergebnis herauskommt, als würde man alles extra ausrechnen.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>
          <a:xfrm>
            <a:off x="1714500" y="2643188"/>
            <a:ext cx="6972300" cy="348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(a</a:t>
            </a:r>
            <a:r>
              <a:rPr lang="de-AT" altLang="de-DE" baseline="30000" smtClean="0"/>
              <a:t>2</a:t>
            </a:r>
            <a:r>
              <a:rPr lang="de-AT" altLang="de-DE" smtClean="0"/>
              <a:t>)</a:t>
            </a:r>
            <a:r>
              <a:rPr lang="de-AT" altLang="de-DE" baseline="30000" smtClean="0"/>
              <a:t>3</a:t>
            </a:r>
            <a:r>
              <a:rPr lang="de-AT" altLang="de-DE" smtClean="0"/>
              <a:t>= a</a:t>
            </a:r>
            <a:r>
              <a:rPr lang="de-AT" altLang="de-DE" baseline="30000" smtClean="0"/>
              <a:t>2*3 </a:t>
            </a:r>
            <a:r>
              <a:rPr lang="de-AT" altLang="de-DE" smtClean="0"/>
              <a:t>= a</a:t>
            </a:r>
            <a:r>
              <a:rPr lang="de-AT" altLang="de-DE" baseline="30000" smtClean="0"/>
              <a:t>6</a:t>
            </a:r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(2</a:t>
            </a:r>
            <a:r>
              <a:rPr lang="de-AT" altLang="de-DE" baseline="30000" smtClean="0"/>
              <a:t>2</a:t>
            </a:r>
            <a:r>
              <a:rPr lang="de-AT" altLang="de-DE" smtClean="0"/>
              <a:t>)</a:t>
            </a:r>
            <a:r>
              <a:rPr lang="de-AT" altLang="de-DE" baseline="30000" smtClean="0"/>
              <a:t> 3</a:t>
            </a:r>
            <a:r>
              <a:rPr lang="de-AT" altLang="de-DE" smtClean="0"/>
              <a:t> = 2</a:t>
            </a:r>
            <a:r>
              <a:rPr lang="de-AT" altLang="de-DE" baseline="30000" smtClean="0"/>
              <a:t>2*3</a:t>
            </a:r>
            <a:r>
              <a:rPr lang="de-AT" altLang="de-DE" smtClean="0"/>
              <a:t> = 2</a:t>
            </a:r>
            <a:r>
              <a:rPr lang="de-AT" altLang="de-DE" baseline="30000" smtClean="0"/>
              <a:t>6</a:t>
            </a:r>
            <a:r>
              <a:rPr lang="de-AT" altLang="de-DE" smtClean="0"/>
              <a:t> = 32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(2</a:t>
            </a:r>
            <a:r>
              <a:rPr lang="de-AT" altLang="de-DE" baseline="30000" smtClean="0"/>
              <a:t>2</a:t>
            </a:r>
            <a:r>
              <a:rPr lang="de-AT" altLang="de-DE" smtClean="0"/>
              <a:t>)</a:t>
            </a:r>
            <a:r>
              <a:rPr lang="de-AT" altLang="de-DE" baseline="30000" smtClean="0"/>
              <a:t> 3</a:t>
            </a:r>
            <a:r>
              <a:rPr lang="de-AT" altLang="de-DE" smtClean="0"/>
              <a:t> = 4³ = 32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</p:txBody>
      </p:sp>
      <p:sp>
        <p:nvSpPr>
          <p:cNvPr id="6" name="Rechteck 5"/>
          <p:cNvSpPr/>
          <p:nvPr/>
        </p:nvSpPr>
        <p:spPr>
          <a:xfrm>
            <a:off x="1571604" y="1571612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(a</a:t>
            </a:r>
            <a:r>
              <a:rPr lang="de-AT" sz="3200" b="1" baseline="30000" dirty="0"/>
              <a:t>m</a:t>
            </a:r>
            <a:r>
              <a:rPr lang="de-AT" sz="3200" b="1" dirty="0"/>
              <a:t>)</a:t>
            </a:r>
            <a:r>
              <a:rPr lang="de-AT" sz="3200" b="1" baseline="30000" dirty="0"/>
              <a:t> n</a:t>
            </a:r>
            <a:r>
              <a:rPr lang="de-AT" sz="3200" b="1" dirty="0"/>
              <a:t> = a</a:t>
            </a:r>
            <a:r>
              <a:rPr lang="de-AT" sz="3200" b="1" baseline="30000" dirty="0"/>
              <a:t>m*n</a:t>
            </a:r>
            <a:endParaRPr lang="de-AT" sz="3200" b="1" baseline="30000" dirty="0"/>
          </a:p>
        </p:txBody>
      </p:sp>
      <p:pic>
        <p:nvPicPr>
          <p:cNvPr id="7175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3143250"/>
            <a:ext cx="92868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5000625" y="1071563"/>
            <a:ext cx="2214563" cy="3286125"/>
          </a:xfrm>
          <a:prstGeom prst="wedgeEllipseCallout">
            <a:avLst>
              <a:gd name="adj1" fmla="val 81338"/>
              <a:gd name="adj2" fmla="val 2580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Auch hier sieht man gleich, dass man mit der Formel zum gleichen Ergebnis kommt.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1714500" y="2643188"/>
            <a:ext cx="6972300" cy="348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x³ / x² = x</a:t>
            </a:r>
            <a:r>
              <a:rPr lang="de-AT" altLang="de-DE" baseline="30000" smtClean="0"/>
              <a:t>3-2 </a:t>
            </a:r>
            <a:r>
              <a:rPr lang="de-AT" altLang="de-DE" smtClean="0"/>
              <a:t>= x</a:t>
            </a:r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2³ / 2² = 2</a:t>
            </a:r>
            <a:r>
              <a:rPr lang="de-AT" altLang="de-DE" baseline="30000" smtClean="0"/>
              <a:t>3-2</a:t>
            </a:r>
            <a:r>
              <a:rPr lang="de-AT" altLang="de-DE" smtClean="0"/>
              <a:t> = 2</a:t>
            </a:r>
            <a:r>
              <a:rPr lang="de-AT" altLang="de-DE" baseline="30000" smtClean="0"/>
              <a:t>1 </a:t>
            </a:r>
            <a:r>
              <a:rPr lang="de-AT" altLang="de-DE" smtClean="0"/>
              <a:t>= 2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2³ / 2² = 8 / 4 = 2</a:t>
            </a:r>
            <a:endParaRPr lang="de-AT" altLang="de-DE" baseline="30000" smtClean="0"/>
          </a:p>
        </p:txBody>
      </p:sp>
      <p:sp>
        <p:nvSpPr>
          <p:cNvPr id="6" name="Rechteck 5"/>
          <p:cNvSpPr/>
          <p:nvPr/>
        </p:nvSpPr>
        <p:spPr>
          <a:xfrm>
            <a:off x="1643042" y="1500174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a</a:t>
            </a:r>
            <a:r>
              <a:rPr lang="de-AT" sz="3200" b="1" baseline="30000" dirty="0"/>
              <a:t>m</a:t>
            </a:r>
            <a:r>
              <a:rPr lang="de-AT" sz="3200" b="1" dirty="0"/>
              <a:t>/a</a:t>
            </a:r>
            <a:r>
              <a:rPr lang="de-AT" sz="3200" b="1" baseline="30000" dirty="0"/>
              <a:t>n</a:t>
            </a:r>
            <a:r>
              <a:rPr lang="de-AT" sz="3200" b="1" dirty="0"/>
              <a:t> = a</a:t>
            </a:r>
            <a:r>
              <a:rPr lang="de-AT" sz="3200" b="1" baseline="30000" dirty="0"/>
              <a:t>m-n</a:t>
            </a:r>
          </a:p>
        </p:txBody>
      </p:sp>
      <p:pic>
        <p:nvPicPr>
          <p:cNvPr id="8199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3143250"/>
            <a:ext cx="928687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5000625" y="1928813"/>
            <a:ext cx="2071688" cy="2428875"/>
          </a:xfrm>
          <a:prstGeom prst="wedgeEllipseCallout">
            <a:avLst>
              <a:gd name="adj1" fmla="val 92851"/>
              <a:gd name="adj2" fmla="val 161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Auch hier kann man schön die Anwendung für die Formeln sehen.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1714500" y="2643188"/>
            <a:ext cx="6972300" cy="348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(x/y)² = x</a:t>
            </a:r>
            <a:r>
              <a:rPr lang="de-AT" altLang="de-DE" baseline="30000" smtClean="0"/>
              <a:t>2</a:t>
            </a:r>
            <a:r>
              <a:rPr lang="de-AT" altLang="de-DE" smtClean="0"/>
              <a:t>/y²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(3/2)² = 3²/2² = 8/4 = 2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</p:txBody>
      </p:sp>
      <p:sp>
        <p:nvSpPr>
          <p:cNvPr id="6" name="Rechteck 5"/>
          <p:cNvSpPr/>
          <p:nvPr/>
        </p:nvSpPr>
        <p:spPr>
          <a:xfrm>
            <a:off x="1571604" y="1571612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(a/b)</a:t>
            </a:r>
            <a:r>
              <a:rPr lang="de-AT" sz="3200" b="1" baseline="30000" dirty="0"/>
              <a:t> n</a:t>
            </a:r>
            <a:r>
              <a:rPr lang="de-AT" sz="3200" b="1" dirty="0"/>
              <a:t> = a</a:t>
            </a:r>
            <a:r>
              <a:rPr lang="de-AT" sz="3200" b="1" baseline="30000" dirty="0"/>
              <a:t>n</a:t>
            </a:r>
            <a:r>
              <a:rPr lang="de-AT" sz="3200" b="1" dirty="0"/>
              <a:t>/a</a:t>
            </a:r>
            <a:r>
              <a:rPr lang="de-AT" sz="3200" b="1" baseline="30000" dirty="0"/>
              <a:t>n</a:t>
            </a:r>
            <a:endParaRPr lang="de-AT" sz="3200" b="1" baseline="30000" dirty="0"/>
          </a:p>
        </p:txBody>
      </p:sp>
      <p:pic>
        <p:nvPicPr>
          <p:cNvPr id="9223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563" y="3214688"/>
            <a:ext cx="785812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e Legende 7"/>
          <p:cNvSpPr/>
          <p:nvPr/>
        </p:nvSpPr>
        <p:spPr>
          <a:xfrm>
            <a:off x="5857875" y="2286000"/>
            <a:ext cx="1571625" cy="1928813"/>
          </a:xfrm>
          <a:prstGeom prst="wedgeEllipseCallout">
            <a:avLst>
              <a:gd name="adj1" fmla="val 77308"/>
              <a:gd name="adj2" fmla="val 1815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Fast geschafft!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1714500" y="2643188"/>
            <a:ext cx="6972300" cy="3482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(x*y)² = x² * y²</a:t>
            </a:r>
          </a:p>
          <a:p>
            <a:pPr>
              <a:buFont typeface="Arial" charset="0"/>
              <a:buNone/>
            </a:pPr>
            <a:endParaRPr lang="de-AT" altLang="de-DE" baseline="30000" smtClean="0"/>
          </a:p>
          <a:p>
            <a:pPr>
              <a:buFont typeface="Arial" charset="0"/>
              <a:buNone/>
            </a:pPr>
            <a:r>
              <a:rPr lang="de-AT" altLang="de-DE" smtClean="0"/>
              <a:t>(2*2)² = 2² * 2²</a:t>
            </a:r>
            <a:r>
              <a:rPr lang="de-AT" altLang="de-DE" baseline="30000" smtClean="0"/>
              <a:t> </a:t>
            </a:r>
            <a:r>
              <a:rPr lang="de-AT" altLang="de-DE" smtClean="0"/>
              <a:t>= 4 * 4 = 16</a:t>
            </a:r>
            <a:endParaRPr lang="de-AT" altLang="de-DE" baseline="30000" smtClean="0"/>
          </a:p>
          <a:p>
            <a:pPr>
              <a:buFont typeface="Arial" charset="0"/>
              <a:buNone/>
            </a:pPr>
            <a:endParaRPr lang="de-AT" altLang="de-DE" baseline="30000" smtClean="0"/>
          </a:p>
        </p:txBody>
      </p:sp>
      <p:pic>
        <p:nvPicPr>
          <p:cNvPr id="10244" name="Picture 2" descr="F:\Bilder\Tiere\birdie.gif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357813"/>
            <a:ext cx="928688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5072063" y="4143375"/>
            <a:ext cx="2071687" cy="2428875"/>
          </a:xfrm>
          <a:prstGeom prst="wedgeEllipseCallout">
            <a:avLst>
              <a:gd name="adj1" fmla="val 92851"/>
              <a:gd name="adj2" fmla="val 1612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Es ist wichtig die Formeln richtig anzuwenden zu können.</a:t>
            </a:r>
            <a:endParaRPr lang="de-AT" dirty="0"/>
          </a:p>
        </p:txBody>
      </p:sp>
      <p:sp>
        <p:nvSpPr>
          <p:cNvPr id="8" name="Rechteck 7"/>
          <p:cNvSpPr/>
          <p:nvPr/>
        </p:nvSpPr>
        <p:spPr>
          <a:xfrm>
            <a:off x="1643042" y="1571612"/>
            <a:ext cx="2928958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(a*b)</a:t>
            </a:r>
            <a:r>
              <a:rPr lang="de-AT" sz="3200" b="1" baseline="30000" dirty="0"/>
              <a:t> n</a:t>
            </a:r>
            <a:r>
              <a:rPr lang="de-AT" sz="3200" b="1" dirty="0"/>
              <a:t> = a</a:t>
            </a:r>
            <a:r>
              <a:rPr lang="de-AT" sz="3200" b="1" baseline="30000" dirty="0"/>
              <a:t>n</a:t>
            </a:r>
            <a:r>
              <a:rPr lang="de-AT" sz="3200" b="1" dirty="0"/>
              <a:t>*a</a:t>
            </a:r>
            <a:r>
              <a:rPr lang="de-AT" sz="3200" b="1" baseline="30000" dirty="0"/>
              <a:t>n</a:t>
            </a:r>
            <a:endParaRPr lang="de-AT" sz="3200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832</Words>
  <Application>Microsoft Office PowerPoint</Application>
  <PresentationFormat>On-screen Show (4:3)</PresentationFormat>
  <Paragraphs>234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Calibri</vt:lpstr>
      <vt:lpstr>Arial</vt:lpstr>
      <vt:lpstr>Algerian</vt:lpstr>
      <vt:lpstr>Moderation</vt:lpstr>
      <vt:lpstr>Potenzfunktion &amp; Wurzelfunktion </vt:lpstr>
      <vt:lpstr>Inhaltsverzeichnis</vt:lpstr>
      <vt:lpstr>Potenzen</vt:lpstr>
      <vt:lpstr>Regel für Rechnen mit Potenzen</vt:lpstr>
      <vt:lpstr>Beispiel</vt:lpstr>
      <vt:lpstr>Beispiel</vt:lpstr>
      <vt:lpstr>Beispiel</vt:lpstr>
      <vt:lpstr>Beispiel</vt:lpstr>
      <vt:lpstr>Beispiel</vt:lpstr>
      <vt:lpstr>Wurzeln</vt:lpstr>
      <vt:lpstr>Regeln für Rechnen mit Wurzeln</vt:lpstr>
      <vt:lpstr>Beispiel</vt:lpstr>
      <vt:lpstr>Beispiel</vt:lpstr>
      <vt:lpstr>Potenzfunktion</vt:lpstr>
      <vt:lpstr>Beispiel</vt:lpstr>
      <vt:lpstr>Beispiel</vt:lpstr>
      <vt:lpstr>Beispiel</vt:lpstr>
      <vt:lpstr>Wurzelfunktion</vt:lpstr>
      <vt:lpstr>Beispiel</vt:lpstr>
      <vt:lpstr>Wurzelgleichung</vt:lpstr>
      <vt:lpstr>Beispiel</vt:lpstr>
      <vt:lpstr>Beispiel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Potenzfunktion</dc:title>
  <dc:creator>Melanie</dc:creator>
  <cp:lastModifiedBy>Weissleder,Werner</cp:lastModifiedBy>
  <cp:revision>51</cp:revision>
  <dcterms:created xsi:type="dcterms:W3CDTF">2011-01-07T13:47:04Z</dcterms:created>
  <dcterms:modified xsi:type="dcterms:W3CDTF">2015-09-02T15:58:07Z</dcterms:modified>
</cp:coreProperties>
</file>