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61" r:id="rId6"/>
    <p:sldId id="259" r:id="rId7"/>
    <p:sldId id="262" r:id="rId8"/>
    <p:sldId id="263" r:id="rId9"/>
    <p:sldId id="265" r:id="rId10"/>
    <p:sldId id="266" r:id="rId11"/>
    <p:sldId id="264" r:id="rId12"/>
    <p:sldId id="268" r:id="rId13"/>
    <p:sldId id="267"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F1E2DC-F351-4C1B-9AA4-01D7FC9DE24E}" type="datetimeFigureOut">
              <a:rPr lang="de-AT" smtClean="0"/>
              <a:pPr/>
              <a:t>24.04.2013</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AT" smtClean="0"/>
              <a:t>Viktoria Kozdron, 5ak</a:t>
            </a:r>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4D09BD-835C-4AD7-8BA9-82289D7884A6}" type="slidenum">
              <a:rPr lang="de-AT" smtClean="0"/>
              <a:pPr/>
              <a:t>‹Nr.›</a:t>
            </a:fld>
            <a:endParaRPr lang="de-AT"/>
          </a:p>
        </p:txBody>
      </p:sp>
    </p:spTree>
    <p:extLst>
      <p:ext uri="{BB962C8B-B14F-4D97-AF65-F5344CB8AC3E}">
        <p14:creationId xmlns:p14="http://schemas.microsoft.com/office/powerpoint/2010/main" val="357642229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CD096-5411-4812-AAFE-53E5A231513B}" type="datetimeFigureOut">
              <a:rPr lang="de-AT" smtClean="0"/>
              <a:t>24.04.2013</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de-AT" smtClean="0"/>
              <a:t>Viktoria Kozdron, 5ak</a:t>
            </a: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DB5F5-F412-4C41-975F-E680974663A2}" type="slidenum">
              <a:rPr lang="de-AT" smtClean="0"/>
              <a:t>‹Nr.›</a:t>
            </a:fld>
            <a:endParaRPr lang="de-AT"/>
          </a:p>
        </p:txBody>
      </p:sp>
    </p:spTree>
    <p:extLst>
      <p:ext uri="{BB962C8B-B14F-4D97-AF65-F5344CB8AC3E}">
        <p14:creationId xmlns:p14="http://schemas.microsoft.com/office/powerpoint/2010/main" val="158251683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5" name="Fußzeilenplatzhalter 4"/>
          <p:cNvSpPr>
            <a:spLocks noGrp="1"/>
          </p:cNvSpPr>
          <p:nvPr>
            <p:ph type="ftr" sz="quarter" idx="10"/>
          </p:nvPr>
        </p:nvSpPr>
        <p:spPr/>
        <p:txBody>
          <a:bodyPr/>
          <a:lstStyle/>
          <a:p>
            <a:r>
              <a:rPr lang="de-AT" smtClean="0"/>
              <a:t>Viktoria Kozdron, 5ak</a:t>
            </a:r>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249E215-D16E-4229-944A-4A97CFDE2BDD}" type="datetime1">
              <a:rPr lang="de-DE" smtClean="0"/>
              <a:t>24.04.2013</a:t>
            </a:fld>
            <a:endParaRPr lang="de-DE"/>
          </a:p>
        </p:txBody>
      </p:sp>
      <p:sp>
        <p:nvSpPr>
          <p:cNvPr id="5" name="Fußzeilenplatzhalter 4"/>
          <p:cNvSpPr>
            <a:spLocks noGrp="1"/>
          </p:cNvSpPr>
          <p:nvPr>
            <p:ph type="ftr" sz="quarter" idx="11"/>
          </p:nvPr>
        </p:nvSpPr>
        <p:spPr/>
        <p:txBody>
          <a:bodyPr/>
          <a:lstStyle/>
          <a:p>
            <a:r>
              <a:rPr lang="de-DE" smtClean="0"/>
              <a:t>Viktoria Kozdron, 5ak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0510C22-EECF-4DD3-B236-70F69749B7A9}" type="datetime1">
              <a:rPr lang="de-DE" smtClean="0"/>
              <a:t>24.04.2013</a:t>
            </a:fld>
            <a:endParaRPr lang="de-DE"/>
          </a:p>
        </p:txBody>
      </p:sp>
      <p:sp>
        <p:nvSpPr>
          <p:cNvPr id="5" name="Fußzeilenplatzhalter 4"/>
          <p:cNvSpPr>
            <a:spLocks noGrp="1"/>
          </p:cNvSpPr>
          <p:nvPr>
            <p:ph type="ftr" sz="quarter" idx="11"/>
          </p:nvPr>
        </p:nvSpPr>
        <p:spPr/>
        <p:txBody>
          <a:bodyPr/>
          <a:lstStyle/>
          <a:p>
            <a:r>
              <a:rPr lang="de-DE" smtClean="0"/>
              <a:t>Viktoria Kozdron, 5ak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ECB9672-3B35-4B52-8EAB-5C52536F190E}" type="datetime1">
              <a:rPr lang="de-DE" smtClean="0"/>
              <a:t>24.04.2013</a:t>
            </a:fld>
            <a:endParaRPr lang="de-DE"/>
          </a:p>
        </p:txBody>
      </p:sp>
      <p:sp>
        <p:nvSpPr>
          <p:cNvPr id="5" name="Fußzeilenplatzhalter 4"/>
          <p:cNvSpPr>
            <a:spLocks noGrp="1"/>
          </p:cNvSpPr>
          <p:nvPr>
            <p:ph type="ftr" sz="quarter" idx="11"/>
          </p:nvPr>
        </p:nvSpPr>
        <p:spPr/>
        <p:txBody>
          <a:bodyPr/>
          <a:lstStyle/>
          <a:p>
            <a:r>
              <a:rPr lang="de-DE" smtClean="0"/>
              <a:t>Viktoria Kozdron, 5ak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68F7512-ECCB-4FE1-B388-E3087926FE69}" type="datetime1">
              <a:rPr lang="de-DE" smtClean="0"/>
              <a:t>24.04.2013</a:t>
            </a:fld>
            <a:endParaRPr lang="de-DE"/>
          </a:p>
        </p:txBody>
      </p:sp>
      <p:sp>
        <p:nvSpPr>
          <p:cNvPr id="5" name="Fußzeilenplatzhalter 4"/>
          <p:cNvSpPr>
            <a:spLocks noGrp="1"/>
          </p:cNvSpPr>
          <p:nvPr>
            <p:ph type="ftr" sz="quarter" idx="11"/>
          </p:nvPr>
        </p:nvSpPr>
        <p:spPr/>
        <p:txBody>
          <a:bodyPr/>
          <a:lstStyle/>
          <a:p>
            <a:r>
              <a:rPr lang="de-DE" smtClean="0"/>
              <a:t>Viktoria Kozdron, 5ak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00F8A618-BE39-46B1-A878-6CB3AEA1B1F7}" type="datetime1">
              <a:rPr lang="de-DE" smtClean="0"/>
              <a:t>24.04.2013</a:t>
            </a:fld>
            <a:endParaRPr lang="de-DE"/>
          </a:p>
        </p:txBody>
      </p:sp>
      <p:sp>
        <p:nvSpPr>
          <p:cNvPr id="5" name="Fußzeilenplatzhalter 4"/>
          <p:cNvSpPr>
            <a:spLocks noGrp="1"/>
          </p:cNvSpPr>
          <p:nvPr>
            <p:ph type="ftr" sz="quarter" idx="11"/>
          </p:nvPr>
        </p:nvSpPr>
        <p:spPr/>
        <p:txBody>
          <a:bodyPr/>
          <a:lstStyle/>
          <a:p>
            <a:r>
              <a:rPr lang="de-DE" smtClean="0"/>
              <a:t>Viktoria Kozdron, 5ak</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BCE46B8-F353-4BC3-BBD8-5D5A5D1C4924}" type="datetime1">
              <a:rPr lang="de-DE" smtClean="0"/>
              <a:t>24.04.2013</a:t>
            </a:fld>
            <a:endParaRPr lang="de-DE"/>
          </a:p>
        </p:txBody>
      </p:sp>
      <p:sp>
        <p:nvSpPr>
          <p:cNvPr id="6" name="Fußzeilenplatzhalter 5"/>
          <p:cNvSpPr>
            <a:spLocks noGrp="1"/>
          </p:cNvSpPr>
          <p:nvPr>
            <p:ph type="ftr" sz="quarter" idx="11"/>
          </p:nvPr>
        </p:nvSpPr>
        <p:spPr/>
        <p:txBody>
          <a:bodyPr/>
          <a:lstStyle/>
          <a:p>
            <a:r>
              <a:rPr lang="de-DE" smtClean="0"/>
              <a:t>Viktoria Kozdron, 5ak</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0F85AE0-D453-4FDB-94AA-C88AA15DA645}" type="datetime1">
              <a:rPr lang="de-DE" smtClean="0"/>
              <a:t>24.04.2013</a:t>
            </a:fld>
            <a:endParaRPr lang="de-DE"/>
          </a:p>
        </p:txBody>
      </p:sp>
      <p:sp>
        <p:nvSpPr>
          <p:cNvPr id="8" name="Fußzeilenplatzhalter 7"/>
          <p:cNvSpPr>
            <a:spLocks noGrp="1"/>
          </p:cNvSpPr>
          <p:nvPr>
            <p:ph type="ftr" sz="quarter" idx="11"/>
          </p:nvPr>
        </p:nvSpPr>
        <p:spPr/>
        <p:txBody>
          <a:bodyPr/>
          <a:lstStyle/>
          <a:p>
            <a:r>
              <a:rPr lang="de-DE" smtClean="0"/>
              <a:t>Viktoria Kozdron, 5ak</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CDEE63F-B480-44B1-952E-76FCBC1710B2}" type="datetime1">
              <a:rPr lang="de-DE" smtClean="0"/>
              <a:t>24.04.2013</a:t>
            </a:fld>
            <a:endParaRPr lang="de-DE"/>
          </a:p>
        </p:txBody>
      </p:sp>
      <p:sp>
        <p:nvSpPr>
          <p:cNvPr id="4" name="Fußzeilenplatzhalter 3"/>
          <p:cNvSpPr>
            <a:spLocks noGrp="1"/>
          </p:cNvSpPr>
          <p:nvPr>
            <p:ph type="ftr" sz="quarter" idx="11"/>
          </p:nvPr>
        </p:nvSpPr>
        <p:spPr/>
        <p:txBody>
          <a:bodyPr/>
          <a:lstStyle/>
          <a:p>
            <a:r>
              <a:rPr lang="de-DE" smtClean="0"/>
              <a:t>Viktoria Kozdron, 5ak</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228FDC8-2952-48E0-873F-77D8ED5F0092}" type="datetime1">
              <a:rPr lang="de-DE" smtClean="0"/>
              <a:t>24.04.2013</a:t>
            </a:fld>
            <a:endParaRPr lang="de-DE"/>
          </a:p>
        </p:txBody>
      </p:sp>
      <p:sp>
        <p:nvSpPr>
          <p:cNvPr id="3" name="Fußzeilenplatzhalter 2"/>
          <p:cNvSpPr>
            <a:spLocks noGrp="1"/>
          </p:cNvSpPr>
          <p:nvPr>
            <p:ph type="ftr" sz="quarter" idx="11"/>
          </p:nvPr>
        </p:nvSpPr>
        <p:spPr/>
        <p:txBody>
          <a:bodyPr/>
          <a:lstStyle/>
          <a:p>
            <a:r>
              <a:rPr lang="de-DE" smtClean="0"/>
              <a:t>Viktoria Kozdron, 5ak</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B3FC538-0586-43EA-A988-FE145E2AA821}" type="datetime1">
              <a:rPr lang="de-DE" smtClean="0"/>
              <a:t>24.04.2013</a:t>
            </a:fld>
            <a:endParaRPr lang="de-DE"/>
          </a:p>
        </p:txBody>
      </p:sp>
      <p:sp>
        <p:nvSpPr>
          <p:cNvPr id="6" name="Fußzeilenplatzhalter 5"/>
          <p:cNvSpPr>
            <a:spLocks noGrp="1"/>
          </p:cNvSpPr>
          <p:nvPr>
            <p:ph type="ftr" sz="quarter" idx="11"/>
          </p:nvPr>
        </p:nvSpPr>
        <p:spPr/>
        <p:txBody>
          <a:bodyPr/>
          <a:lstStyle/>
          <a:p>
            <a:r>
              <a:rPr lang="de-DE" smtClean="0"/>
              <a:t>Viktoria Kozdron, 5ak</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CACA998-4DFD-458C-A83C-58E9516685F8}" type="datetime1">
              <a:rPr lang="de-DE" smtClean="0"/>
              <a:t>24.04.2013</a:t>
            </a:fld>
            <a:endParaRPr lang="de-DE"/>
          </a:p>
        </p:txBody>
      </p:sp>
      <p:sp>
        <p:nvSpPr>
          <p:cNvPr id="6" name="Fußzeilenplatzhalter 5"/>
          <p:cNvSpPr>
            <a:spLocks noGrp="1"/>
          </p:cNvSpPr>
          <p:nvPr>
            <p:ph type="ftr" sz="quarter" idx="11"/>
          </p:nvPr>
        </p:nvSpPr>
        <p:spPr/>
        <p:txBody>
          <a:bodyPr/>
          <a:lstStyle/>
          <a:p>
            <a:r>
              <a:rPr lang="de-DE" smtClean="0"/>
              <a:t>Viktoria Kozdron, 5ak</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70DFA-2E52-45B3-97F3-48A21C1C065E}" type="datetime1">
              <a:rPr lang="de-DE" smtClean="0"/>
              <a:t>24.04.2013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Viktoria Kozdron, 5ak</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dreamstime.com/schwarzweiss-zahlen-thumb8449385.jpg"/>
          <p:cNvPicPr>
            <a:picLocks noChangeAspect="1" noChangeArrowheads="1"/>
          </p:cNvPicPr>
          <p:nvPr/>
        </p:nvPicPr>
        <p:blipFill>
          <a:blip r:embed="rId2" cstate="print"/>
          <a:srcRect b="4241"/>
          <a:stretch>
            <a:fillRect/>
          </a:stretch>
        </p:blipFill>
        <p:spPr bwMode="auto">
          <a:xfrm>
            <a:off x="0" y="0"/>
            <a:ext cx="9144000" cy="6858000"/>
          </a:xfrm>
          <a:prstGeom prst="rect">
            <a:avLst/>
          </a:prstGeom>
          <a:noFill/>
        </p:spPr>
      </p:pic>
      <p:sp>
        <p:nvSpPr>
          <p:cNvPr id="5" name="Textfeld 4"/>
          <p:cNvSpPr txBox="1"/>
          <p:nvPr/>
        </p:nvSpPr>
        <p:spPr>
          <a:xfrm>
            <a:off x="1619672" y="1052736"/>
            <a:ext cx="5976664" cy="3016210"/>
          </a:xfrm>
          <a:prstGeom prst="rect">
            <a:avLst/>
          </a:prstGeom>
          <a:noFill/>
        </p:spPr>
        <p:txBody>
          <a:bodyPr wrap="square" rtlCol="0">
            <a:spAutoFit/>
          </a:bodyPr>
          <a:lstStyle/>
          <a:p>
            <a:pPr algn="ctr"/>
            <a:r>
              <a:rPr lang="de-AT" sz="4400" dirty="0" smtClean="0">
                <a:latin typeface="Arial Rounded MT Bold" pitchFamily="34" charset="0"/>
              </a:rPr>
              <a:t>Mathematik</a:t>
            </a:r>
          </a:p>
          <a:p>
            <a:pPr algn="ctr"/>
            <a:endParaRPr lang="de-AT" sz="6600" dirty="0" smtClean="0">
              <a:latin typeface="Cambria" pitchFamily="18" charset="0"/>
            </a:endParaRPr>
          </a:p>
          <a:p>
            <a:pPr algn="ctr"/>
            <a:r>
              <a:rPr lang="de-AT" sz="8000" b="1" dirty="0" smtClean="0">
                <a:latin typeface="Arial Rounded MT Bold" pitchFamily="34" charset="0"/>
              </a:rPr>
              <a:t>STATISTIK</a:t>
            </a:r>
            <a:endParaRPr lang="de-AT" sz="8000" b="1" dirty="0">
              <a:latin typeface="Arial Rounded MT Bold" pitchFamily="34" charset="0"/>
            </a:endParaRPr>
          </a:p>
        </p:txBody>
      </p:sp>
      <p:sp>
        <p:nvSpPr>
          <p:cNvPr id="4" name="Textfeld 3"/>
          <p:cNvSpPr txBox="1"/>
          <p:nvPr/>
        </p:nvSpPr>
        <p:spPr>
          <a:xfrm>
            <a:off x="179512" y="5589240"/>
            <a:ext cx="6840760" cy="1323439"/>
          </a:xfrm>
          <a:prstGeom prst="rect">
            <a:avLst/>
          </a:prstGeom>
          <a:noFill/>
        </p:spPr>
        <p:txBody>
          <a:bodyPr wrap="square" rtlCol="0">
            <a:spAutoFit/>
          </a:bodyPr>
          <a:lstStyle/>
          <a:p>
            <a:r>
              <a:rPr lang="de-AT" sz="2800" dirty="0">
                <a:latin typeface="Arial Rounded MT Bold" pitchFamily="34" charset="0"/>
              </a:rPr>
              <a:t>Viktoria </a:t>
            </a:r>
            <a:r>
              <a:rPr lang="de-AT" sz="2800" dirty="0" err="1">
                <a:latin typeface="Arial Rounded MT Bold" pitchFamily="34" charset="0"/>
              </a:rPr>
              <a:t>Kozdron</a:t>
            </a:r>
            <a:r>
              <a:rPr lang="de-AT" sz="2800">
                <a:latin typeface="Arial Rounded MT Bold" pitchFamily="34" charset="0"/>
              </a:rPr>
              <a:t>, </a:t>
            </a:r>
            <a:r>
              <a:rPr lang="de-AT" sz="2800" smtClean="0">
                <a:latin typeface="Arial Rounded MT Bold" pitchFamily="34" charset="0"/>
              </a:rPr>
              <a:t>5AK</a:t>
            </a:r>
            <a:endParaRPr lang="de-AT" sz="2800" dirty="0">
              <a:latin typeface="Arial Rounded MT Bold" pitchFamily="34" charset="0"/>
            </a:endParaRPr>
          </a:p>
          <a:p>
            <a:r>
              <a:rPr lang="de-AT" sz="2800" dirty="0" smtClean="0">
                <a:latin typeface="Arial Rounded MT Bold" pitchFamily="34" charset="0"/>
              </a:rPr>
              <a:t>VBS </a:t>
            </a:r>
            <a:r>
              <a:rPr lang="de-AT" sz="2800" dirty="0" err="1" smtClean="0">
                <a:latin typeface="Arial Rounded MT Bold" pitchFamily="34" charset="0"/>
              </a:rPr>
              <a:t>Augarten</a:t>
            </a:r>
            <a:endParaRPr lang="de-AT" sz="2800" dirty="0" smtClean="0">
              <a:latin typeface="Arial Rounded MT Bold" pitchFamily="34" charset="0"/>
            </a:endParaRPr>
          </a:p>
          <a:p>
            <a:endParaRPr lang="de-AT" sz="2400"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Arial Rounded MT Bold" pitchFamily="34" charset="0"/>
              </a:rPr>
              <a:t>Grafik formatieren</a:t>
            </a:r>
            <a:endParaRPr lang="de-AT" dirty="0">
              <a:latin typeface="Arial Rounded MT Bold" pitchFamily="34" charset="0"/>
            </a:endParaRPr>
          </a:p>
        </p:txBody>
      </p:sp>
      <p:pic>
        <p:nvPicPr>
          <p:cNvPr id="3074" name="Picture 2"/>
          <p:cNvPicPr>
            <a:picLocks noChangeAspect="1" noChangeArrowheads="1"/>
          </p:cNvPicPr>
          <p:nvPr/>
        </p:nvPicPr>
        <p:blipFill>
          <a:blip r:embed="rId2" cstate="print"/>
          <a:srcRect l="1933" t="26203" r="16159" b="9813"/>
          <a:stretch>
            <a:fillRect/>
          </a:stretch>
        </p:blipFill>
        <p:spPr bwMode="auto">
          <a:xfrm>
            <a:off x="0" y="1124744"/>
            <a:ext cx="9111606" cy="5328592"/>
          </a:xfrm>
          <a:prstGeom prst="rect">
            <a:avLst/>
          </a:prstGeom>
          <a:noFill/>
          <a:ln w="9525">
            <a:noFill/>
            <a:miter lim="800000"/>
            <a:headEnd/>
            <a:tailEnd/>
          </a:ln>
        </p:spPr>
      </p:pic>
      <p:cxnSp>
        <p:nvCxnSpPr>
          <p:cNvPr id="6" name="Gerade Verbindung mit Pfeil 5"/>
          <p:cNvCxnSpPr/>
          <p:nvPr/>
        </p:nvCxnSpPr>
        <p:spPr>
          <a:xfrm flipH="1">
            <a:off x="2051720" y="5013176"/>
            <a:ext cx="36004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feld 6"/>
          <p:cNvSpPr txBox="1"/>
          <p:nvPr/>
        </p:nvSpPr>
        <p:spPr>
          <a:xfrm>
            <a:off x="1115616" y="5661248"/>
            <a:ext cx="1584176" cy="646331"/>
          </a:xfrm>
          <a:prstGeom prst="rect">
            <a:avLst/>
          </a:prstGeom>
          <a:noFill/>
        </p:spPr>
        <p:txBody>
          <a:bodyPr wrap="square" rtlCol="0">
            <a:spAutoFit/>
          </a:bodyPr>
          <a:lstStyle/>
          <a:p>
            <a:r>
              <a:rPr lang="de-AT" dirty="0" smtClean="0">
                <a:latin typeface="Arial Rounded MT Bold" pitchFamily="34" charset="0"/>
              </a:rPr>
              <a:t>auf Prozent umstellen</a:t>
            </a:r>
            <a:endParaRPr lang="de-AT" dirty="0">
              <a:latin typeface="Arial Rounded MT Bold" pitchFamily="34" charset="0"/>
            </a:endParaRPr>
          </a:p>
        </p:txBody>
      </p:sp>
      <p:sp>
        <p:nvSpPr>
          <p:cNvPr id="8" name="Ellipse 7"/>
          <p:cNvSpPr/>
          <p:nvPr/>
        </p:nvSpPr>
        <p:spPr>
          <a:xfrm>
            <a:off x="5652120" y="3284984"/>
            <a:ext cx="151216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0" name="Gerade Verbindung mit Pfeil 9"/>
          <p:cNvCxnSpPr/>
          <p:nvPr/>
        </p:nvCxnSpPr>
        <p:spPr>
          <a:xfrm flipH="1" flipV="1">
            <a:off x="5292080" y="2420888"/>
            <a:ext cx="648072"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Gerade Verbindung mit Pfeil 10"/>
          <p:cNvCxnSpPr/>
          <p:nvPr/>
        </p:nvCxnSpPr>
        <p:spPr>
          <a:xfrm flipH="1" flipV="1">
            <a:off x="4211960" y="2492896"/>
            <a:ext cx="144016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Ellipse 12"/>
          <p:cNvSpPr/>
          <p:nvPr/>
        </p:nvSpPr>
        <p:spPr>
          <a:xfrm>
            <a:off x="7452320" y="4509120"/>
            <a:ext cx="1008112"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4" name="Gerade Verbindung mit Pfeil 13"/>
          <p:cNvCxnSpPr/>
          <p:nvPr/>
        </p:nvCxnSpPr>
        <p:spPr>
          <a:xfrm flipH="1" flipV="1">
            <a:off x="4211960" y="2708920"/>
            <a:ext cx="3240360" cy="20162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Fußzeilenplatzhalter 14"/>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65227" t="34375" r="4905" b="17057"/>
          <a:stretch>
            <a:fillRect/>
          </a:stretch>
        </p:blipFill>
        <p:spPr bwMode="auto">
          <a:xfrm>
            <a:off x="0" y="1268759"/>
            <a:ext cx="6084168" cy="5551869"/>
          </a:xfrm>
          <a:prstGeom prst="rect">
            <a:avLst/>
          </a:prstGeom>
          <a:noFill/>
          <a:ln w="1">
            <a:noFill/>
            <a:miter lim="800000"/>
            <a:headEnd/>
            <a:tailEnd type="none" w="med" len="med"/>
          </a:ln>
          <a:effectLst/>
        </p:spPr>
      </p:pic>
      <p:sp>
        <p:nvSpPr>
          <p:cNvPr id="2" name="Titel 1"/>
          <p:cNvSpPr>
            <a:spLocks noGrp="1"/>
          </p:cNvSpPr>
          <p:nvPr>
            <p:ph type="title"/>
          </p:nvPr>
        </p:nvSpPr>
        <p:spPr/>
        <p:txBody>
          <a:bodyPr>
            <a:normAutofit fontScale="90000"/>
          </a:bodyPr>
          <a:lstStyle/>
          <a:p>
            <a:r>
              <a:rPr lang="de-AT" dirty="0" smtClean="0">
                <a:latin typeface="Arial Rounded MT Bold" pitchFamily="34" charset="0"/>
              </a:rPr>
              <a:t>Schritt 4: Berechnung von Modus…usw.</a:t>
            </a:r>
            <a:endParaRPr lang="de-AT" dirty="0">
              <a:latin typeface="Arial Rounded MT Bold" pitchFamily="34" charset="0"/>
            </a:endParaRPr>
          </a:p>
        </p:txBody>
      </p:sp>
      <p:pic>
        <p:nvPicPr>
          <p:cNvPr id="20482" name="Picture 2"/>
          <p:cNvPicPr>
            <a:picLocks noChangeAspect="1" noChangeArrowheads="1"/>
          </p:cNvPicPr>
          <p:nvPr/>
        </p:nvPicPr>
        <p:blipFill>
          <a:blip r:embed="rId4" cstate="print"/>
          <a:srcRect l="66131" t="42938" r="20033" b="12766"/>
          <a:stretch>
            <a:fillRect/>
          </a:stretch>
        </p:blipFill>
        <p:spPr bwMode="auto">
          <a:xfrm>
            <a:off x="5940152" y="2348880"/>
            <a:ext cx="2505066" cy="4509120"/>
          </a:xfrm>
          <a:prstGeom prst="rect">
            <a:avLst/>
          </a:prstGeom>
          <a:noFill/>
          <a:ln w="9525">
            <a:noFill/>
            <a:miter lim="800000"/>
            <a:headEnd/>
            <a:tailEnd/>
          </a:ln>
        </p:spPr>
      </p:pic>
      <p:cxnSp>
        <p:nvCxnSpPr>
          <p:cNvPr id="7" name="Gerade Verbindung mit Pfeil 6"/>
          <p:cNvCxnSpPr/>
          <p:nvPr/>
        </p:nvCxnSpPr>
        <p:spPr>
          <a:xfrm flipV="1">
            <a:off x="7596336" y="2060848"/>
            <a:ext cx="144016"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feld 7"/>
          <p:cNvSpPr txBox="1"/>
          <p:nvPr/>
        </p:nvSpPr>
        <p:spPr>
          <a:xfrm>
            <a:off x="6660232" y="1052736"/>
            <a:ext cx="21957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AT" dirty="0" smtClean="0">
                <a:latin typeface="Arial Rounded MT Bold" pitchFamily="34" charset="0"/>
              </a:rPr>
              <a:t>immer alle absoluten Zahlen markieren</a:t>
            </a:r>
            <a:endParaRPr lang="de-AT" dirty="0">
              <a:latin typeface="Arial Rounded MT Bold" pitchFamily="34" charset="0"/>
            </a:endParaRPr>
          </a:p>
        </p:txBody>
      </p:sp>
      <p:sp>
        <p:nvSpPr>
          <p:cNvPr id="9" name="Rechteck 8"/>
          <p:cNvSpPr/>
          <p:nvPr/>
        </p:nvSpPr>
        <p:spPr>
          <a:xfrm>
            <a:off x="7164288" y="4509120"/>
            <a:ext cx="1368152"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tx1"/>
                </a:solidFill>
                <a:latin typeface="Arial Rounded MT Bold" pitchFamily="34" charset="0"/>
              </a:rPr>
              <a:t>Max - Min</a:t>
            </a:r>
            <a:endParaRPr lang="de-AT" dirty="0">
              <a:solidFill>
                <a:schemeClr val="tx1"/>
              </a:solidFill>
              <a:latin typeface="Arial Rounded MT Bold" pitchFamily="34" charset="0"/>
            </a:endParaRPr>
          </a:p>
        </p:txBody>
      </p:sp>
      <p:sp>
        <p:nvSpPr>
          <p:cNvPr id="11" name="Rechteck 10"/>
          <p:cNvSpPr/>
          <p:nvPr/>
        </p:nvSpPr>
        <p:spPr>
          <a:xfrm>
            <a:off x="7596336" y="5733256"/>
            <a:ext cx="1547664"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dirty="0" smtClean="0">
                <a:solidFill>
                  <a:schemeClr val="tx1"/>
                </a:solidFill>
                <a:latin typeface="Arial Rounded MT Bold" pitchFamily="34" charset="0"/>
              </a:rPr>
              <a:t>SUMQUAD / ANZAHL</a:t>
            </a:r>
            <a:endParaRPr lang="de-AT" sz="1600" dirty="0">
              <a:solidFill>
                <a:schemeClr val="tx1"/>
              </a:solidFill>
              <a:latin typeface="Arial Rounded MT Bold" pitchFamily="34" charset="0"/>
            </a:endParaRPr>
          </a:p>
        </p:txBody>
      </p:sp>
      <p:sp>
        <p:nvSpPr>
          <p:cNvPr id="12" name="Rechteck 11"/>
          <p:cNvSpPr/>
          <p:nvPr/>
        </p:nvSpPr>
        <p:spPr>
          <a:xfrm>
            <a:off x="2627784" y="6021288"/>
            <a:ext cx="2051720" cy="6790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tx1"/>
                </a:solidFill>
                <a:latin typeface="Arial Rounded MT Bold" pitchFamily="34" charset="0"/>
              </a:rPr>
              <a:t>WURZEL aus 86,7528345</a:t>
            </a:r>
            <a:endParaRPr lang="de-AT" dirty="0">
              <a:solidFill>
                <a:schemeClr val="tx1"/>
              </a:solidFill>
              <a:latin typeface="Arial Rounded MT Bold" pitchFamily="34" charset="0"/>
            </a:endParaRPr>
          </a:p>
        </p:txBody>
      </p:sp>
      <p:cxnSp>
        <p:nvCxnSpPr>
          <p:cNvPr id="13" name="Gerade Verbindung mit Pfeil 12"/>
          <p:cNvCxnSpPr>
            <a:stCxn id="11" idx="1"/>
          </p:cNvCxnSpPr>
          <p:nvPr/>
        </p:nvCxnSpPr>
        <p:spPr>
          <a:xfrm flipH="1">
            <a:off x="7236296" y="5985284"/>
            <a:ext cx="360040" cy="1800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Gerade Verbindung mit Pfeil 15"/>
          <p:cNvCxnSpPr/>
          <p:nvPr/>
        </p:nvCxnSpPr>
        <p:spPr>
          <a:xfrm flipV="1">
            <a:off x="4860032" y="6597352"/>
            <a:ext cx="360040" cy="72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Gerade Verbindung mit Pfeil 17"/>
          <p:cNvCxnSpPr/>
          <p:nvPr/>
        </p:nvCxnSpPr>
        <p:spPr>
          <a:xfrm flipH="1" flipV="1">
            <a:off x="6876256" y="4797152"/>
            <a:ext cx="288032" cy="144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Fußzeilenplatzhalter 14"/>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65227" t="43353" r="14981" b="17057"/>
          <a:stretch>
            <a:fillRect/>
          </a:stretch>
        </p:blipFill>
        <p:spPr bwMode="auto">
          <a:xfrm>
            <a:off x="107504" y="2276872"/>
            <a:ext cx="3960440" cy="4445658"/>
          </a:xfrm>
          <a:prstGeom prst="rect">
            <a:avLst/>
          </a:prstGeom>
          <a:noFill/>
          <a:ln w="1">
            <a:noFill/>
            <a:miter lim="800000"/>
            <a:headEnd/>
            <a:tailEnd type="none" w="med" len="med"/>
          </a:ln>
          <a:effectLst/>
        </p:spPr>
      </p:pic>
      <p:sp>
        <p:nvSpPr>
          <p:cNvPr id="2" name="Titel 1"/>
          <p:cNvSpPr>
            <a:spLocks noGrp="1"/>
          </p:cNvSpPr>
          <p:nvPr>
            <p:ph type="title"/>
          </p:nvPr>
        </p:nvSpPr>
        <p:spPr/>
        <p:txBody>
          <a:bodyPr>
            <a:normAutofit fontScale="90000"/>
          </a:bodyPr>
          <a:lstStyle/>
          <a:p>
            <a:r>
              <a:rPr lang="de-AT" dirty="0" smtClean="0">
                <a:latin typeface="Arial Rounded MT Bold" pitchFamily="34" charset="0"/>
              </a:rPr>
              <a:t>Erklärung der wichtigsten Begriffe</a:t>
            </a:r>
            <a:endParaRPr lang="de-AT" dirty="0">
              <a:latin typeface="Arial Rounded MT Bold" pitchFamily="34" charset="0"/>
            </a:endParaRPr>
          </a:p>
        </p:txBody>
      </p:sp>
      <p:sp>
        <p:nvSpPr>
          <p:cNvPr id="5" name="Textfeld 4"/>
          <p:cNvSpPr txBox="1"/>
          <p:nvPr/>
        </p:nvSpPr>
        <p:spPr>
          <a:xfrm>
            <a:off x="4067944" y="2708920"/>
            <a:ext cx="4752528" cy="369332"/>
          </a:xfrm>
          <a:prstGeom prst="rect">
            <a:avLst/>
          </a:prstGeom>
          <a:noFill/>
        </p:spPr>
        <p:txBody>
          <a:bodyPr wrap="square" rtlCol="0">
            <a:spAutoFit/>
          </a:bodyPr>
          <a:lstStyle/>
          <a:p>
            <a:r>
              <a:rPr lang="de-DE" dirty="0" smtClean="0">
                <a:latin typeface="Arial Rounded MT Bold" pitchFamily="34" charset="0"/>
              </a:rPr>
              <a:t>Wert in der Mitte der geordneten Liste </a:t>
            </a:r>
            <a:endParaRPr lang="de-AT" dirty="0">
              <a:latin typeface="Arial Rounded MT Bold" pitchFamily="34" charset="0"/>
            </a:endParaRPr>
          </a:p>
        </p:txBody>
      </p:sp>
      <p:sp>
        <p:nvSpPr>
          <p:cNvPr id="7" name="Textfeld 6"/>
          <p:cNvSpPr txBox="1"/>
          <p:nvPr/>
        </p:nvSpPr>
        <p:spPr>
          <a:xfrm>
            <a:off x="4067944" y="3059668"/>
            <a:ext cx="4752528" cy="369332"/>
          </a:xfrm>
          <a:prstGeom prst="rect">
            <a:avLst/>
          </a:prstGeom>
          <a:noFill/>
        </p:spPr>
        <p:txBody>
          <a:bodyPr wrap="square" rtlCol="0">
            <a:spAutoFit/>
          </a:bodyPr>
          <a:lstStyle/>
          <a:p>
            <a:r>
              <a:rPr lang="de-AT" dirty="0" smtClean="0">
                <a:latin typeface="Arial Rounded MT Bold" pitchFamily="34" charset="0"/>
              </a:rPr>
              <a:t>Häufigster Wert einer Liste </a:t>
            </a:r>
            <a:endParaRPr lang="de-AT" dirty="0">
              <a:latin typeface="Arial Rounded MT Bold" pitchFamily="34" charset="0"/>
            </a:endParaRPr>
          </a:p>
        </p:txBody>
      </p:sp>
      <p:sp>
        <p:nvSpPr>
          <p:cNvPr id="8" name="Textfeld 7"/>
          <p:cNvSpPr txBox="1"/>
          <p:nvPr/>
        </p:nvSpPr>
        <p:spPr>
          <a:xfrm>
            <a:off x="4067944" y="3645024"/>
            <a:ext cx="5076056" cy="646331"/>
          </a:xfrm>
          <a:prstGeom prst="rect">
            <a:avLst/>
          </a:prstGeom>
          <a:noFill/>
        </p:spPr>
        <p:txBody>
          <a:bodyPr wrap="square" rtlCol="0">
            <a:spAutoFit/>
          </a:bodyPr>
          <a:lstStyle/>
          <a:p>
            <a:r>
              <a:rPr lang="de-DE" dirty="0" smtClean="0">
                <a:latin typeface="Arial Rounded MT Bold" pitchFamily="34" charset="0"/>
              </a:rPr>
              <a:t>Differenz zwischen größtem und kleinstem Wert einer Liste</a:t>
            </a:r>
            <a:endParaRPr lang="de-AT" dirty="0">
              <a:latin typeface="Arial Rounded MT Bold" pitchFamily="34" charset="0"/>
            </a:endParaRPr>
          </a:p>
        </p:txBody>
      </p:sp>
      <p:sp>
        <p:nvSpPr>
          <p:cNvPr id="10" name="Textfeld 9"/>
          <p:cNvSpPr txBox="1"/>
          <p:nvPr/>
        </p:nvSpPr>
        <p:spPr>
          <a:xfrm>
            <a:off x="4211960" y="5103674"/>
            <a:ext cx="4932040" cy="1754326"/>
          </a:xfrm>
          <a:prstGeom prst="rect">
            <a:avLst/>
          </a:prstGeom>
          <a:noFill/>
        </p:spPr>
        <p:txBody>
          <a:bodyPr wrap="square" rtlCol="0">
            <a:spAutoFit/>
          </a:bodyPr>
          <a:lstStyle/>
          <a:p>
            <a:r>
              <a:rPr lang="de-DE" dirty="0" smtClean="0">
                <a:latin typeface="Arial Rounded MT Bold" pitchFamily="34" charset="0"/>
              </a:rPr>
              <a:t>Quadrat der durchschnittlichen Abweichung vom arithmetischen Mittel</a:t>
            </a:r>
          </a:p>
          <a:p>
            <a:endParaRPr lang="de-DE" dirty="0" smtClean="0"/>
          </a:p>
          <a:p>
            <a:r>
              <a:rPr lang="de-DE" dirty="0" smtClean="0">
                <a:latin typeface="Arial Rounded MT Bold" pitchFamily="34" charset="0"/>
              </a:rPr>
              <a:t>Durchschnittliche Abweichung vom arithmetischen Mittel </a:t>
            </a:r>
            <a:r>
              <a:rPr lang="de-DE" dirty="0" smtClean="0"/>
              <a:t/>
            </a:r>
            <a:br>
              <a:rPr lang="de-DE" dirty="0" smtClean="0"/>
            </a:br>
            <a:endParaRPr lang="de-AT" dirty="0"/>
          </a:p>
        </p:txBody>
      </p:sp>
      <p:cxnSp>
        <p:nvCxnSpPr>
          <p:cNvPr id="18" name="Gerade Verbindung mit Pfeil 17"/>
          <p:cNvCxnSpPr/>
          <p:nvPr/>
        </p:nvCxnSpPr>
        <p:spPr>
          <a:xfrm>
            <a:off x="1331640" y="2924944"/>
            <a:ext cx="25202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Gerade Verbindung mit Pfeil 18"/>
          <p:cNvCxnSpPr/>
          <p:nvPr/>
        </p:nvCxnSpPr>
        <p:spPr>
          <a:xfrm>
            <a:off x="1331640" y="3212976"/>
            <a:ext cx="25202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a:xfrm>
            <a:off x="1475656" y="3789040"/>
            <a:ext cx="25202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Gerade Verbindung mit Pfeil 22"/>
          <p:cNvCxnSpPr/>
          <p:nvPr/>
        </p:nvCxnSpPr>
        <p:spPr>
          <a:xfrm flipV="1">
            <a:off x="1331640" y="5661248"/>
            <a:ext cx="288032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Gerade Verbindung mit Pfeil 24"/>
          <p:cNvCxnSpPr/>
          <p:nvPr/>
        </p:nvCxnSpPr>
        <p:spPr>
          <a:xfrm flipV="1">
            <a:off x="2267744" y="6237312"/>
            <a:ext cx="1872208" cy="2160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Fußzeilenplatzhalter 13"/>
          <p:cNvSpPr>
            <a:spLocks noGrp="1"/>
          </p:cNvSpPr>
          <p:nvPr>
            <p:ph type="ftr" sz="quarter" idx="11"/>
          </p:nvPr>
        </p:nvSpPr>
        <p:spPr/>
        <p:txBody>
          <a:bodyPr/>
          <a:lstStyle/>
          <a:p>
            <a:r>
              <a:rPr lang="de-DE" dirty="0" smtClean="0"/>
              <a:t>Viktoria </a:t>
            </a:r>
            <a:r>
              <a:rPr lang="de-DE" dirty="0" err="1" smtClean="0"/>
              <a:t>Kozdron</a:t>
            </a:r>
            <a:r>
              <a:rPr lang="de-DE" dirty="0" smtClean="0"/>
              <a:t>, 5ak</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linksfraktion-ps.de/uploads/pics/gluehbirnei5umo.jpg"/>
          <p:cNvPicPr>
            <a:picLocks noChangeAspect="1" noChangeArrowheads="1"/>
          </p:cNvPicPr>
          <p:nvPr/>
        </p:nvPicPr>
        <p:blipFill>
          <a:blip r:embed="rId2" cstate="print">
            <a:biLevel thresh="50000"/>
          </a:blip>
          <a:srcRect/>
          <a:stretch>
            <a:fillRect/>
          </a:stretch>
        </p:blipFill>
        <p:spPr bwMode="auto">
          <a:xfrm>
            <a:off x="4932040" y="1700808"/>
            <a:ext cx="3795382" cy="4020295"/>
          </a:xfrm>
          <a:prstGeom prst="rect">
            <a:avLst/>
          </a:prstGeom>
          <a:noFill/>
        </p:spPr>
      </p:pic>
      <p:sp>
        <p:nvSpPr>
          <p:cNvPr id="3" name="Textfeld 2"/>
          <p:cNvSpPr txBox="1"/>
          <p:nvPr/>
        </p:nvSpPr>
        <p:spPr>
          <a:xfrm>
            <a:off x="0" y="908720"/>
            <a:ext cx="5688632" cy="3139321"/>
          </a:xfrm>
          <a:prstGeom prst="rect">
            <a:avLst/>
          </a:prstGeom>
          <a:noFill/>
        </p:spPr>
        <p:txBody>
          <a:bodyPr wrap="square" rtlCol="0">
            <a:spAutoFit/>
          </a:bodyPr>
          <a:lstStyle/>
          <a:p>
            <a:pPr algn="ctr"/>
            <a:r>
              <a:rPr lang="de-AT" sz="6600" dirty="0" smtClean="0">
                <a:latin typeface="Arial Rounded MT Bold" pitchFamily="34" charset="0"/>
              </a:rPr>
              <a:t>Die gute Note kann folgen ;)</a:t>
            </a:r>
            <a:endParaRPr lang="de-AT" sz="6600" dirty="0">
              <a:latin typeface="Arial Rounded MT Bold" pitchFamily="34" charset="0"/>
            </a:endParaRPr>
          </a:p>
        </p:txBody>
      </p:sp>
      <p:sp>
        <p:nvSpPr>
          <p:cNvPr id="5" name="Fußzeilenplatzhalter 4"/>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Arial Rounded MT Bold" pitchFamily="34" charset="0"/>
              </a:rPr>
              <a:t>Inhaltsverzeichnis</a:t>
            </a:r>
            <a:endParaRPr lang="de-AT" dirty="0">
              <a:latin typeface="Arial Rounded MT Bold" pitchFamily="34" charset="0"/>
            </a:endParaRPr>
          </a:p>
        </p:txBody>
      </p:sp>
      <p:sp>
        <p:nvSpPr>
          <p:cNvPr id="3" name="Inhaltsplatzhalter 2"/>
          <p:cNvSpPr>
            <a:spLocks noGrp="1"/>
          </p:cNvSpPr>
          <p:nvPr>
            <p:ph idx="1"/>
          </p:nvPr>
        </p:nvSpPr>
        <p:spPr>
          <a:xfrm>
            <a:off x="251520" y="1600200"/>
            <a:ext cx="8435280" cy="4525963"/>
          </a:xfrm>
        </p:spPr>
        <p:txBody>
          <a:bodyPr>
            <a:normAutofit/>
          </a:bodyPr>
          <a:lstStyle/>
          <a:p>
            <a:r>
              <a:rPr lang="de-AT" u="sng" dirty="0" smtClean="0">
                <a:latin typeface="Arial Rounded MT Bold" pitchFamily="34" charset="0"/>
              </a:rPr>
              <a:t>Angabe</a:t>
            </a:r>
            <a:r>
              <a:rPr lang="de-AT" dirty="0" smtClean="0">
                <a:latin typeface="Arial Rounded MT Bold" pitchFamily="34" charset="0"/>
              </a:rPr>
              <a:t>: immer sorgfältig durchlesen und die wichtigsten Teile der Angabe raus schreiben</a:t>
            </a:r>
          </a:p>
          <a:p>
            <a:r>
              <a:rPr lang="de-AT" u="sng" dirty="0" smtClean="0">
                <a:latin typeface="Arial Rounded MT Bold" pitchFamily="34" charset="0"/>
              </a:rPr>
              <a:t>Schritt 1: </a:t>
            </a:r>
            <a:r>
              <a:rPr lang="de-AT" dirty="0" smtClean="0">
                <a:latin typeface="Arial Rounded MT Bold" pitchFamily="34" charset="0"/>
              </a:rPr>
              <a:t>Eine Tabelle in Excel erstellen</a:t>
            </a:r>
          </a:p>
          <a:p>
            <a:r>
              <a:rPr lang="de-AT" u="sng" dirty="0" smtClean="0">
                <a:latin typeface="Arial Rounded MT Bold" pitchFamily="34" charset="0"/>
              </a:rPr>
              <a:t>Schritt 2: </a:t>
            </a:r>
            <a:r>
              <a:rPr lang="de-AT" dirty="0" smtClean="0">
                <a:latin typeface="Arial Rounded MT Bold" pitchFamily="34" charset="0"/>
              </a:rPr>
              <a:t>Erklärung der einzelnen Begriffe anhand des Beispiels</a:t>
            </a:r>
          </a:p>
          <a:p>
            <a:r>
              <a:rPr lang="de-AT" u="sng" dirty="0" smtClean="0">
                <a:latin typeface="Arial Rounded MT Bold" pitchFamily="34" charset="0"/>
              </a:rPr>
              <a:t>Schritt 3: </a:t>
            </a:r>
            <a:r>
              <a:rPr lang="de-AT" dirty="0" smtClean="0">
                <a:latin typeface="Arial Rounded MT Bold" pitchFamily="34" charset="0"/>
              </a:rPr>
              <a:t>Grafiken erstellen</a:t>
            </a:r>
          </a:p>
          <a:p>
            <a:r>
              <a:rPr lang="de-AT" u="sng" dirty="0" smtClean="0">
                <a:latin typeface="Arial Rounded MT Bold" pitchFamily="34" charset="0"/>
              </a:rPr>
              <a:t>Schritt 4: </a:t>
            </a:r>
            <a:r>
              <a:rPr lang="de-AT" dirty="0" smtClean="0">
                <a:latin typeface="Arial Rounded MT Bold" pitchFamily="34" charset="0"/>
              </a:rPr>
              <a:t>Berechnung von Modus… usw.</a:t>
            </a:r>
          </a:p>
          <a:p>
            <a:endParaRPr lang="de-AT" dirty="0"/>
          </a:p>
        </p:txBody>
      </p:sp>
      <p:sp>
        <p:nvSpPr>
          <p:cNvPr id="5" name="Fußzeilenplatzhalter 4"/>
          <p:cNvSpPr>
            <a:spLocks noGrp="1"/>
          </p:cNvSpPr>
          <p:nvPr>
            <p:ph type="ftr" sz="quarter" idx="11"/>
          </p:nvPr>
        </p:nvSpPr>
        <p:spPr/>
        <p:txBody>
          <a:bodyPr/>
          <a:lstStyle/>
          <a:p>
            <a:r>
              <a:rPr lang="de-DE" dirty="0" smtClean="0"/>
              <a:t>Viktoria </a:t>
            </a:r>
            <a:r>
              <a:rPr lang="de-DE" dirty="0" err="1" smtClean="0"/>
              <a:t>Kozdron</a:t>
            </a:r>
            <a:r>
              <a:rPr lang="de-DE" dirty="0" smtClean="0"/>
              <a:t>, 5ak</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Arial Rounded MT Bold" pitchFamily="34" charset="0"/>
              </a:rPr>
              <a:t>Die Angabe</a:t>
            </a:r>
            <a:endParaRPr lang="de-AT" dirty="0">
              <a:latin typeface="Arial Rounded MT Bold" pitchFamily="34" charset="0"/>
            </a:endParaRPr>
          </a:p>
        </p:txBody>
      </p:sp>
      <p:pic>
        <p:nvPicPr>
          <p:cNvPr id="14338" name="Picture 2"/>
          <p:cNvPicPr>
            <a:picLocks noGrp="1" noChangeAspect="1" noChangeArrowheads="1"/>
          </p:cNvPicPr>
          <p:nvPr>
            <p:ph idx="1"/>
          </p:nvPr>
        </p:nvPicPr>
        <p:blipFill>
          <a:blip r:embed="rId2" cstate="print"/>
          <a:srcRect l="15115" t="34043" r="17798" b="29364"/>
          <a:stretch>
            <a:fillRect/>
          </a:stretch>
        </p:blipFill>
        <p:spPr bwMode="auto">
          <a:xfrm>
            <a:off x="1" y="1196752"/>
            <a:ext cx="9144000" cy="2891841"/>
          </a:xfrm>
          <a:prstGeom prst="rect">
            <a:avLst/>
          </a:prstGeom>
          <a:noFill/>
          <a:ln w="9525">
            <a:noFill/>
            <a:miter lim="800000"/>
            <a:headEnd/>
            <a:tailEnd/>
          </a:ln>
        </p:spPr>
      </p:pic>
      <p:sp>
        <p:nvSpPr>
          <p:cNvPr id="5" name="Textfeld 4"/>
          <p:cNvSpPr txBox="1"/>
          <p:nvPr/>
        </p:nvSpPr>
        <p:spPr>
          <a:xfrm>
            <a:off x="395536" y="4077072"/>
            <a:ext cx="8640960" cy="2308324"/>
          </a:xfrm>
          <a:prstGeom prst="rect">
            <a:avLst/>
          </a:prstGeom>
          <a:noFill/>
        </p:spPr>
        <p:txBody>
          <a:bodyPr wrap="square" rtlCol="0">
            <a:spAutoFit/>
          </a:bodyPr>
          <a:lstStyle/>
          <a:p>
            <a:r>
              <a:rPr lang="de-AT" sz="2400" dirty="0" smtClean="0">
                <a:solidFill>
                  <a:srgbClr val="FF0000"/>
                </a:solidFill>
                <a:latin typeface="Arial Rounded MT Bold" pitchFamily="34" charset="0"/>
              </a:rPr>
              <a:t>	Absolute Zahlen</a:t>
            </a:r>
            <a:r>
              <a:rPr lang="de-AT" sz="2400" dirty="0" smtClean="0">
                <a:latin typeface="Arial Rounded MT Bold" pitchFamily="34" charset="0"/>
              </a:rPr>
              <a:t> lassen sich aus der Angabe 	leicht raus lesen.</a:t>
            </a:r>
          </a:p>
          <a:p>
            <a:r>
              <a:rPr lang="de-AT" sz="2400" dirty="0" smtClean="0">
                <a:solidFill>
                  <a:schemeClr val="accent5">
                    <a:lumMod val="50000"/>
                  </a:schemeClr>
                </a:solidFill>
                <a:latin typeface="Arial Rounded MT Bold" pitchFamily="34" charset="0"/>
              </a:rPr>
              <a:t>	</a:t>
            </a:r>
            <a:endParaRPr lang="de-AT" dirty="0" smtClean="0"/>
          </a:p>
          <a:p>
            <a:endParaRPr lang="de-AT" dirty="0" smtClean="0"/>
          </a:p>
          <a:p>
            <a:endParaRPr lang="de-AT" dirty="0" smtClean="0"/>
          </a:p>
          <a:p>
            <a:endParaRPr lang="de-AT" dirty="0" smtClean="0"/>
          </a:p>
          <a:p>
            <a:endParaRPr lang="de-AT" dirty="0"/>
          </a:p>
        </p:txBody>
      </p:sp>
      <p:sp>
        <p:nvSpPr>
          <p:cNvPr id="6" name="Ellipse 5"/>
          <p:cNvSpPr/>
          <p:nvPr/>
        </p:nvSpPr>
        <p:spPr>
          <a:xfrm>
            <a:off x="251520" y="1484784"/>
            <a:ext cx="640871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Fußzeilenplatzhalter 7"/>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6203" r="40087" b="12766"/>
          <a:stretch>
            <a:fillRect/>
          </a:stretch>
        </p:blipFill>
        <p:spPr bwMode="auto">
          <a:xfrm>
            <a:off x="216024" y="1159028"/>
            <a:ext cx="8532440" cy="5438324"/>
          </a:xfrm>
          <a:prstGeom prst="rect">
            <a:avLst/>
          </a:prstGeom>
          <a:noFill/>
          <a:ln w="9525">
            <a:noFill/>
            <a:miter lim="800000"/>
            <a:headEnd/>
            <a:tailEnd/>
          </a:ln>
        </p:spPr>
      </p:pic>
      <p:sp>
        <p:nvSpPr>
          <p:cNvPr id="2" name="Titel 1"/>
          <p:cNvSpPr>
            <a:spLocks noGrp="1"/>
          </p:cNvSpPr>
          <p:nvPr>
            <p:ph type="title"/>
          </p:nvPr>
        </p:nvSpPr>
        <p:spPr/>
        <p:txBody>
          <a:bodyPr>
            <a:normAutofit fontScale="90000"/>
          </a:bodyPr>
          <a:lstStyle/>
          <a:p>
            <a:r>
              <a:rPr lang="de-AT" dirty="0" smtClean="0">
                <a:latin typeface="Arial Rounded MT Bold" pitchFamily="34" charset="0"/>
              </a:rPr>
              <a:t>Schritt 1: Eine Tabelle in Excel erstellen</a:t>
            </a:r>
            <a:endParaRPr lang="de-AT" dirty="0">
              <a:latin typeface="Arial Rounded MT Bold" pitchFamily="34" charset="0"/>
            </a:endParaRPr>
          </a:p>
        </p:txBody>
      </p:sp>
      <p:sp>
        <p:nvSpPr>
          <p:cNvPr id="6" name="Textfeld 5"/>
          <p:cNvSpPr txBox="1"/>
          <p:nvPr/>
        </p:nvSpPr>
        <p:spPr>
          <a:xfrm>
            <a:off x="2627784" y="5517232"/>
            <a:ext cx="3096344" cy="92333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dirty="0" smtClean="0">
                <a:latin typeface="Arial Rounded MT Bold" pitchFamily="34" charset="0"/>
              </a:rPr>
              <a:t>Die Zahlen von der Angabe übernehmen und  untereinander eintragen</a:t>
            </a:r>
            <a:endParaRPr lang="de-AT" dirty="0">
              <a:latin typeface="Arial Rounded MT Bold" pitchFamily="34" charset="0"/>
            </a:endParaRPr>
          </a:p>
        </p:txBody>
      </p:sp>
      <p:sp>
        <p:nvSpPr>
          <p:cNvPr id="8" name="Textfeld 7"/>
          <p:cNvSpPr txBox="1"/>
          <p:nvPr/>
        </p:nvSpPr>
        <p:spPr>
          <a:xfrm>
            <a:off x="1835696" y="3501008"/>
            <a:ext cx="2088232" cy="20313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dirty="0" smtClean="0">
                <a:latin typeface="Arial Rounded MT Bold" pitchFamily="34" charset="0"/>
              </a:rPr>
              <a:t>Mit der kleinsten Zahl beginnend hochzählen bis zur höchsten Zahl die in der Angabe vorkommt. </a:t>
            </a:r>
            <a:endParaRPr lang="de-AT" dirty="0">
              <a:latin typeface="Arial Rounded MT Bold" pitchFamily="34" charset="0"/>
            </a:endParaRPr>
          </a:p>
        </p:txBody>
      </p:sp>
      <p:sp>
        <p:nvSpPr>
          <p:cNvPr id="10" name="Textfeld 9"/>
          <p:cNvSpPr txBox="1"/>
          <p:nvPr/>
        </p:nvSpPr>
        <p:spPr>
          <a:xfrm>
            <a:off x="4283968" y="3501008"/>
            <a:ext cx="1944216" cy="20313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dirty="0" smtClean="0">
                <a:latin typeface="Arial Rounded MT Bold" pitchFamily="34" charset="0"/>
              </a:rPr>
              <a:t>Zu der links, parallel stehenden Klassenuntergrenze immer 10 dazugeben</a:t>
            </a:r>
          </a:p>
          <a:p>
            <a:r>
              <a:rPr lang="de-AT" dirty="0" smtClean="0">
                <a:latin typeface="Arial Rounded MT Bold" pitchFamily="34" charset="0"/>
              </a:rPr>
              <a:t>560 +10= 570</a:t>
            </a:r>
            <a:endParaRPr lang="de-AT" dirty="0">
              <a:latin typeface="Arial Rounded MT Bold" pitchFamily="34" charset="0"/>
            </a:endParaRPr>
          </a:p>
        </p:txBody>
      </p:sp>
      <p:sp>
        <p:nvSpPr>
          <p:cNvPr id="12" name="Textfeld 11"/>
          <p:cNvSpPr txBox="1"/>
          <p:nvPr/>
        </p:nvSpPr>
        <p:spPr>
          <a:xfrm>
            <a:off x="6588224" y="3501008"/>
            <a:ext cx="2520280" cy="175432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dirty="0" smtClean="0">
                <a:latin typeface="Arial Rounded MT Bold" pitchFamily="34" charset="0"/>
              </a:rPr>
              <a:t>Klassenmitten sind in der Angabe immer angegeben. Die Zahlen in die Felder schreiben.</a:t>
            </a:r>
          </a:p>
          <a:p>
            <a:r>
              <a:rPr lang="de-AT" dirty="0" smtClean="0">
                <a:latin typeface="Arial Rounded MT Bold" pitchFamily="34" charset="0"/>
              </a:rPr>
              <a:t>565,575,585,595,605</a:t>
            </a:r>
            <a:endParaRPr lang="de-AT" dirty="0">
              <a:latin typeface="Arial Rounded MT Bold" pitchFamily="34" charset="0"/>
            </a:endParaRPr>
          </a:p>
        </p:txBody>
      </p:sp>
      <p:cxnSp>
        <p:nvCxnSpPr>
          <p:cNvPr id="19" name="Gerade Verbindung mit Pfeil 18"/>
          <p:cNvCxnSpPr>
            <a:stCxn id="8" idx="0"/>
          </p:cNvCxnSpPr>
          <p:nvPr/>
        </p:nvCxnSpPr>
        <p:spPr>
          <a:xfrm flipV="1">
            <a:off x="2879812" y="2852936"/>
            <a:ext cx="3600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a:xfrm flipH="1" flipV="1">
            <a:off x="4716016" y="2924944"/>
            <a:ext cx="648072"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Gerade Verbindung mit Pfeil 20"/>
          <p:cNvCxnSpPr/>
          <p:nvPr/>
        </p:nvCxnSpPr>
        <p:spPr>
          <a:xfrm flipH="1" flipV="1">
            <a:off x="6516216" y="2852936"/>
            <a:ext cx="72008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Gerade Verbindung mit Pfeil 22"/>
          <p:cNvCxnSpPr>
            <a:stCxn id="6" idx="1"/>
          </p:cNvCxnSpPr>
          <p:nvPr/>
        </p:nvCxnSpPr>
        <p:spPr>
          <a:xfrm flipH="1" flipV="1">
            <a:off x="1763688" y="5589240"/>
            <a:ext cx="864096" cy="3896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Fußzeilenplatzhalter 13"/>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1282" r="32762" b="12766"/>
          <a:stretch>
            <a:fillRect/>
          </a:stretch>
        </p:blipFill>
        <p:spPr bwMode="auto">
          <a:xfrm>
            <a:off x="0" y="0"/>
            <a:ext cx="9140186" cy="5229200"/>
          </a:xfrm>
          <a:prstGeom prst="rect">
            <a:avLst/>
          </a:prstGeom>
          <a:noFill/>
          <a:ln w="9525">
            <a:noFill/>
            <a:miter lim="800000"/>
            <a:headEnd/>
            <a:tailEnd/>
          </a:ln>
        </p:spPr>
      </p:pic>
      <p:sp>
        <p:nvSpPr>
          <p:cNvPr id="5" name="Textfeld 4"/>
          <p:cNvSpPr txBox="1"/>
          <p:nvPr/>
        </p:nvSpPr>
        <p:spPr>
          <a:xfrm>
            <a:off x="539552" y="2492896"/>
            <a:ext cx="7776864" cy="175432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dirty="0" smtClean="0">
                <a:latin typeface="Arial Rounded MT Bold" pitchFamily="34" charset="0"/>
              </a:rPr>
              <a:t>Häufigkeiten kann man von den absoluten Zahlen raus lesen. Also wie häufig kommt eine Zahl in der Spalte vor. </a:t>
            </a:r>
          </a:p>
          <a:p>
            <a:r>
              <a:rPr lang="de-AT" dirty="0" smtClean="0">
                <a:latin typeface="Arial Rounded MT Bold" pitchFamily="34" charset="0"/>
              </a:rPr>
              <a:t>Es gibt jedoch einen leichteren Weg die Häufigkeiten zu ermitteln – mit einer Formel.</a:t>
            </a:r>
          </a:p>
          <a:p>
            <a:r>
              <a:rPr lang="de-AT" dirty="0" smtClean="0">
                <a:latin typeface="Arial Rounded MT Bold" pitchFamily="34" charset="0"/>
              </a:rPr>
              <a:t>1 Zeile = ZÄHLENWENN( A6:A26;“&lt;570“) 	</a:t>
            </a:r>
          </a:p>
          <a:p>
            <a:r>
              <a:rPr lang="de-AT" dirty="0" smtClean="0">
                <a:latin typeface="Arial Rounded MT Bold" pitchFamily="34" charset="0"/>
              </a:rPr>
              <a:t>			2 Zeile: =ZÄHLENWENN(A6;A26;“&lt;580“-E6</a:t>
            </a:r>
            <a:endParaRPr lang="de-AT" dirty="0">
              <a:latin typeface="Arial Rounded MT Bold" pitchFamily="34" charset="0"/>
            </a:endParaRPr>
          </a:p>
        </p:txBody>
      </p:sp>
      <p:cxnSp>
        <p:nvCxnSpPr>
          <p:cNvPr id="7" name="Gerade Verbindung mit Pfeil 6"/>
          <p:cNvCxnSpPr/>
          <p:nvPr/>
        </p:nvCxnSpPr>
        <p:spPr>
          <a:xfrm flipH="1">
            <a:off x="2123728" y="3933056"/>
            <a:ext cx="1440160" cy="11521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feld 7"/>
          <p:cNvSpPr txBox="1"/>
          <p:nvPr/>
        </p:nvSpPr>
        <p:spPr>
          <a:xfrm>
            <a:off x="827584" y="5085184"/>
            <a:ext cx="1944216" cy="923330"/>
          </a:xfrm>
          <a:prstGeom prst="rect">
            <a:avLst/>
          </a:prstGeom>
          <a:noFill/>
        </p:spPr>
        <p:txBody>
          <a:bodyPr wrap="square" rtlCol="0">
            <a:spAutoFit/>
          </a:bodyPr>
          <a:lstStyle/>
          <a:p>
            <a:r>
              <a:rPr lang="de-AT" dirty="0" smtClean="0">
                <a:latin typeface="Arial Rounded MT Bold" pitchFamily="34" charset="0"/>
              </a:rPr>
              <a:t>alle absoluten Zahlen markieren</a:t>
            </a:r>
            <a:endParaRPr lang="de-AT" dirty="0">
              <a:latin typeface="Arial Rounded MT Bold" pitchFamily="34" charset="0"/>
            </a:endParaRPr>
          </a:p>
        </p:txBody>
      </p:sp>
      <p:cxnSp>
        <p:nvCxnSpPr>
          <p:cNvPr id="10" name="Gerade Verbindung mit Pfeil 9"/>
          <p:cNvCxnSpPr/>
          <p:nvPr/>
        </p:nvCxnSpPr>
        <p:spPr>
          <a:xfrm flipH="1">
            <a:off x="3707904" y="3933056"/>
            <a:ext cx="792088" cy="11521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feld 10"/>
          <p:cNvSpPr txBox="1"/>
          <p:nvPr/>
        </p:nvSpPr>
        <p:spPr>
          <a:xfrm>
            <a:off x="2483768" y="5013176"/>
            <a:ext cx="2448272" cy="646331"/>
          </a:xfrm>
          <a:prstGeom prst="rect">
            <a:avLst/>
          </a:prstGeom>
          <a:noFill/>
        </p:spPr>
        <p:txBody>
          <a:bodyPr wrap="square" rtlCol="0">
            <a:spAutoFit/>
          </a:bodyPr>
          <a:lstStyle/>
          <a:p>
            <a:r>
              <a:rPr lang="de-AT" dirty="0" smtClean="0">
                <a:latin typeface="Arial Rounded MT Bold" pitchFamily="34" charset="0"/>
              </a:rPr>
              <a:t>kleiner als Klassenobergrenze</a:t>
            </a:r>
            <a:endParaRPr lang="de-AT" dirty="0">
              <a:latin typeface="Arial Rounded MT Bold" pitchFamily="34" charset="0"/>
            </a:endParaRPr>
          </a:p>
        </p:txBody>
      </p:sp>
      <p:cxnSp>
        <p:nvCxnSpPr>
          <p:cNvPr id="20" name="Gerade Verbindung mit Pfeil 19"/>
          <p:cNvCxnSpPr/>
          <p:nvPr/>
        </p:nvCxnSpPr>
        <p:spPr>
          <a:xfrm flipH="1">
            <a:off x="7884368" y="4293096"/>
            <a:ext cx="216024"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feld 21"/>
          <p:cNvSpPr txBox="1"/>
          <p:nvPr/>
        </p:nvSpPr>
        <p:spPr>
          <a:xfrm>
            <a:off x="4788024" y="4300061"/>
            <a:ext cx="4176464" cy="2585323"/>
          </a:xfrm>
          <a:prstGeom prst="rect">
            <a:avLst/>
          </a:prstGeom>
          <a:noFill/>
        </p:spPr>
        <p:txBody>
          <a:bodyPr wrap="square" rtlCol="0">
            <a:spAutoFit/>
          </a:bodyPr>
          <a:lstStyle/>
          <a:p>
            <a:r>
              <a:rPr lang="de-AT" sz="1600" dirty="0" smtClean="0">
                <a:latin typeface="Arial Rounded MT Bold" pitchFamily="34" charset="0"/>
              </a:rPr>
              <a:t>Bei den nachfolgenden Zeilen aufpassen, weil man die ausgerechneten Häufigkeiten von den oberen Spalten abziehen muss. Sonst rechnet Excel die ausgerechneten Häufigkeiten alle zusammen und das Ergebnis bezieht sich nicht eindeutig auf die Zahlen , die nur zwischen Klassenuntergrenze und Klassenobergrenze  sind</a:t>
            </a:r>
            <a:r>
              <a:rPr lang="de-AT" dirty="0" smtClean="0">
                <a:latin typeface="Arial Rounded MT Bold" pitchFamily="34" charset="0"/>
              </a:rPr>
              <a:t>.</a:t>
            </a:r>
            <a:endParaRPr lang="de-AT" dirty="0">
              <a:latin typeface="Arial Rounded MT Bold" pitchFamily="34" charset="0"/>
            </a:endParaRPr>
          </a:p>
        </p:txBody>
      </p:sp>
      <p:sp>
        <p:nvSpPr>
          <p:cNvPr id="26" name="Textfeld 25"/>
          <p:cNvSpPr txBox="1"/>
          <p:nvPr/>
        </p:nvSpPr>
        <p:spPr>
          <a:xfrm>
            <a:off x="755576" y="620688"/>
            <a:ext cx="3960440" cy="1477328"/>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e-AT" dirty="0" smtClean="0">
                <a:solidFill>
                  <a:schemeClr val="tx1"/>
                </a:solidFill>
                <a:latin typeface="Arial Rounded MT Bold" pitchFamily="34" charset="0"/>
              </a:rPr>
              <a:t>Summe der Häufigkeiten</a:t>
            </a:r>
            <a:r>
              <a:rPr lang="de-AT" b="1" dirty="0" smtClean="0">
                <a:solidFill>
                  <a:schemeClr val="tx1"/>
                </a:solidFill>
                <a:latin typeface="Arial Rounded MT Bold" pitchFamily="34" charset="0"/>
              </a:rPr>
              <a:t> </a:t>
            </a:r>
            <a:r>
              <a:rPr lang="de-AT" b="1" dirty="0" smtClean="0">
                <a:latin typeface="Arial Rounded MT Bold" pitchFamily="34" charset="0"/>
              </a:rPr>
              <a:t>/ </a:t>
            </a:r>
            <a:r>
              <a:rPr lang="de-AT" dirty="0" smtClean="0">
                <a:solidFill>
                  <a:schemeClr val="tx1"/>
                </a:solidFill>
                <a:latin typeface="Arial Rounded MT Bold" pitchFamily="34" charset="0"/>
              </a:rPr>
              <a:t>Häufigkeiten der einzelnen Klassen ergeben die relativen H. </a:t>
            </a:r>
            <a:r>
              <a:rPr lang="de-AT" dirty="0" smtClean="0">
                <a:latin typeface="Arial Rounded MT Bold" pitchFamily="34" charset="0"/>
              </a:rPr>
              <a:t>Die relativen Häufigkeiten werden immer mit % angegeben.</a:t>
            </a:r>
            <a:endParaRPr lang="de-AT" dirty="0">
              <a:latin typeface="Arial Rounded MT Bold" pitchFamily="34" charset="0"/>
            </a:endParaRPr>
          </a:p>
        </p:txBody>
      </p:sp>
      <p:cxnSp>
        <p:nvCxnSpPr>
          <p:cNvPr id="14" name="Gerade Verbindung mit Pfeil 13"/>
          <p:cNvCxnSpPr>
            <a:stCxn id="26" idx="3"/>
          </p:cNvCxnSpPr>
          <p:nvPr/>
        </p:nvCxnSpPr>
        <p:spPr>
          <a:xfrm flipV="1">
            <a:off x="4716016" y="836712"/>
            <a:ext cx="648072" cy="5226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Gerade Verbindung mit Pfeil 15"/>
          <p:cNvCxnSpPr/>
          <p:nvPr/>
        </p:nvCxnSpPr>
        <p:spPr>
          <a:xfrm flipV="1">
            <a:off x="8172400" y="1916832"/>
            <a:ext cx="144016"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Fußzeilenplatzhalter 14"/>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8686800" cy="1143000"/>
          </a:xfrm>
        </p:spPr>
        <p:txBody>
          <a:bodyPr>
            <a:normAutofit fontScale="90000"/>
          </a:bodyPr>
          <a:lstStyle/>
          <a:p>
            <a:r>
              <a:rPr lang="de-AT" dirty="0" smtClean="0">
                <a:latin typeface="Arial Rounded MT Bold" pitchFamily="34" charset="0"/>
              </a:rPr>
              <a:t>Schritt 2: Erklärung der einzelnen Begriffe anhand des Beispiels</a:t>
            </a:r>
            <a:endParaRPr lang="de-AT" dirty="0">
              <a:latin typeface="Arial Rounded MT Bold" pitchFamily="34" charset="0"/>
            </a:endParaRPr>
          </a:p>
        </p:txBody>
      </p:sp>
      <p:pic>
        <p:nvPicPr>
          <p:cNvPr id="15363" name="Picture 3"/>
          <p:cNvPicPr>
            <a:picLocks noChangeAspect="1" noChangeArrowheads="1"/>
          </p:cNvPicPr>
          <p:nvPr/>
        </p:nvPicPr>
        <p:blipFill>
          <a:blip r:embed="rId2" cstate="print"/>
          <a:srcRect l="1851" t="29328" r="34504" b="63781"/>
          <a:stretch>
            <a:fillRect/>
          </a:stretch>
        </p:blipFill>
        <p:spPr bwMode="auto">
          <a:xfrm>
            <a:off x="0" y="1628800"/>
            <a:ext cx="9144000" cy="648072"/>
          </a:xfrm>
          <a:prstGeom prst="rect">
            <a:avLst/>
          </a:prstGeom>
          <a:noFill/>
          <a:ln w="9525">
            <a:noFill/>
            <a:miter lim="800000"/>
            <a:headEnd/>
            <a:tailEnd/>
          </a:ln>
        </p:spPr>
      </p:pic>
      <p:sp>
        <p:nvSpPr>
          <p:cNvPr id="6" name="Textfeld 5"/>
          <p:cNvSpPr txBox="1"/>
          <p:nvPr/>
        </p:nvSpPr>
        <p:spPr>
          <a:xfrm>
            <a:off x="72008" y="2348880"/>
            <a:ext cx="8964488" cy="4524315"/>
          </a:xfrm>
          <a:prstGeom prst="rect">
            <a:avLst/>
          </a:prstGeom>
          <a:noFill/>
        </p:spPr>
        <p:txBody>
          <a:bodyPr wrap="square" rtlCol="0">
            <a:spAutoFit/>
          </a:bodyPr>
          <a:lstStyle/>
          <a:p>
            <a:r>
              <a:rPr lang="de-AT" sz="1600" b="1" dirty="0" smtClean="0">
                <a:solidFill>
                  <a:srgbClr val="FF0000"/>
                </a:solidFill>
                <a:latin typeface="Arial Rounded MT Bold" pitchFamily="34" charset="0"/>
              </a:rPr>
              <a:t>Absolute Zahlen </a:t>
            </a:r>
          </a:p>
          <a:p>
            <a:r>
              <a:rPr lang="de-AT" sz="1600" dirty="0" smtClean="0">
                <a:latin typeface="Arial Rounded MT Bold" pitchFamily="34" charset="0"/>
              </a:rPr>
              <a:t>562 566 565 567 569 568 565 579 568 580 604 568 571 564 567 565 579 568 573 582 580 </a:t>
            </a:r>
          </a:p>
          <a:p>
            <a:r>
              <a:rPr lang="de-AT" sz="1600" b="1" dirty="0" smtClean="0">
                <a:solidFill>
                  <a:schemeClr val="accent4">
                    <a:lumMod val="75000"/>
                  </a:schemeClr>
                </a:solidFill>
                <a:latin typeface="Arial Rounded MT Bold" pitchFamily="34" charset="0"/>
              </a:rPr>
              <a:t>Klassenuntergrenzen</a:t>
            </a:r>
            <a:r>
              <a:rPr lang="de-AT" sz="1600" dirty="0" smtClean="0">
                <a:latin typeface="Arial Rounded MT Bold" pitchFamily="34" charset="0"/>
              </a:rPr>
              <a:t>  </a:t>
            </a:r>
          </a:p>
          <a:p>
            <a:r>
              <a:rPr lang="de-AT" sz="1600" dirty="0" smtClean="0">
                <a:latin typeface="Arial Rounded MT Bold" pitchFamily="34" charset="0"/>
              </a:rPr>
              <a:t>fängt man mit der kleinsten Zahl (560 , weil die kleinste Zahl in der Angabe 562 ist) an und zählt mit 10er Schritten bis zur höchsten Zahl (600, weil die höchste Zahl in diesem Beispiel 582 ist) .</a:t>
            </a:r>
          </a:p>
          <a:p>
            <a:r>
              <a:rPr lang="de-AT" sz="1600" b="1" dirty="0" smtClean="0">
                <a:solidFill>
                  <a:schemeClr val="accent4">
                    <a:lumMod val="50000"/>
                  </a:schemeClr>
                </a:solidFill>
                <a:latin typeface="Arial Rounded MT Bold" pitchFamily="34" charset="0"/>
              </a:rPr>
              <a:t>Klassenobergrenzen</a:t>
            </a:r>
            <a:r>
              <a:rPr lang="de-AT" sz="1600" dirty="0" smtClean="0">
                <a:latin typeface="Arial Rounded MT Bold" pitchFamily="34" charset="0"/>
              </a:rPr>
              <a:t>  </a:t>
            </a:r>
          </a:p>
          <a:p>
            <a:r>
              <a:rPr lang="de-AT" sz="1600" dirty="0" smtClean="0">
                <a:latin typeface="Arial Rounded MT Bold" pitchFamily="34" charset="0"/>
              </a:rPr>
              <a:t>Da in der Angabe die Klassenbreite mit 10 angeben wird, muss man zu der Klassenuntergrenze (also 560), 10 dazugeben. So kommt man auf die erste Klassenobergrenze, die 570 beträgt.</a:t>
            </a:r>
          </a:p>
          <a:p>
            <a:r>
              <a:rPr lang="de-AT" sz="1600" b="1" dirty="0" smtClean="0">
                <a:solidFill>
                  <a:schemeClr val="bg1">
                    <a:lumMod val="50000"/>
                  </a:schemeClr>
                </a:solidFill>
                <a:latin typeface="Arial Rounded MT Bold" pitchFamily="34" charset="0"/>
              </a:rPr>
              <a:t>Klassenmitten</a:t>
            </a:r>
            <a:r>
              <a:rPr lang="de-AT" sz="1600" dirty="0" smtClean="0">
                <a:latin typeface="Arial Rounded MT Bold" pitchFamily="34" charset="0"/>
              </a:rPr>
              <a:t> </a:t>
            </a:r>
          </a:p>
          <a:p>
            <a:r>
              <a:rPr lang="de-AT" sz="1600" dirty="0" smtClean="0">
                <a:latin typeface="Arial Rounded MT Bold" pitchFamily="34" charset="0"/>
              </a:rPr>
              <a:t>kann man aus der Angabe herauslesen. Die Zahl muss zwischen 560 und 570 liegen. Von 560 und 570 ist die Klassenmitte 565</a:t>
            </a:r>
          </a:p>
          <a:p>
            <a:r>
              <a:rPr lang="de-AT" sz="1600" dirty="0" smtClean="0">
                <a:solidFill>
                  <a:schemeClr val="accent2">
                    <a:lumMod val="60000"/>
                    <a:lumOff val="40000"/>
                  </a:schemeClr>
                </a:solidFill>
                <a:latin typeface="Arial Rounded MT Bold" pitchFamily="34" charset="0"/>
              </a:rPr>
              <a:t>absoluten Häufigkeiten</a:t>
            </a:r>
          </a:p>
          <a:p>
            <a:r>
              <a:rPr lang="de-AT" sz="1600" dirty="0" smtClean="0">
                <a:latin typeface="Arial Rounded MT Bold" pitchFamily="34" charset="0"/>
              </a:rPr>
              <a:t>Wie oft kommt eine Zahl zwischen 560 und 570 vor , die kleiner ist als 570</a:t>
            </a:r>
          </a:p>
          <a:p>
            <a:r>
              <a:rPr lang="de-AT" sz="1600" dirty="0" smtClean="0">
                <a:solidFill>
                  <a:schemeClr val="tx2">
                    <a:lumMod val="60000"/>
                    <a:lumOff val="40000"/>
                  </a:schemeClr>
                </a:solidFill>
                <a:latin typeface="Arial Rounded MT Bold" pitchFamily="34" charset="0"/>
              </a:rPr>
              <a:t>relative Häufigkeiten</a:t>
            </a:r>
          </a:p>
          <a:p>
            <a:r>
              <a:rPr lang="de-AT" sz="1600" dirty="0" smtClean="0">
                <a:latin typeface="Arial Rounded MT Bold" pitchFamily="34" charset="0"/>
              </a:rPr>
              <a:t>Häufigkeiten in Prozent</a:t>
            </a:r>
          </a:p>
          <a:p>
            <a:endParaRPr lang="de-AT" sz="1600" dirty="0"/>
          </a:p>
        </p:txBody>
      </p:sp>
      <p:sp>
        <p:nvSpPr>
          <p:cNvPr id="7" name="Ellipse 6"/>
          <p:cNvSpPr/>
          <p:nvPr/>
        </p:nvSpPr>
        <p:spPr>
          <a:xfrm>
            <a:off x="1403648" y="1916832"/>
            <a:ext cx="1656184" cy="43204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Ellipse 7"/>
          <p:cNvSpPr/>
          <p:nvPr/>
        </p:nvSpPr>
        <p:spPr>
          <a:xfrm>
            <a:off x="-36512" y="1988840"/>
            <a:ext cx="13316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Ellipse 8"/>
          <p:cNvSpPr/>
          <p:nvPr/>
        </p:nvSpPr>
        <p:spPr>
          <a:xfrm>
            <a:off x="3131840" y="1916832"/>
            <a:ext cx="1656184" cy="432048"/>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Ellipse 9"/>
          <p:cNvSpPr/>
          <p:nvPr/>
        </p:nvSpPr>
        <p:spPr>
          <a:xfrm>
            <a:off x="4932040" y="1916832"/>
            <a:ext cx="1656184" cy="43204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Ellipse 10"/>
          <p:cNvSpPr/>
          <p:nvPr/>
        </p:nvSpPr>
        <p:spPr>
          <a:xfrm>
            <a:off x="6588224" y="1772816"/>
            <a:ext cx="1368152" cy="648072"/>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Ellipse 11"/>
          <p:cNvSpPr/>
          <p:nvPr/>
        </p:nvSpPr>
        <p:spPr>
          <a:xfrm>
            <a:off x="7884368" y="1772816"/>
            <a:ext cx="1259632" cy="64807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Fußzeilenplatzhalter 13"/>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851" t="21454" r="33950" b="12594"/>
          <a:stretch>
            <a:fillRect/>
          </a:stretch>
        </p:blipFill>
        <p:spPr bwMode="auto">
          <a:xfrm>
            <a:off x="0" y="1124744"/>
            <a:ext cx="9225622" cy="5328592"/>
          </a:xfrm>
          <a:prstGeom prst="rect">
            <a:avLst/>
          </a:prstGeom>
          <a:noFill/>
          <a:ln w="9525">
            <a:noFill/>
            <a:miter lim="800000"/>
            <a:headEnd/>
            <a:tailEnd/>
          </a:ln>
        </p:spPr>
      </p:pic>
      <p:sp>
        <p:nvSpPr>
          <p:cNvPr id="2" name="Titel 1"/>
          <p:cNvSpPr>
            <a:spLocks noGrp="1"/>
          </p:cNvSpPr>
          <p:nvPr>
            <p:ph type="title"/>
          </p:nvPr>
        </p:nvSpPr>
        <p:spPr/>
        <p:txBody>
          <a:bodyPr/>
          <a:lstStyle/>
          <a:p>
            <a:r>
              <a:rPr lang="de-AT" dirty="0" smtClean="0">
                <a:latin typeface="Arial Rounded MT Bold" pitchFamily="34" charset="0"/>
              </a:rPr>
              <a:t>Schritt 3: Grafik 1 erstellten</a:t>
            </a:r>
            <a:endParaRPr lang="de-AT" dirty="0">
              <a:latin typeface="Arial Rounded MT Bold" pitchFamily="34" charset="0"/>
            </a:endParaRPr>
          </a:p>
        </p:txBody>
      </p:sp>
      <p:sp>
        <p:nvSpPr>
          <p:cNvPr id="5" name="Textfeld 4"/>
          <p:cNvSpPr txBox="1"/>
          <p:nvPr/>
        </p:nvSpPr>
        <p:spPr>
          <a:xfrm>
            <a:off x="5940152" y="3717032"/>
            <a:ext cx="280831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AT" dirty="0" smtClean="0">
                <a:latin typeface="Arial Rounded MT Bold" pitchFamily="34" charset="0"/>
              </a:rPr>
              <a:t>Um eine Grafik zu erstellen müssen die Klassenmitten und die relativen Häufigkeiten markiert werden.</a:t>
            </a:r>
          </a:p>
          <a:p>
            <a:endParaRPr lang="de-AT" dirty="0" smtClean="0">
              <a:latin typeface="Arial Rounded MT Bold" pitchFamily="34" charset="0"/>
            </a:endParaRPr>
          </a:p>
          <a:p>
            <a:r>
              <a:rPr lang="de-AT" dirty="0" smtClean="0">
                <a:latin typeface="Arial Rounded MT Bold" pitchFamily="34" charset="0"/>
              </a:rPr>
              <a:t>&gt; Einfügen &gt; Diagramme&gt; Säule</a:t>
            </a:r>
            <a:endParaRPr lang="de-AT" dirty="0">
              <a:latin typeface="Arial Rounded MT Bold" pitchFamily="34" charset="0"/>
            </a:endParaRPr>
          </a:p>
        </p:txBody>
      </p:sp>
      <p:sp>
        <p:nvSpPr>
          <p:cNvPr id="7" name="Fußzeilenplatzhalter 6"/>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Arial Rounded MT Bold" pitchFamily="34" charset="0"/>
              </a:rPr>
              <a:t>Grafik formatieren</a:t>
            </a:r>
            <a:endParaRPr lang="de-AT" dirty="0">
              <a:latin typeface="Arial Rounded MT Bold" pitchFamily="34" charset="0"/>
            </a:endParaRPr>
          </a:p>
        </p:txBody>
      </p:sp>
      <p:pic>
        <p:nvPicPr>
          <p:cNvPr id="19459" name="Picture 3"/>
          <p:cNvPicPr>
            <a:picLocks noChangeAspect="1" noChangeArrowheads="1"/>
          </p:cNvPicPr>
          <p:nvPr/>
        </p:nvPicPr>
        <p:blipFill>
          <a:blip r:embed="rId2" cstate="print"/>
          <a:srcRect l="1851" t="27360" r="16794" b="9641"/>
          <a:stretch>
            <a:fillRect/>
          </a:stretch>
        </p:blipFill>
        <p:spPr bwMode="auto">
          <a:xfrm>
            <a:off x="-38762" y="1124744"/>
            <a:ext cx="9182762" cy="5184576"/>
          </a:xfrm>
          <a:prstGeom prst="rect">
            <a:avLst/>
          </a:prstGeom>
          <a:noFill/>
          <a:ln w="9525">
            <a:noFill/>
            <a:miter lim="800000"/>
            <a:headEnd/>
            <a:tailEnd/>
          </a:ln>
        </p:spPr>
      </p:pic>
      <p:sp>
        <p:nvSpPr>
          <p:cNvPr id="6" name="Ellipse 5"/>
          <p:cNvSpPr/>
          <p:nvPr/>
        </p:nvSpPr>
        <p:spPr>
          <a:xfrm>
            <a:off x="5796136" y="3068960"/>
            <a:ext cx="2088232"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 Verbindung mit Pfeil 7"/>
          <p:cNvCxnSpPr/>
          <p:nvPr/>
        </p:nvCxnSpPr>
        <p:spPr>
          <a:xfrm flipH="1" flipV="1">
            <a:off x="5364088" y="2204864"/>
            <a:ext cx="864096"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Gerade Verbindung mit Pfeil 8"/>
          <p:cNvCxnSpPr/>
          <p:nvPr/>
        </p:nvCxnSpPr>
        <p:spPr>
          <a:xfrm flipH="1" flipV="1">
            <a:off x="2987824" y="2492896"/>
            <a:ext cx="3096344"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Ellipse 10"/>
          <p:cNvSpPr/>
          <p:nvPr/>
        </p:nvSpPr>
        <p:spPr>
          <a:xfrm>
            <a:off x="7524328" y="4293096"/>
            <a:ext cx="93610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3" name="Gerade Verbindung mit Pfeil 12"/>
          <p:cNvCxnSpPr>
            <a:stCxn id="11" idx="2"/>
          </p:cNvCxnSpPr>
          <p:nvPr/>
        </p:nvCxnSpPr>
        <p:spPr>
          <a:xfrm flipH="1" flipV="1">
            <a:off x="2843808" y="2636912"/>
            <a:ext cx="4680520" cy="18722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Gerade Verbindung mit Pfeil 14"/>
          <p:cNvCxnSpPr/>
          <p:nvPr/>
        </p:nvCxnSpPr>
        <p:spPr>
          <a:xfrm flipH="1">
            <a:off x="899592" y="5517232"/>
            <a:ext cx="216024"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feld 15"/>
          <p:cNvSpPr txBox="1"/>
          <p:nvPr/>
        </p:nvSpPr>
        <p:spPr>
          <a:xfrm>
            <a:off x="0" y="6093296"/>
            <a:ext cx="1835696" cy="646331"/>
          </a:xfrm>
          <a:prstGeom prst="rect">
            <a:avLst/>
          </a:prstGeom>
          <a:noFill/>
        </p:spPr>
        <p:txBody>
          <a:bodyPr wrap="square" rtlCol="0">
            <a:spAutoFit/>
          </a:bodyPr>
          <a:lstStyle/>
          <a:p>
            <a:r>
              <a:rPr lang="de-AT" dirty="0" smtClean="0">
                <a:latin typeface="Arial Rounded MT Bold" pitchFamily="34" charset="0"/>
              </a:rPr>
              <a:t>auf Prozent umformatieren</a:t>
            </a:r>
            <a:endParaRPr lang="de-AT" dirty="0">
              <a:latin typeface="Arial Rounded MT Bold" pitchFamily="34" charset="0"/>
            </a:endParaRPr>
          </a:p>
        </p:txBody>
      </p:sp>
      <p:cxnSp>
        <p:nvCxnSpPr>
          <p:cNvPr id="18" name="Gerade Verbindung mit Pfeil 17"/>
          <p:cNvCxnSpPr/>
          <p:nvPr/>
        </p:nvCxnSpPr>
        <p:spPr>
          <a:xfrm>
            <a:off x="2483768" y="5733256"/>
            <a:ext cx="144016"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feld 18"/>
          <p:cNvSpPr txBox="1"/>
          <p:nvPr/>
        </p:nvSpPr>
        <p:spPr>
          <a:xfrm>
            <a:off x="2123728" y="5934670"/>
            <a:ext cx="2448272" cy="923330"/>
          </a:xfrm>
          <a:prstGeom prst="rect">
            <a:avLst/>
          </a:prstGeom>
          <a:noFill/>
        </p:spPr>
        <p:txBody>
          <a:bodyPr wrap="square" rtlCol="0">
            <a:spAutoFit/>
          </a:bodyPr>
          <a:lstStyle/>
          <a:p>
            <a:r>
              <a:rPr lang="de-AT" dirty="0" smtClean="0">
                <a:latin typeface="Arial Rounded MT Bold" pitchFamily="34" charset="0"/>
              </a:rPr>
              <a:t>auf die Zahlen der Klassenmitten umformatieren</a:t>
            </a:r>
            <a:endParaRPr lang="de-AT" dirty="0">
              <a:latin typeface="Arial Rounded MT Bold" pitchFamily="34" charset="0"/>
            </a:endParaRPr>
          </a:p>
        </p:txBody>
      </p:sp>
      <p:sp>
        <p:nvSpPr>
          <p:cNvPr id="17" name="Fußzeilenplatzhalter 16"/>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latin typeface="Arial Rounded MT Bold" pitchFamily="34" charset="0"/>
              </a:rPr>
              <a:t>Grafik 2 erstellen</a:t>
            </a:r>
            <a:endParaRPr lang="de-AT" dirty="0">
              <a:latin typeface="Arial Rounded MT Bold" pitchFamily="34" charset="0"/>
            </a:endParaRPr>
          </a:p>
        </p:txBody>
      </p:sp>
      <p:pic>
        <p:nvPicPr>
          <p:cNvPr id="2050" name="Picture 2"/>
          <p:cNvPicPr>
            <a:picLocks noChangeAspect="1" noChangeArrowheads="1"/>
          </p:cNvPicPr>
          <p:nvPr/>
        </p:nvPicPr>
        <p:blipFill>
          <a:blip r:embed="rId2" cstate="print"/>
          <a:srcRect l="1933" t="25219" r="42170" b="11782"/>
          <a:stretch>
            <a:fillRect/>
          </a:stretch>
        </p:blipFill>
        <p:spPr bwMode="auto">
          <a:xfrm>
            <a:off x="0" y="1268759"/>
            <a:ext cx="6948264" cy="5366593"/>
          </a:xfrm>
          <a:prstGeom prst="rect">
            <a:avLst/>
          </a:prstGeom>
          <a:noFill/>
          <a:ln w="9525">
            <a:noFill/>
            <a:miter lim="800000"/>
            <a:headEnd/>
            <a:tailEnd/>
          </a:ln>
        </p:spPr>
      </p:pic>
      <p:sp>
        <p:nvSpPr>
          <p:cNvPr id="6" name="Textfeld 5"/>
          <p:cNvSpPr txBox="1"/>
          <p:nvPr/>
        </p:nvSpPr>
        <p:spPr>
          <a:xfrm>
            <a:off x="6156176" y="3068960"/>
            <a:ext cx="280831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AT" dirty="0" smtClean="0">
                <a:latin typeface="Arial Rounded MT Bold" pitchFamily="34" charset="0"/>
              </a:rPr>
              <a:t>Um eine Grafik zu erstellen müssen die Klassenmitten und die absoluten Häufigkeiten markiert werden.</a:t>
            </a:r>
          </a:p>
          <a:p>
            <a:endParaRPr lang="de-AT" dirty="0" smtClean="0">
              <a:latin typeface="Arial Rounded MT Bold" pitchFamily="34" charset="0"/>
            </a:endParaRPr>
          </a:p>
          <a:p>
            <a:r>
              <a:rPr lang="de-AT" dirty="0" smtClean="0">
                <a:latin typeface="Arial Rounded MT Bold" pitchFamily="34" charset="0"/>
              </a:rPr>
              <a:t>&gt; Einfügen &gt; Diagramme&gt; Kreis</a:t>
            </a:r>
            <a:endParaRPr lang="de-AT" dirty="0">
              <a:latin typeface="Arial Rounded MT Bold" pitchFamily="34" charset="0"/>
            </a:endParaRPr>
          </a:p>
        </p:txBody>
      </p:sp>
      <p:sp>
        <p:nvSpPr>
          <p:cNvPr id="7" name="Fußzeilenplatzhalter 6"/>
          <p:cNvSpPr>
            <a:spLocks noGrp="1"/>
          </p:cNvSpPr>
          <p:nvPr>
            <p:ph type="ftr" sz="quarter" idx="11"/>
          </p:nvPr>
        </p:nvSpPr>
        <p:spPr/>
        <p:txBody>
          <a:bodyPr/>
          <a:lstStyle/>
          <a:p>
            <a:r>
              <a:rPr lang="de-DE" smtClean="0"/>
              <a:t>Viktoria Kozdron, 5ak</a:t>
            </a: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Bildschirmpräsentation (4:3)</PresentationFormat>
  <Paragraphs>83</Paragraphs>
  <Slides>13</Slides>
  <Notes>1</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Larissa-Design</vt:lpstr>
      <vt:lpstr>PowerPoint-Präsentation</vt:lpstr>
      <vt:lpstr>Inhaltsverzeichnis</vt:lpstr>
      <vt:lpstr>Die Angabe</vt:lpstr>
      <vt:lpstr>Schritt 1: Eine Tabelle in Excel erstellen</vt:lpstr>
      <vt:lpstr>PowerPoint-Präsentation</vt:lpstr>
      <vt:lpstr>Schritt 2: Erklärung der einzelnen Begriffe anhand des Beispiels</vt:lpstr>
      <vt:lpstr>Schritt 3: Grafik 1 erstellten</vt:lpstr>
      <vt:lpstr>Grafik formatieren</vt:lpstr>
      <vt:lpstr>Grafik 2 erstellen</vt:lpstr>
      <vt:lpstr>Grafik formatieren</vt:lpstr>
      <vt:lpstr>Schritt 4: Berechnung von Modus…usw.</vt:lpstr>
      <vt:lpstr>Erklärung der wichtigsten Begriffe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Vikusia</dc:creator>
  <cp:lastModifiedBy>Irene</cp:lastModifiedBy>
  <cp:revision>43</cp:revision>
  <dcterms:created xsi:type="dcterms:W3CDTF">2013-04-07T11:18:23Z</dcterms:created>
  <dcterms:modified xsi:type="dcterms:W3CDTF">2013-04-24T15:52:02Z</dcterms:modified>
</cp:coreProperties>
</file>