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81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AA22-40B8-4114-82F9-0EEE34B55CBF}" type="datetimeFigureOut">
              <a:rPr lang="de-AT" smtClean="0"/>
              <a:t>02.01.2014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F4F8-2024-4AD0-BD5B-CA8E6E0F83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407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AA22-40B8-4114-82F9-0EEE34B55CBF}" type="datetimeFigureOut">
              <a:rPr lang="de-AT" smtClean="0"/>
              <a:t>02.01.2014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F4F8-2024-4AD0-BD5B-CA8E6E0F83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6718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AA22-40B8-4114-82F9-0EEE34B55CBF}" type="datetimeFigureOut">
              <a:rPr lang="de-AT" smtClean="0"/>
              <a:t>02.01.2014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F4F8-2024-4AD0-BD5B-CA8E6E0F83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58278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AA22-40B8-4114-82F9-0EEE34B55CBF}" type="datetimeFigureOut">
              <a:rPr lang="de-AT" smtClean="0"/>
              <a:t>02.01.2014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F4F8-2024-4AD0-BD5B-CA8E6E0F83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0948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AA22-40B8-4114-82F9-0EEE34B55CBF}" type="datetimeFigureOut">
              <a:rPr lang="de-AT" smtClean="0"/>
              <a:t>02.01.2014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F4F8-2024-4AD0-BD5B-CA8E6E0F83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4072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AA22-40B8-4114-82F9-0EEE34B55CBF}" type="datetimeFigureOut">
              <a:rPr lang="de-AT" smtClean="0"/>
              <a:t>02.01.2014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F4F8-2024-4AD0-BD5B-CA8E6E0F83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8015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AA22-40B8-4114-82F9-0EEE34B55CBF}" type="datetimeFigureOut">
              <a:rPr lang="de-AT" smtClean="0"/>
              <a:t>02.01.2014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F4F8-2024-4AD0-BD5B-CA8E6E0F83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791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AA22-40B8-4114-82F9-0EEE34B55CBF}" type="datetimeFigureOut">
              <a:rPr lang="de-AT" smtClean="0"/>
              <a:t>02.01.2014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F4F8-2024-4AD0-BD5B-CA8E6E0F83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34686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AA22-40B8-4114-82F9-0EEE34B55CBF}" type="datetimeFigureOut">
              <a:rPr lang="de-AT" smtClean="0"/>
              <a:t>02.01.2014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F4F8-2024-4AD0-BD5B-CA8E6E0F83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70834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AA22-40B8-4114-82F9-0EEE34B55CBF}" type="datetimeFigureOut">
              <a:rPr lang="de-AT" smtClean="0"/>
              <a:t>02.01.2014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F4F8-2024-4AD0-BD5B-CA8E6E0F83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95305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AA22-40B8-4114-82F9-0EEE34B55CBF}" type="datetimeFigureOut">
              <a:rPr lang="de-AT" smtClean="0"/>
              <a:t>02.01.2014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F4F8-2024-4AD0-BD5B-CA8E6E0F83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69620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BAA22-40B8-4114-82F9-0EEE34B55CBF}" type="datetimeFigureOut">
              <a:rPr lang="de-AT" smtClean="0"/>
              <a:t>02.01.2014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4F4F8-2024-4AD0-BD5B-CA8E6E0F83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418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e-trainer.de/Klasse8/Gleichungssysteme/Block5/Aufgaben.htm" TargetMode="External"/><Relationship Id="rId2" Type="http://schemas.openxmlformats.org/officeDocument/2006/relationships/hyperlink" Target="http://www.mathe-trainer.de/Klasse8/Gleichungssysteme/Block7/Aufgaben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/>
          <a:lstStyle/>
          <a:p>
            <a:r>
              <a:rPr lang="de-DE" dirty="0" smtClean="0"/>
              <a:t>Bewegungsaufgaben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1752600"/>
          </a:xfrm>
        </p:spPr>
        <p:txBody>
          <a:bodyPr/>
          <a:lstStyle/>
          <a:p>
            <a:r>
              <a:rPr lang="de-DE" dirty="0" smtClean="0"/>
              <a:t>Alice Fuchs 2CK</a:t>
            </a:r>
            <a:endParaRPr lang="de-AT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548680"/>
            <a:ext cx="2625080" cy="206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78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1935088"/>
          </a:xfrm>
        </p:spPr>
        <p:txBody>
          <a:bodyPr>
            <a:noAutofit/>
          </a:bodyPr>
          <a:lstStyle/>
          <a:p>
            <a:pPr algn="l"/>
            <a:r>
              <a:rPr lang="de-DE" sz="2000" dirty="0" smtClean="0"/>
              <a:t>Ein </a:t>
            </a:r>
            <a:r>
              <a:rPr lang="de-DE" sz="2000" dirty="0"/>
              <a:t>LKW beginnt um </a:t>
            </a:r>
            <a:r>
              <a:rPr lang="de-DE" sz="2000" dirty="0" smtClean="0"/>
              <a:t>11.00 </a:t>
            </a:r>
            <a:r>
              <a:rPr lang="de-DE" sz="2000" dirty="0"/>
              <a:t>Uhr seine Fahrt, wobei er durchschnittlich </a:t>
            </a:r>
            <a:r>
              <a:rPr lang="de-DE" sz="2000" dirty="0" smtClean="0"/>
              <a:t>70 </a:t>
            </a:r>
            <a:r>
              <a:rPr lang="de-DE" sz="2000" dirty="0"/>
              <a:t>km/h fährt. Eine Stunde nach seiner Abfahrt bemerkt der Chef, dass sein Fahrer wichtige Papiere </a:t>
            </a:r>
            <a:r>
              <a:rPr lang="de-DE" sz="2000" dirty="0" smtClean="0"/>
              <a:t>vergessen hat. </a:t>
            </a:r>
            <a:r>
              <a:rPr lang="de-DE" sz="2000" dirty="0"/>
              <a:t>Er setzt sich in seinen Pkw und folgt ihm. Er schafft </a:t>
            </a:r>
            <a:r>
              <a:rPr lang="de-DE" sz="2000" dirty="0" smtClean="0"/>
              <a:t>100 </a:t>
            </a:r>
            <a:r>
              <a:rPr lang="de-DE" sz="2000" dirty="0"/>
              <a:t>km/h.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/>
              <a:t>Wann holt er den LKW ein</a:t>
            </a:r>
            <a:r>
              <a:rPr lang="de-DE" sz="2000" dirty="0" smtClean="0"/>
              <a:t>?</a:t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Skizze: </a:t>
            </a:r>
            <a:endParaRPr lang="de-AT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332656"/>
            <a:ext cx="8003232" cy="968971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1. Beispiel </a:t>
            </a:r>
            <a:endParaRPr lang="de-AT" b="1" dirty="0"/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1331640" y="4221088"/>
            <a:ext cx="6048672" cy="0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1223628" y="4113076"/>
            <a:ext cx="216024" cy="21602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Textfeld 14"/>
          <p:cNvSpPr txBox="1"/>
          <p:nvPr/>
        </p:nvSpPr>
        <p:spPr>
          <a:xfrm>
            <a:off x="261332" y="3798521"/>
            <a:ext cx="1044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11 Uhr</a:t>
            </a:r>
            <a:endParaRPr lang="de-AT" dirty="0"/>
          </a:p>
        </p:txBody>
      </p:sp>
      <p:sp>
        <p:nvSpPr>
          <p:cNvPr id="16" name="Textfeld 15"/>
          <p:cNvSpPr txBox="1"/>
          <p:nvPr/>
        </p:nvSpPr>
        <p:spPr>
          <a:xfrm>
            <a:off x="254550" y="5690344"/>
            <a:ext cx="1044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12 Uhr</a:t>
            </a:r>
            <a:endParaRPr lang="de-AT" dirty="0"/>
          </a:p>
        </p:txBody>
      </p:sp>
      <p:sp>
        <p:nvSpPr>
          <p:cNvPr id="17" name="Textfeld 16"/>
          <p:cNvSpPr txBox="1"/>
          <p:nvPr/>
        </p:nvSpPr>
        <p:spPr>
          <a:xfrm>
            <a:off x="3311860" y="3742316"/>
            <a:ext cx="104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70 km/h</a:t>
            </a:r>
            <a:endParaRPr lang="de-AT" dirty="0"/>
          </a:p>
        </p:txBody>
      </p:sp>
      <p:sp>
        <p:nvSpPr>
          <p:cNvPr id="18" name="Textfeld 17"/>
          <p:cNvSpPr txBox="1"/>
          <p:nvPr/>
        </p:nvSpPr>
        <p:spPr>
          <a:xfrm>
            <a:off x="3168563" y="5471936"/>
            <a:ext cx="1458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100 km/h</a:t>
            </a:r>
            <a:endParaRPr lang="de-AT" dirty="0"/>
          </a:p>
        </p:txBody>
      </p:sp>
      <p:pic>
        <p:nvPicPr>
          <p:cNvPr id="1028" name="Picture 4" descr="C:\Users\home\AppData\Local\Microsoft\Windows\Temporary Internet Files\Content.IE5\ISFXA249\MC90023348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05927" y="3798521"/>
            <a:ext cx="870512" cy="40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home\AppData\Local\Microsoft\Windows\Temporary Internet Files\Content.IE5\ISFXA249\MC900440337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052" y="5542123"/>
            <a:ext cx="753505" cy="407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feld 18"/>
          <p:cNvSpPr txBox="1"/>
          <p:nvPr/>
        </p:nvSpPr>
        <p:spPr>
          <a:xfrm>
            <a:off x="3851920" y="3140968"/>
            <a:ext cx="775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LKW</a:t>
            </a:r>
            <a:endParaRPr lang="de-AT" b="1" dirty="0"/>
          </a:p>
        </p:txBody>
      </p:sp>
      <p:sp>
        <p:nvSpPr>
          <p:cNvPr id="20" name="Textfeld 19"/>
          <p:cNvSpPr txBox="1"/>
          <p:nvPr/>
        </p:nvSpPr>
        <p:spPr>
          <a:xfrm>
            <a:off x="3771519" y="4960260"/>
            <a:ext cx="81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PKW</a:t>
            </a:r>
            <a:endParaRPr lang="de-AT" b="1" dirty="0"/>
          </a:p>
        </p:txBody>
      </p:sp>
      <p:cxnSp>
        <p:nvCxnSpPr>
          <p:cNvPr id="25" name="Gerade Verbindung mit Pfeil 24"/>
          <p:cNvCxnSpPr/>
          <p:nvPr/>
        </p:nvCxnSpPr>
        <p:spPr>
          <a:xfrm>
            <a:off x="1334190" y="5949280"/>
            <a:ext cx="6048672" cy="0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1223628" y="5841268"/>
            <a:ext cx="216024" cy="21602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21" name="Grafik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954911"/>
            <a:ext cx="1296144" cy="1019634"/>
          </a:xfrm>
          <a:prstGeom prst="rect">
            <a:avLst/>
          </a:prstGeom>
        </p:spPr>
      </p:pic>
      <p:sp>
        <p:nvSpPr>
          <p:cNvPr id="23" name="Ovale Legende 22"/>
          <p:cNvSpPr/>
          <p:nvPr/>
        </p:nvSpPr>
        <p:spPr>
          <a:xfrm>
            <a:off x="6516216" y="2204864"/>
            <a:ext cx="2160240" cy="936104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Eine kleine Skizze zur Veranschaulichung</a:t>
            </a:r>
            <a:endParaRPr lang="de-AT" sz="1200" dirty="0"/>
          </a:p>
        </p:txBody>
      </p:sp>
    </p:spTree>
    <p:extLst>
      <p:ext uri="{BB962C8B-B14F-4D97-AF65-F5344CB8AC3E}">
        <p14:creationId xmlns:p14="http://schemas.microsoft.com/office/powerpoint/2010/main" val="417323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rmAutofit/>
          </a:bodyPr>
          <a:lstStyle/>
          <a:p>
            <a:r>
              <a:rPr lang="de-DE" sz="3600" dirty="0" smtClean="0"/>
              <a:t>Aufstellen der Gleichung </a:t>
            </a:r>
            <a:endParaRPr lang="de-AT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Inhaltsplatzhalter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54638066"/>
                  </p:ext>
                </p:extLst>
              </p:nvPr>
            </p:nvGraphicFramePr>
            <p:xfrm>
              <a:off x="457200" y="1628800"/>
              <a:ext cx="8229600" cy="1107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8456"/>
                    <a:gridCol w="2016224"/>
                    <a:gridCol w="2448272"/>
                    <a:gridCol w="2746648"/>
                  </a:tblGrid>
                  <a:tr h="360040">
                    <a:tc>
                      <a:txBody>
                        <a:bodyPr/>
                        <a:lstStyle/>
                        <a:p>
                          <a:endParaRPr lang="de-A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Geschwindigkeit</a:t>
                          </a:r>
                          <a:endParaRPr lang="de-A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Zeit bis zum Treffpunkt</a:t>
                          </a:r>
                          <a:endParaRPr lang="de-A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Weg</a:t>
                          </a:r>
                          <a:r>
                            <a:rPr lang="de-DE" baseline="0" dirty="0" smtClean="0"/>
                            <a:t> bis zum Treffpunkt</a:t>
                          </a:r>
                          <a:endParaRPr lang="de-AT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LKW</a:t>
                          </a:r>
                          <a:endParaRPr lang="de-A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70 km/h</a:t>
                          </a:r>
                          <a:endParaRPr lang="de-A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mtClean="0"/>
                            <a:t>x</a:t>
                          </a:r>
                          <a:endParaRPr lang="de-A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de-DE" dirty="0" smtClean="0"/>
                            <a:t>70</a:t>
                          </a:r>
                          <a:r>
                            <a:rPr lang="de-DE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1800" i="1" smtClean="0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de-DE" sz="1800" b="0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</m:oMath>
                          </a14:m>
                          <a:r>
                            <a:rPr lang="de-DE" baseline="0" dirty="0" smtClean="0"/>
                            <a:t>x</a:t>
                          </a:r>
                          <a:endParaRPr lang="de-AT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PKW</a:t>
                          </a:r>
                          <a:endParaRPr lang="de-A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100</a:t>
                          </a:r>
                          <a:r>
                            <a:rPr lang="de-DE" baseline="0" dirty="0" smtClean="0"/>
                            <a:t> km/h</a:t>
                          </a:r>
                          <a:endParaRPr lang="de-A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x-1 </a:t>
                          </a:r>
                          <a:endParaRPr lang="de-A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100 </a:t>
                          </a:r>
                          <a14:m>
                            <m:oMath xmlns:m="http://schemas.openxmlformats.org/officeDocument/2006/math">
                              <m:r>
                                <a:rPr lang="de-DE" sz="1800" i="1" smtClean="0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de-DE" sz="1800" b="0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</m:oMath>
                          </a14:m>
                          <a:r>
                            <a:rPr lang="de-DE" dirty="0" smtClean="0"/>
                            <a:t>(</a:t>
                          </a:r>
                          <a:r>
                            <a:rPr lang="de-DE" dirty="0" smtClean="0"/>
                            <a:t>x-1)</a:t>
                          </a:r>
                          <a:endParaRPr lang="de-AT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7" name="Inhaltsplatzhalter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54638066"/>
                  </p:ext>
                </p:extLst>
              </p:nvPr>
            </p:nvGraphicFramePr>
            <p:xfrm>
              <a:off x="457200" y="1628800"/>
              <a:ext cx="8229600" cy="1107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8456"/>
                    <a:gridCol w="2016224"/>
                    <a:gridCol w="2448272"/>
                    <a:gridCol w="2746648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de-A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Geschwindigkeit</a:t>
                          </a:r>
                          <a:endParaRPr lang="de-A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Zeit bis zum Treffpunkt</a:t>
                          </a:r>
                          <a:endParaRPr lang="de-A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Weg</a:t>
                          </a:r>
                          <a:r>
                            <a:rPr lang="de-DE" baseline="0" dirty="0" smtClean="0"/>
                            <a:t> bis zum Treffpunkt</a:t>
                          </a:r>
                          <a:endParaRPr lang="de-AT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LKW</a:t>
                          </a:r>
                          <a:endParaRPr lang="de-A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70 km/h</a:t>
                          </a:r>
                          <a:endParaRPr lang="de-A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mtClean="0"/>
                            <a:t>x</a:t>
                          </a:r>
                          <a:endParaRPr lang="de-A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99335" t="-106557" b="-12459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PKW</a:t>
                          </a:r>
                          <a:endParaRPr lang="de-A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100</a:t>
                          </a:r>
                          <a:r>
                            <a:rPr lang="de-DE" baseline="0" dirty="0" smtClean="0"/>
                            <a:t> km/h</a:t>
                          </a:r>
                          <a:endParaRPr lang="de-A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x-1 </a:t>
                          </a:r>
                          <a:endParaRPr lang="de-A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99335" t="-206557" b="-2459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cxnSp>
        <p:nvCxnSpPr>
          <p:cNvPr id="9" name="Gewinkelte Verbindung 8"/>
          <p:cNvCxnSpPr/>
          <p:nvPr/>
        </p:nvCxnSpPr>
        <p:spPr>
          <a:xfrm>
            <a:off x="3779912" y="2708920"/>
            <a:ext cx="504056" cy="360040"/>
          </a:xfrm>
          <a:prstGeom prst="bentConnector3">
            <a:avLst>
              <a:gd name="adj1" fmla="val -2088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388652" y="2888940"/>
            <a:ext cx="3135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Man muss -1 rechnen, weil der PKW eine Stunde später wegfährt! </a:t>
            </a:r>
            <a:endParaRPr lang="de-AT" sz="1600" dirty="0"/>
          </a:p>
        </p:txBody>
      </p:sp>
      <p:sp>
        <p:nvSpPr>
          <p:cNvPr id="18" name="Geschweifte Klammer links 17"/>
          <p:cNvSpPr/>
          <p:nvPr/>
        </p:nvSpPr>
        <p:spPr>
          <a:xfrm flipH="1">
            <a:off x="7128284" y="2024844"/>
            <a:ext cx="216024" cy="684076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Textfeld 18"/>
          <p:cNvSpPr txBox="1"/>
          <p:nvPr/>
        </p:nvSpPr>
        <p:spPr>
          <a:xfrm>
            <a:off x="7437869" y="1951383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Weg bis zum TP ist für beide gleich</a:t>
            </a:r>
            <a:endParaRPr lang="de-AT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407586" y="3645024"/>
                <a:ext cx="8424936" cy="2652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 smtClean="0"/>
                  <a:t> 70x = 100 </a:t>
                </a:r>
                <a14:m>
                  <m:oMath xmlns:m="http://schemas.openxmlformats.org/officeDocument/2006/math">
                    <m:r>
                      <a:rPr lang="de-DE" sz="200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de-DE" sz="2000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de-DE" sz="2000" dirty="0" smtClean="0"/>
                  <a:t>(</a:t>
                </a:r>
                <a:r>
                  <a:rPr lang="de-DE" sz="2000" dirty="0" smtClean="0"/>
                  <a:t>x-1) </a:t>
                </a:r>
              </a:p>
              <a:p>
                <a:r>
                  <a:rPr lang="de-DE" sz="2000" dirty="0" smtClean="0"/>
                  <a:t> 70x = 100x - 100 |-100x</a:t>
                </a:r>
              </a:p>
              <a:p>
                <a:r>
                  <a:rPr lang="de-DE" sz="2000" dirty="0" smtClean="0"/>
                  <a:t>-30x = -100 |: (-30)</a:t>
                </a:r>
              </a:p>
              <a:p>
                <a:r>
                  <a:rPr lang="de-DE" sz="2000" dirty="0" smtClean="0"/>
                  <a:t>      x = 3.33333  </a:t>
                </a:r>
                <a14:m>
                  <m:oMath xmlns:m="http://schemas.openxmlformats.org/officeDocument/2006/math">
                    <m:r>
                      <a:rPr lang="de-DE" sz="2000" i="1" smtClean="0">
                        <a:latin typeface="Cambria Math"/>
                      </a:rPr>
                      <m:t>=</m:t>
                    </m:r>
                    <m:r>
                      <a:rPr lang="de-DE" sz="2000" b="0" i="1" smtClean="0">
                        <a:latin typeface="Cambria Math"/>
                      </a:rPr>
                      <m:t>3</m:t>
                    </m:r>
                    <m:f>
                      <m:fPr>
                        <m:ctrlPr>
                          <a:rPr lang="de-DE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de-DE" sz="2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0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de-DE" sz="2400" dirty="0" smtClean="0">
                    <a:latin typeface="+mj-lt"/>
                  </a:rPr>
                  <a:t> </a:t>
                </a:r>
                <a:r>
                  <a:rPr lang="de-DE" sz="2000" dirty="0"/>
                  <a:t>(</a:t>
                </a:r>
                <a14:m>
                  <m:oMath xmlns:m="http://schemas.openxmlformats.org/officeDocument/2006/math">
                    <m:r>
                      <a:rPr lang="de-DE" sz="2000" dirty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de-DE" sz="20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de-DE" sz="2000" dirty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000" dirty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de-DE" sz="2000" i="1">
                        <a:latin typeface="Cambria Math"/>
                        <a:ea typeface="Cambria Math"/>
                      </a:rPr>
                      <m:t>×</m:t>
                    </m:r>
                    <m:r>
                      <a:rPr lang="de-DE" sz="2000" dirty="0">
                        <a:latin typeface="Cambria Math"/>
                      </a:rPr>
                      <m:t>60=20→3 </m:t>
                    </m:r>
                    <m:r>
                      <m:rPr>
                        <m:sty m:val="p"/>
                      </m:rPr>
                      <a:rPr lang="de-DE" sz="2000" dirty="0">
                        <a:latin typeface="Cambria Math"/>
                      </a:rPr>
                      <m:t>Stunden</m:t>
                    </m:r>
                    <m:r>
                      <a:rPr lang="de-DE" sz="2000" dirty="0">
                        <a:latin typeface="Cambria Math"/>
                      </a:rPr>
                      <m:t> 20 </m:t>
                    </m:r>
                    <m:r>
                      <m:rPr>
                        <m:sty m:val="p"/>
                      </m:rPr>
                      <a:rPr lang="de-DE" sz="2000" dirty="0">
                        <a:latin typeface="Cambria Math"/>
                      </a:rPr>
                      <m:t>Minuten</m:t>
                    </m:r>
                    <m:r>
                      <a:rPr lang="de-DE" sz="2000" dirty="0">
                        <a:latin typeface="Cambria Math"/>
                      </a:rPr>
                      <m:t>)</m:t>
                    </m:r>
                  </m:oMath>
                </a14:m>
                <a:endParaRPr lang="de-DE" sz="2000" dirty="0" smtClean="0"/>
              </a:p>
              <a:p>
                <a:endParaRPr lang="de-DE" sz="2000" dirty="0" smtClean="0"/>
              </a:p>
              <a:p>
                <a:endParaRPr lang="de-DE" sz="2000" dirty="0" smtClean="0"/>
              </a:p>
              <a:p>
                <a:r>
                  <a:rPr lang="de-DE" dirty="0" smtClean="0"/>
                  <a:t>Der PKW holt den LKW nach 3 Stunden und 20 Minuten ein. </a:t>
                </a:r>
                <a:endParaRPr lang="de-DE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2000" dirty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de-DE" sz="2000" dirty="0"/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86" y="3645024"/>
                <a:ext cx="8424936" cy="2652201"/>
              </a:xfrm>
              <a:prstGeom prst="rect">
                <a:avLst/>
              </a:prstGeom>
              <a:blipFill rotWithShape="1">
                <a:blip r:embed="rId3"/>
                <a:stretch>
                  <a:fillRect l="-796" t="-114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538" y="5733256"/>
            <a:ext cx="1296144" cy="1019634"/>
          </a:xfrm>
          <a:prstGeom prst="rect">
            <a:avLst/>
          </a:prstGeom>
        </p:spPr>
      </p:pic>
      <p:sp>
        <p:nvSpPr>
          <p:cNvPr id="12" name="Ovale Legende 11"/>
          <p:cNvSpPr/>
          <p:nvPr/>
        </p:nvSpPr>
        <p:spPr>
          <a:xfrm>
            <a:off x="6630192" y="4941168"/>
            <a:ext cx="2455827" cy="936104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Um das Aufstellen der Gleichung zu vereinfachen, kann man eine Tabelle erstellen.</a:t>
            </a:r>
            <a:endParaRPr lang="de-AT" sz="1200" dirty="0"/>
          </a:p>
        </p:txBody>
      </p:sp>
    </p:spTree>
    <p:extLst>
      <p:ext uri="{BB962C8B-B14F-4D97-AF65-F5344CB8AC3E}">
        <p14:creationId xmlns:p14="http://schemas.microsoft.com/office/powerpoint/2010/main" val="323087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200" b="1" dirty="0" smtClean="0"/>
              <a:t>2. Beispiel</a:t>
            </a:r>
            <a:endParaRPr lang="de-AT" sz="32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 smtClean="0"/>
              <a:t>Andreas </a:t>
            </a:r>
            <a:r>
              <a:rPr lang="de-DE" sz="2000" dirty="0"/>
              <a:t>und </a:t>
            </a:r>
            <a:r>
              <a:rPr lang="de-DE" sz="2000" dirty="0" smtClean="0"/>
              <a:t>Alice </a:t>
            </a:r>
            <a:r>
              <a:rPr lang="de-DE" sz="2000" dirty="0"/>
              <a:t>haben sich verabredet. Sie starten beide um 15 Uhr mit ihren Fahrrädern in ihren 14 km voneinander entfernten Heimatorten. </a:t>
            </a:r>
            <a:r>
              <a:rPr lang="de-DE" sz="2000" dirty="0" smtClean="0"/>
              <a:t>Andreas </a:t>
            </a:r>
            <a:r>
              <a:rPr lang="de-DE" sz="2000" dirty="0"/>
              <a:t>schafft in jeder Stunde 12, </a:t>
            </a:r>
            <a:r>
              <a:rPr lang="de-DE" sz="2000" dirty="0" smtClean="0"/>
              <a:t>Alice </a:t>
            </a:r>
            <a:r>
              <a:rPr lang="de-DE" sz="2000" dirty="0"/>
              <a:t>16 km. Wie weit von </a:t>
            </a:r>
            <a:r>
              <a:rPr lang="de-DE" sz="2000" dirty="0" smtClean="0"/>
              <a:t>Andreas‘ </a:t>
            </a:r>
            <a:r>
              <a:rPr lang="de-DE" sz="2000" dirty="0"/>
              <a:t>Heimatort entfernt treffen sie sich</a:t>
            </a:r>
            <a:r>
              <a:rPr lang="de-DE" sz="2000" dirty="0" smtClean="0"/>
              <a:t>?</a:t>
            </a:r>
          </a:p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/>
              <a:t>Skizze:</a:t>
            </a:r>
          </a:p>
          <a:p>
            <a:pPr marL="0" indent="0">
              <a:buNone/>
            </a:pPr>
            <a:endParaRPr lang="de-AT" sz="2000" dirty="0"/>
          </a:p>
        </p:txBody>
      </p:sp>
      <p:grpSp>
        <p:nvGrpSpPr>
          <p:cNvPr id="13" name="Gruppieren 12"/>
          <p:cNvGrpSpPr/>
          <p:nvPr/>
        </p:nvGrpSpPr>
        <p:grpSpPr>
          <a:xfrm>
            <a:off x="971600" y="4221088"/>
            <a:ext cx="6552728" cy="209526"/>
            <a:chOff x="971600" y="3599273"/>
            <a:chExt cx="6552728" cy="209526"/>
          </a:xfrm>
        </p:grpSpPr>
        <p:cxnSp>
          <p:nvCxnSpPr>
            <p:cNvPr id="9" name="Gerade Verbindung 8"/>
            <p:cNvCxnSpPr/>
            <p:nvPr/>
          </p:nvCxnSpPr>
          <p:spPr>
            <a:xfrm>
              <a:off x="971600" y="3704036"/>
              <a:ext cx="6552728" cy="0"/>
            </a:xfrm>
            <a:prstGeom prst="line">
              <a:avLst/>
            </a:prstGeom>
            <a:ln w="762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Ellipse 9"/>
            <p:cNvSpPr/>
            <p:nvPr/>
          </p:nvSpPr>
          <p:spPr>
            <a:xfrm>
              <a:off x="3635896" y="3599273"/>
              <a:ext cx="216024" cy="20952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539552" y="382401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Andreas</a:t>
            </a:r>
            <a:endParaRPr lang="de-AT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7164288" y="382401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Alice</a:t>
            </a:r>
            <a:endParaRPr lang="de-AT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2915816" y="459945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Entfernung von 14 km</a:t>
            </a:r>
            <a:endParaRPr lang="de-AT" dirty="0"/>
          </a:p>
        </p:txBody>
      </p:sp>
      <p:sp>
        <p:nvSpPr>
          <p:cNvPr id="15" name="Textfeld 14"/>
          <p:cNvSpPr txBox="1"/>
          <p:nvPr/>
        </p:nvSpPr>
        <p:spPr>
          <a:xfrm>
            <a:off x="683568" y="4485429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12 km/h</a:t>
            </a:r>
            <a:endParaRPr lang="de-AT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6892382" y="450912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16 km/h</a:t>
            </a:r>
            <a:endParaRPr lang="de-AT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2807804" y="306333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Beide starten um 15 Uhr</a:t>
            </a:r>
            <a:endParaRPr lang="de-AT" dirty="0"/>
          </a:p>
        </p:txBody>
      </p:sp>
      <p:pic>
        <p:nvPicPr>
          <p:cNvPr id="1025" name="Picture 1" descr="C:\Users\home\AppData\Local\Microsoft\Windows\Temporary Internet Files\Content.IE5\TH8GASY3\MC9003317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12160" y="3432670"/>
            <a:ext cx="966038" cy="831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ome\AppData\Local\Microsoft\Windows\Temporary Internet Files\Content.IE5\NFTY1VOW\MM900303500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422002"/>
            <a:ext cx="1118688" cy="85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5" y="5661248"/>
            <a:ext cx="1296144" cy="1019634"/>
          </a:xfrm>
          <a:prstGeom prst="rect">
            <a:avLst/>
          </a:prstGeom>
        </p:spPr>
      </p:pic>
      <p:sp>
        <p:nvSpPr>
          <p:cNvPr id="22" name="Ovale Legende 21"/>
          <p:cNvSpPr/>
          <p:nvPr/>
        </p:nvSpPr>
        <p:spPr>
          <a:xfrm>
            <a:off x="1219837" y="4981170"/>
            <a:ext cx="2174389" cy="819710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Eine Skizze wird dir bestimmt weiterhelfen!</a:t>
            </a:r>
            <a:endParaRPr lang="de-AT" sz="1200" dirty="0"/>
          </a:p>
        </p:txBody>
      </p:sp>
    </p:spTree>
    <p:extLst>
      <p:ext uri="{BB962C8B-B14F-4D97-AF65-F5344CB8AC3E}">
        <p14:creationId xmlns:p14="http://schemas.microsoft.com/office/powerpoint/2010/main" val="418999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Aufstellen der Gleichung </a:t>
            </a:r>
            <a:endParaRPr lang="de-AT" sz="3600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6378421"/>
              </p:ext>
            </p:extLst>
          </p:nvPr>
        </p:nvGraphicFramePr>
        <p:xfrm>
          <a:off x="457200" y="160020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464"/>
                <a:gridCol w="2232248"/>
                <a:gridCol w="2448272"/>
                <a:gridCol w="2458616"/>
              </a:tblGrid>
              <a:tr h="370840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Geschwindigkeit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Zeit</a:t>
                      </a:r>
                      <a:r>
                        <a:rPr lang="de-DE" baseline="0" dirty="0" smtClean="0"/>
                        <a:t> bis zum Treffpunkt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Weg</a:t>
                      </a:r>
                      <a:r>
                        <a:rPr lang="de-DE" baseline="0" dirty="0" smtClean="0"/>
                        <a:t> bis zum Treffpunkt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Andreas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12 km/h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x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12x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Alice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16 km/h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x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16x</a:t>
                      </a:r>
                      <a:endParaRPr lang="de-A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5652120" y="3304474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Man rechnet die Geschwindigkeit mal die Zeit bis zum Treffpunkt! </a:t>
            </a:r>
            <a:endParaRPr lang="de-AT" sz="160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180459"/>
            <a:ext cx="1296144" cy="1019634"/>
          </a:xfrm>
          <a:prstGeom prst="rect">
            <a:avLst/>
          </a:prstGeom>
        </p:spPr>
      </p:pic>
      <p:sp>
        <p:nvSpPr>
          <p:cNvPr id="11" name="Ovale Legende 10"/>
          <p:cNvSpPr/>
          <p:nvPr/>
        </p:nvSpPr>
        <p:spPr>
          <a:xfrm>
            <a:off x="899592" y="3139209"/>
            <a:ext cx="3096344" cy="1041250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Eine Tabelle wird dir wieder beim Aufstellen der Gleichung helfen.</a:t>
            </a:r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6444208" y="2763558"/>
            <a:ext cx="0" cy="5235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1835696" y="530120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Die Distanz zwischen den beiden Heimatorten beträgt 14 km.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2317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de-DE" sz="3600" dirty="0" smtClean="0"/>
              <a:t>Lösen der Gleichung </a:t>
            </a:r>
            <a:endParaRPr lang="de-AT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Inhaltsplatzhalter 4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000" dirty="0" smtClean="0"/>
                  <a:t>12x + 16x = 14 </a:t>
                </a:r>
              </a:p>
              <a:p>
                <a:pPr marL="0" indent="0">
                  <a:buNone/>
                </a:pPr>
                <a:r>
                  <a:rPr lang="de-DE" sz="2000" dirty="0" smtClean="0"/>
                  <a:t>           28x = 14 |:28</a:t>
                </a:r>
              </a:p>
              <a:p>
                <a:pPr marL="0" indent="0">
                  <a:buNone/>
                </a:pPr>
                <a:r>
                  <a:rPr lang="de-DE" sz="2000" dirty="0" smtClean="0"/>
                  <a:t>               x = 0,5</a:t>
                </a:r>
              </a:p>
              <a:p>
                <a:pPr marL="0" indent="0">
                  <a:buNone/>
                </a:pPr>
                <a:endParaRPr lang="de-DE" sz="2000" dirty="0"/>
              </a:p>
              <a:p>
                <a:pPr marL="0" indent="0">
                  <a:buNone/>
                </a:pPr>
                <a:r>
                  <a:rPr lang="de-DE" sz="2000" dirty="0" smtClean="0"/>
                  <a:t>12</a:t>
                </a:r>
                <a:r>
                  <a:rPr lang="de-DE" sz="20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de-DE" sz="2000" i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de-DE" sz="2000" dirty="0" smtClean="0">
                    <a:ea typeface="Cambria Math"/>
                  </a:rPr>
                  <a:t> </a:t>
                </a:r>
                <a:r>
                  <a:rPr lang="de-DE" sz="2000" dirty="0" smtClean="0">
                    <a:ea typeface="Cambria Math"/>
                  </a:rPr>
                  <a:t>0,5 = 6 km</a:t>
                </a:r>
              </a:p>
              <a:p>
                <a:pPr marL="0" indent="0">
                  <a:buNone/>
                </a:pPr>
                <a:r>
                  <a:rPr lang="de-DE" sz="2000" dirty="0">
                    <a:ea typeface="Cambria Math"/>
                  </a:rPr>
                  <a:t>16 </a:t>
                </a:r>
                <a14:m>
                  <m:oMath xmlns:m="http://schemas.openxmlformats.org/officeDocument/2006/math">
                    <m:r>
                      <a:rPr lang="de-DE" sz="2000" i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de-DE" sz="2000" dirty="0" smtClean="0"/>
                  <a:t> </a:t>
                </a:r>
                <a:r>
                  <a:rPr lang="de-DE" sz="2000" dirty="0" smtClean="0"/>
                  <a:t>0,5 = 8 km </a:t>
                </a:r>
                <a:endParaRPr lang="de-DE" sz="2000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de-DE" sz="2000" dirty="0" smtClean="0"/>
              </a:p>
              <a:p>
                <a:pPr marL="0" indent="0">
                  <a:buNone/>
                </a:pPr>
                <a:r>
                  <a:rPr lang="de-DE" sz="2000" dirty="0" smtClean="0"/>
                  <a:t> </a:t>
                </a:r>
              </a:p>
              <a:p>
                <a:pPr marL="0" indent="0">
                  <a:buNone/>
                </a:pPr>
                <a:endParaRPr lang="de-DE" sz="2000" dirty="0" smtClean="0"/>
              </a:p>
            </p:txBody>
          </p:sp>
        </mc:Choice>
        <mc:Fallback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/>
          <p:cNvSpPr txBox="1"/>
          <p:nvPr/>
        </p:nvSpPr>
        <p:spPr>
          <a:xfrm>
            <a:off x="2267744" y="4581801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Die beiden treffen sich 6km von Andreas‘ Heimatort entfernt und 8km von Alice‘ Heimatort entfernt.</a:t>
            </a:r>
            <a:endParaRPr lang="de-AT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3851920" y="1412776"/>
            <a:ext cx="4032448" cy="2027746"/>
            <a:chOff x="3851920" y="1412776"/>
            <a:chExt cx="4032448" cy="2027746"/>
          </a:xfrm>
        </p:grpSpPr>
        <p:pic>
          <p:nvPicPr>
            <p:cNvPr id="6" name="Grafik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1920" y="2420888"/>
              <a:ext cx="1296144" cy="1019634"/>
            </a:xfrm>
            <a:prstGeom prst="rect">
              <a:avLst/>
            </a:prstGeom>
          </p:spPr>
        </p:pic>
        <p:sp>
          <p:nvSpPr>
            <p:cNvPr id="7" name="Ovale Legende 6"/>
            <p:cNvSpPr/>
            <p:nvPr/>
          </p:nvSpPr>
          <p:spPr>
            <a:xfrm>
              <a:off x="4644008" y="1412776"/>
              <a:ext cx="3240360" cy="1185266"/>
            </a:xfrm>
            <a:prstGeom prst="wedgeEllipseCallou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400" dirty="0" smtClean="0"/>
                <a:t>Jetzt setze x in die Formel ein und rechne dir die Strecke aus!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725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Quelle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sz="2000" dirty="0">
                <a:hlinkClick r:id="rId2"/>
              </a:rPr>
              <a:t>http://</a:t>
            </a:r>
            <a:r>
              <a:rPr lang="de-AT" sz="2000" dirty="0" smtClean="0">
                <a:hlinkClick r:id="rId2"/>
              </a:rPr>
              <a:t>www.mathe-trainer.de/Klasse8/Gleichungssysteme/Block7/Aufgaben.htm</a:t>
            </a:r>
            <a:endParaRPr lang="de-AT" sz="2000" dirty="0" smtClean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de-AT" sz="2000" dirty="0">
                <a:hlinkClick r:id="rId3"/>
              </a:rPr>
              <a:t>http://</a:t>
            </a:r>
            <a:r>
              <a:rPr lang="de-AT" sz="2000" dirty="0" smtClean="0">
                <a:hlinkClick r:id="rId3"/>
              </a:rPr>
              <a:t>www.mathe-trainer.de/Klasse8/Gleichungssysteme/Block5/Aufgaben.htm</a:t>
            </a:r>
            <a:r>
              <a:rPr lang="de-AT" sz="2000" dirty="0" smtClean="0"/>
              <a:t> 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4858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</Words>
  <Application>Microsoft Office PowerPoint</Application>
  <PresentationFormat>Bildschirmpräsentation 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Bewegungsaufgaben</vt:lpstr>
      <vt:lpstr>Ein LKW beginnt um 11.00 Uhr seine Fahrt, wobei er durchschnittlich 70 km/h fährt. Eine Stunde nach seiner Abfahrt bemerkt der Chef, dass sein Fahrer wichtige Papiere vergessen hat. Er setzt sich in seinen Pkw und folgt ihm. Er schafft 100 km/h. Wann holt er den LKW ein?  Skizze: </vt:lpstr>
      <vt:lpstr>Aufstellen der Gleichung </vt:lpstr>
      <vt:lpstr>2. Beispiel</vt:lpstr>
      <vt:lpstr>Aufstellen der Gleichung </vt:lpstr>
      <vt:lpstr>Lösen der Gleichung </vt:lpstr>
      <vt:lpstr>Quelle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Bewegungsaufgaben</dc:title>
  <dc:creator>oem</dc:creator>
  <cp:lastModifiedBy>oem</cp:lastModifiedBy>
  <cp:revision>28</cp:revision>
  <dcterms:created xsi:type="dcterms:W3CDTF">2013-12-31T10:14:21Z</dcterms:created>
  <dcterms:modified xsi:type="dcterms:W3CDTF">2014-01-02T19:07:47Z</dcterms:modified>
</cp:coreProperties>
</file>