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  <p:sldId id="257" r:id="rId6"/>
    <p:sldId id="263" r:id="rId7"/>
    <p:sldId id="258" r:id="rId8"/>
    <p:sldId id="259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398" autoAdjust="0"/>
  </p:normalViewPr>
  <p:slideViewPr>
    <p:cSldViewPr>
      <p:cViewPr>
        <p:scale>
          <a:sx n="60" d="100"/>
          <a:sy n="60" d="100"/>
        </p:scale>
        <p:origin x="-1656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761111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50680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3270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864621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04753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9573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8947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504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693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7266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581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4184-6351-4D2C-B0E8-1E3D9DF82B32}" type="datetimeFigureOut">
              <a:rPr lang="de-AT" smtClean="0"/>
              <a:pPr/>
              <a:t>13.03.2013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EA3F1-C51D-4884-8830-273BBDDE3A09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63810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Rentenrechnung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 smtClean="0"/>
              <a:t>Max und Jovi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2498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Rente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Eine Folge von Zahlungen in gleicher Höhe und in gleichen Zeitabschnitten</a:t>
            </a:r>
          </a:p>
          <a:p>
            <a:r>
              <a:rPr lang="de-AT" dirty="0" smtClean="0"/>
              <a:t>Die Höhe der Zahlungen heißt Rentenrate R</a:t>
            </a:r>
          </a:p>
          <a:p>
            <a:r>
              <a:rPr lang="de-AT" dirty="0" smtClean="0"/>
              <a:t>die Rentenperiode ist der Zeitabschnitt zwischen zwei Rentenraten</a:t>
            </a:r>
          </a:p>
          <a:p>
            <a:r>
              <a:rPr lang="de-AT" dirty="0" smtClean="0"/>
              <a:t>Eine Renten kann sein:</a:t>
            </a:r>
            <a:endParaRPr lang="de-AT" dirty="0"/>
          </a:p>
          <a:p>
            <a:pPr lvl="1"/>
            <a:r>
              <a:rPr lang="de-AT" dirty="0" err="1" smtClean="0"/>
              <a:t>vorschüssig</a:t>
            </a:r>
            <a:r>
              <a:rPr lang="de-AT" dirty="0" smtClean="0"/>
              <a:t>: am Anfang einer Rentenperiode</a:t>
            </a:r>
          </a:p>
          <a:p>
            <a:pPr lvl="1"/>
            <a:r>
              <a:rPr lang="de-AT" dirty="0"/>
              <a:t>n</a:t>
            </a:r>
            <a:r>
              <a:rPr lang="de-AT" dirty="0" smtClean="0"/>
              <a:t>achschüssig: am Ende einer Rentenperiode 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89424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Rentenrechnung (</a:t>
            </a:r>
            <a:r>
              <a:rPr lang="de-AT" dirty="0" err="1" smtClean="0"/>
              <a:t>händisch</a:t>
            </a:r>
            <a:r>
              <a:rPr lang="de-AT" dirty="0" smtClean="0"/>
              <a:t>)</a:t>
            </a:r>
            <a:endParaRPr lang="de-AT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 smtClean="0"/>
              <a:t>nachschüssig</a:t>
            </a:r>
            <a:endParaRPr lang="de-AT" dirty="0"/>
          </a:p>
        </p:txBody>
      </p:sp>
      <p:sp>
        <p:nvSpPr>
          <p:cNvPr id="5" name="Inhaltsplatzhalt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En = R *(1+i) -1</a:t>
            </a:r>
          </a:p>
          <a:p>
            <a:pPr lvl="1">
              <a:buNone/>
            </a:pPr>
            <a:r>
              <a:rPr lang="de-AT" dirty="0" smtClean="0"/>
              <a:t>                       </a:t>
            </a:r>
            <a:r>
              <a:rPr lang="de-AT" sz="2400" dirty="0" smtClean="0"/>
              <a:t>i</a:t>
            </a:r>
          </a:p>
          <a:p>
            <a:endParaRPr lang="de-AT" dirty="0" smtClean="0"/>
          </a:p>
          <a:p>
            <a:r>
              <a:rPr lang="de-AT" dirty="0" err="1" smtClean="0"/>
              <a:t>Bn</a:t>
            </a:r>
            <a:r>
              <a:rPr lang="de-AT" dirty="0" smtClean="0"/>
              <a:t> =    R     *  (1+i)</a:t>
            </a:r>
            <a:r>
              <a:rPr lang="de-AT" baseline="30000" dirty="0" smtClean="0"/>
              <a:t>n </a:t>
            </a:r>
            <a:r>
              <a:rPr lang="de-AT" dirty="0" smtClean="0"/>
              <a:t>– 1</a:t>
            </a:r>
          </a:p>
          <a:p>
            <a:pPr lvl="1">
              <a:buNone/>
            </a:pPr>
            <a:r>
              <a:rPr lang="de-AT" dirty="0" smtClean="0"/>
              <a:t>          </a:t>
            </a:r>
            <a:r>
              <a:rPr lang="de-AT" sz="2400" dirty="0" smtClean="0"/>
              <a:t>(1+i)</a:t>
            </a:r>
            <a:r>
              <a:rPr lang="de-AT" baseline="30000" dirty="0" smtClean="0"/>
              <a:t>n</a:t>
            </a:r>
            <a:r>
              <a:rPr lang="de-AT" dirty="0" smtClean="0"/>
              <a:t>               </a:t>
            </a:r>
            <a:r>
              <a:rPr lang="de-AT" sz="2400" dirty="0" smtClean="0"/>
              <a:t>i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AT" dirty="0" err="1" smtClean="0"/>
              <a:t>vorschüssig</a:t>
            </a:r>
            <a:endParaRPr lang="de-AT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de-AT" dirty="0" smtClean="0"/>
          </a:p>
          <a:p>
            <a:r>
              <a:rPr lang="de-AT" dirty="0" smtClean="0"/>
              <a:t>En = R * (1+i) * (1+i)</a:t>
            </a:r>
            <a:r>
              <a:rPr lang="de-AT" baseline="30000" dirty="0" smtClean="0"/>
              <a:t>n</a:t>
            </a:r>
            <a:r>
              <a:rPr lang="de-AT" dirty="0" smtClean="0"/>
              <a:t> – 1</a:t>
            </a:r>
          </a:p>
          <a:p>
            <a:pPr lvl="1">
              <a:buNone/>
            </a:pPr>
            <a:r>
              <a:rPr lang="de-AT" dirty="0" smtClean="0"/>
              <a:t>                                        </a:t>
            </a:r>
            <a:r>
              <a:rPr lang="de-AT" sz="2400" dirty="0" smtClean="0"/>
              <a:t> i</a:t>
            </a:r>
          </a:p>
          <a:p>
            <a:pPr lvl="1">
              <a:buNone/>
            </a:pPr>
            <a:endParaRPr lang="de-AT" dirty="0" smtClean="0"/>
          </a:p>
          <a:p>
            <a:r>
              <a:rPr lang="de-AT" dirty="0" err="1" smtClean="0"/>
              <a:t>Bn</a:t>
            </a:r>
            <a:r>
              <a:rPr lang="de-AT" dirty="0" smtClean="0"/>
              <a:t> =    R       *   (1+i)</a:t>
            </a:r>
            <a:r>
              <a:rPr lang="de-AT" baseline="30000" dirty="0" smtClean="0"/>
              <a:t>n</a:t>
            </a:r>
            <a:r>
              <a:rPr lang="de-AT" dirty="0" smtClean="0"/>
              <a:t> – 1</a:t>
            </a:r>
          </a:p>
          <a:p>
            <a:pPr>
              <a:buNone/>
            </a:pPr>
            <a:r>
              <a:rPr lang="de-AT" dirty="0" smtClean="0"/>
              <a:t>              (1+i)</a:t>
            </a:r>
            <a:r>
              <a:rPr lang="de-AT" baseline="30000" dirty="0" smtClean="0"/>
              <a:t>n-1 </a:t>
            </a:r>
            <a:r>
              <a:rPr lang="de-AT" dirty="0" smtClean="0"/>
              <a:t>             i</a:t>
            </a:r>
            <a:endParaRPr lang="de-AT" baseline="30000" dirty="0" smtClean="0"/>
          </a:p>
        </p:txBody>
      </p:sp>
      <p:cxnSp>
        <p:nvCxnSpPr>
          <p:cNvPr id="9" name="Gerade Verbindung 8"/>
          <p:cNvCxnSpPr/>
          <p:nvPr/>
        </p:nvCxnSpPr>
        <p:spPr>
          <a:xfrm flipH="1">
            <a:off x="1835696" y="3068960"/>
            <a:ext cx="10081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 flipH="1">
            <a:off x="1475656" y="4293096"/>
            <a:ext cx="7200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 flipH="1">
            <a:off x="2483768" y="4365104"/>
            <a:ext cx="1152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 flipH="1">
            <a:off x="5652120" y="4293096"/>
            <a:ext cx="792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>
          <a:xfrm flipH="1">
            <a:off x="6876256" y="4293096"/>
            <a:ext cx="1152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 Verbindung 25"/>
          <p:cNvCxnSpPr/>
          <p:nvPr/>
        </p:nvCxnSpPr>
        <p:spPr>
          <a:xfrm flipH="1">
            <a:off x="7020272" y="3068960"/>
            <a:ext cx="1152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Rentenrechnung in Excel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5</a:t>
            </a:r>
            <a:r>
              <a:rPr lang="de-AT" dirty="0" smtClean="0"/>
              <a:t> verschiedene Formeln:</a:t>
            </a:r>
          </a:p>
          <a:p>
            <a:pPr lvl="1"/>
            <a:r>
              <a:rPr lang="de-AT" dirty="0" smtClean="0"/>
              <a:t>BW=heutiger Gesamtwert zukünftiger Zahlungen</a:t>
            </a:r>
          </a:p>
          <a:p>
            <a:pPr lvl="1"/>
            <a:r>
              <a:rPr lang="de-AT" dirty="0" smtClean="0"/>
              <a:t>ZW=zukünftiger Wert einer Investition </a:t>
            </a:r>
          </a:p>
          <a:p>
            <a:pPr lvl="1"/>
            <a:r>
              <a:rPr lang="de-AT" dirty="0" smtClean="0"/>
              <a:t>RMZ=konstante Zahlung einer Annuität pro Periode</a:t>
            </a:r>
          </a:p>
          <a:p>
            <a:pPr lvl="1"/>
            <a:r>
              <a:rPr lang="de-AT" dirty="0" smtClean="0"/>
              <a:t>ZINS=Zinssatz einer Annuität pro Periode</a:t>
            </a:r>
          </a:p>
          <a:p>
            <a:pPr lvl="1"/>
            <a:r>
              <a:rPr lang="de-AT" dirty="0" smtClean="0"/>
              <a:t>ZZR=Anzahl der Zahlungsperioden einer Investition</a:t>
            </a:r>
          </a:p>
          <a:p>
            <a:pPr marL="457200" lvl="1" indent="0">
              <a:buNone/>
            </a:pPr>
            <a:endParaRPr lang="de-AT" dirty="0"/>
          </a:p>
        </p:txBody>
      </p:sp>
      <p:sp>
        <p:nvSpPr>
          <p:cNvPr id="5" name="Textfeld 4"/>
          <p:cNvSpPr txBox="1"/>
          <p:nvPr/>
        </p:nvSpPr>
        <p:spPr>
          <a:xfrm>
            <a:off x="5292080" y="5733256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F=0 -&gt; nachschüssig</a:t>
            </a:r>
          </a:p>
          <a:p>
            <a:r>
              <a:rPr lang="de-AT" dirty="0" smtClean="0"/>
              <a:t>F=1 -&gt; </a:t>
            </a:r>
            <a:r>
              <a:rPr lang="de-AT" dirty="0" err="1" smtClean="0"/>
              <a:t>vorschüssig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5522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Beispiel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Eine Mutter bezahlt für die Ausbildung ihres Sohnes jährlich zu </a:t>
            </a:r>
            <a:r>
              <a:rPr lang="de-DE" b="1" dirty="0" smtClean="0"/>
              <a:t>Jahresende</a:t>
            </a:r>
            <a:r>
              <a:rPr lang="de-DE" dirty="0" smtClean="0"/>
              <a:t>, beginnend am 1.1.08, bis einschließlich 31.12.19 den Betrag € 1.250,00 € auf ein mit i=4% verzinstes Konto. </a:t>
            </a:r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dirty="0" smtClean="0"/>
              <a:t>Welcher Betrag steht dem Sohn mit der letzten Einzahlung zur Verfügung?</a:t>
            </a:r>
          </a:p>
        </p:txBody>
      </p:sp>
    </p:spTree>
    <p:extLst>
      <p:ext uri="{BB962C8B-B14F-4D97-AF65-F5344CB8AC3E}">
        <p14:creationId xmlns:p14="http://schemas.microsoft.com/office/powerpoint/2010/main" val="190332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sz="2400" dirty="0" err="1" smtClean="0"/>
              <a:t>Bn</a:t>
            </a:r>
            <a:r>
              <a:rPr lang="de-AT" sz="2400" dirty="0" smtClean="0"/>
              <a:t>=0</a:t>
            </a:r>
          </a:p>
          <a:p>
            <a:r>
              <a:rPr lang="de-AT" sz="2400" dirty="0" smtClean="0"/>
              <a:t>n=12</a:t>
            </a:r>
          </a:p>
          <a:p>
            <a:r>
              <a:rPr lang="de-AT" sz="2400" dirty="0" smtClean="0"/>
              <a:t>i=4 %</a:t>
            </a:r>
          </a:p>
          <a:p>
            <a:r>
              <a:rPr lang="de-AT" sz="2400" dirty="0" smtClean="0"/>
              <a:t>R=1.250,00 €</a:t>
            </a:r>
          </a:p>
          <a:p>
            <a:r>
              <a:rPr lang="de-AT" sz="2400" dirty="0" smtClean="0"/>
              <a:t>En=?</a:t>
            </a:r>
          </a:p>
          <a:p>
            <a:endParaRPr lang="de-AT" dirty="0"/>
          </a:p>
        </p:txBody>
      </p:sp>
      <p:cxnSp>
        <p:nvCxnSpPr>
          <p:cNvPr id="5" name="Gerade Verbindung 4"/>
          <p:cNvCxnSpPr/>
          <p:nvPr/>
        </p:nvCxnSpPr>
        <p:spPr>
          <a:xfrm>
            <a:off x="0" y="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827584" y="4653136"/>
            <a:ext cx="28803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 flipV="1">
            <a:off x="3707904" y="3717032"/>
            <a:ext cx="288032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11"/>
          <p:cNvCxnSpPr/>
          <p:nvPr/>
        </p:nvCxnSpPr>
        <p:spPr>
          <a:xfrm>
            <a:off x="3995936" y="3717032"/>
            <a:ext cx="288032" cy="1728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 flipV="1">
            <a:off x="4283968" y="4653136"/>
            <a:ext cx="288032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4572000" y="4653136"/>
            <a:ext cx="18722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>
            <a:off x="827584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>
          <a:xfrm>
            <a:off x="1331640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 Verbindung 22"/>
          <p:cNvCxnSpPr/>
          <p:nvPr/>
        </p:nvCxnSpPr>
        <p:spPr>
          <a:xfrm>
            <a:off x="1835696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 Verbindung 23"/>
          <p:cNvCxnSpPr/>
          <p:nvPr/>
        </p:nvCxnSpPr>
        <p:spPr>
          <a:xfrm>
            <a:off x="2339752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/>
          <p:nvPr/>
        </p:nvCxnSpPr>
        <p:spPr>
          <a:xfrm>
            <a:off x="2843808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4932040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27"/>
          <p:cNvCxnSpPr/>
          <p:nvPr/>
        </p:nvCxnSpPr>
        <p:spPr>
          <a:xfrm>
            <a:off x="5436096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5940152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31"/>
          <p:cNvCxnSpPr/>
          <p:nvPr/>
        </p:nvCxnSpPr>
        <p:spPr>
          <a:xfrm>
            <a:off x="6444208" y="450912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flipV="1">
            <a:off x="827584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mit Pfeil 35"/>
          <p:cNvCxnSpPr/>
          <p:nvPr/>
        </p:nvCxnSpPr>
        <p:spPr>
          <a:xfrm flipV="1">
            <a:off x="1331640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mit Pfeil 36"/>
          <p:cNvCxnSpPr/>
          <p:nvPr/>
        </p:nvCxnSpPr>
        <p:spPr>
          <a:xfrm flipV="1">
            <a:off x="1835696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mit Pfeil 37"/>
          <p:cNvCxnSpPr/>
          <p:nvPr/>
        </p:nvCxnSpPr>
        <p:spPr>
          <a:xfrm flipV="1">
            <a:off x="2339752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flipV="1">
            <a:off x="2843808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flipV="1">
            <a:off x="4932040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flipV="1">
            <a:off x="5436096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flipV="1">
            <a:off x="5940152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flipV="1">
            <a:off x="6444208" y="5013176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611560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08</a:t>
            </a:r>
            <a:endParaRPr lang="de-AT" sz="1400" dirty="0"/>
          </a:p>
        </p:txBody>
      </p:sp>
      <p:sp>
        <p:nvSpPr>
          <p:cNvPr id="45" name="Textfeld 44"/>
          <p:cNvSpPr txBox="1"/>
          <p:nvPr/>
        </p:nvSpPr>
        <p:spPr>
          <a:xfrm>
            <a:off x="1115616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09</a:t>
            </a:r>
            <a:endParaRPr lang="de-AT" sz="1400" dirty="0"/>
          </a:p>
        </p:txBody>
      </p:sp>
      <p:sp>
        <p:nvSpPr>
          <p:cNvPr id="46" name="Textfeld 45"/>
          <p:cNvSpPr txBox="1"/>
          <p:nvPr/>
        </p:nvSpPr>
        <p:spPr>
          <a:xfrm>
            <a:off x="1619672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10</a:t>
            </a:r>
            <a:endParaRPr lang="de-AT" sz="1400" dirty="0"/>
          </a:p>
        </p:txBody>
      </p:sp>
      <p:sp>
        <p:nvSpPr>
          <p:cNvPr id="47" name="Textfeld 46"/>
          <p:cNvSpPr txBox="1"/>
          <p:nvPr/>
        </p:nvSpPr>
        <p:spPr>
          <a:xfrm>
            <a:off x="2123728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11</a:t>
            </a:r>
            <a:endParaRPr lang="de-AT" sz="1400" dirty="0"/>
          </a:p>
        </p:txBody>
      </p:sp>
      <p:sp>
        <p:nvSpPr>
          <p:cNvPr id="48" name="Textfeld 47"/>
          <p:cNvSpPr txBox="1"/>
          <p:nvPr/>
        </p:nvSpPr>
        <p:spPr>
          <a:xfrm>
            <a:off x="2627784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12</a:t>
            </a:r>
            <a:endParaRPr lang="de-AT" sz="1400" dirty="0"/>
          </a:p>
        </p:txBody>
      </p:sp>
      <p:sp>
        <p:nvSpPr>
          <p:cNvPr id="50" name="Textfeld 49"/>
          <p:cNvSpPr txBox="1"/>
          <p:nvPr/>
        </p:nvSpPr>
        <p:spPr>
          <a:xfrm>
            <a:off x="5220072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17</a:t>
            </a:r>
            <a:endParaRPr lang="de-AT" sz="1400" dirty="0"/>
          </a:p>
        </p:txBody>
      </p:sp>
      <p:sp>
        <p:nvSpPr>
          <p:cNvPr id="51" name="Textfeld 50"/>
          <p:cNvSpPr txBox="1"/>
          <p:nvPr/>
        </p:nvSpPr>
        <p:spPr>
          <a:xfrm>
            <a:off x="5724128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18</a:t>
            </a:r>
            <a:endParaRPr lang="de-AT" sz="1400" dirty="0"/>
          </a:p>
        </p:txBody>
      </p:sp>
      <p:sp>
        <p:nvSpPr>
          <p:cNvPr id="52" name="Textfeld 51"/>
          <p:cNvSpPr txBox="1"/>
          <p:nvPr/>
        </p:nvSpPr>
        <p:spPr>
          <a:xfrm>
            <a:off x="6228184" y="4149080"/>
            <a:ext cx="432048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19</a:t>
            </a:r>
            <a:endParaRPr lang="de-AT" sz="1400" dirty="0"/>
          </a:p>
        </p:txBody>
      </p:sp>
      <p:sp>
        <p:nvSpPr>
          <p:cNvPr id="53" name="Gleichschenkliges Dreieck 52"/>
          <p:cNvSpPr/>
          <p:nvPr/>
        </p:nvSpPr>
        <p:spPr>
          <a:xfrm flipV="1">
            <a:off x="6300192" y="3861048"/>
            <a:ext cx="144016" cy="14401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54" name="Textfeld 53"/>
          <p:cNvSpPr txBox="1"/>
          <p:nvPr/>
        </p:nvSpPr>
        <p:spPr>
          <a:xfrm>
            <a:off x="6156176" y="33569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 smtClean="0"/>
              <a:t>En</a:t>
            </a:r>
            <a:endParaRPr lang="de-AT" dirty="0"/>
          </a:p>
        </p:txBody>
      </p:sp>
      <p:sp>
        <p:nvSpPr>
          <p:cNvPr id="55" name="Textfeld 54"/>
          <p:cNvSpPr txBox="1"/>
          <p:nvPr/>
        </p:nvSpPr>
        <p:spPr>
          <a:xfrm>
            <a:off x="683568" y="5445224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56" name="Textfeld 55"/>
          <p:cNvSpPr txBox="1"/>
          <p:nvPr/>
        </p:nvSpPr>
        <p:spPr>
          <a:xfrm>
            <a:off x="1187624" y="5445224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57" name="Textfeld 56"/>
          <p:cNvSpPr txBox="1"/>
          <p:nvPr/>
        </p:nvSpPr>
        <p:spPr>
          <a:xfrm>
            <a:off x="1691680" y="5445224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58" name="Textfeld 57"/>
          <p:cNvSpPr txBox="1"/>
          <p:nvPr/>
        </p:nvSpPr>
        <p:spPr>
          <a:xfrm>
            <a:off x="2195736" y="5445224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59" name="Textfeld 58"/>
          <p:cNvSpPr txBox="1"/>
          <p:nvPr/>
        </p:nvSpPr>
        <p:spPr>
          <a:xfrm>
            <a:off x="2699792" y="5445224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60" name="Textfeld 59"/>
          <p:cNvSpPr txBox="1"/>
          <p:nvPr/>
        </p:nvSpPr>
        <p:spPr>
          <a:xfrm>
            <a:off x="4788024" y="5373216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61" name="Textfeld 60"/>
          <p:cNvSpPr txBox="1"/>
          <p:nvPr/>
        </p:nvSpPr>
        <p:spPr>
          <a:xfrm>
            <a:off x="5292080" y="5373216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62" name="Textfeld 61"/>
          <p:cNvSpPr txBox="1"/>
          <p:nvPr/>
        </p:nvSpPr>
        <p:spPr>
          <a:xfrm>
            <a:off x="5796136" y="5373216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  <p:sp>
        <p:nvSpPr>
          <p:cNvPr id="63" name="Textfeld 62"/>
          <p:cNvSpPr txBox="1"/>
          <p:nvPr/>
        </p:nvSpPr>
        <p:spPr>
          <a:xfrm>
            <a:off x="6300192" y="5373216"/>
            <a:ext cx="2880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AT" sz="1600" dirty="0" smtClean="0"/>
              <a:t>R</a:t>
            </a:r>
            <a:endParaRPr lang="de-AT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Lösung (mit Excel)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AT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827584" y="1268760"/>
            <a:ext cx="7776864" cy="5245573"/>
            <a:chOff x="827584" y="1268760"/>
            <a:chExt cx="7776864" cy="524557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1508" b="33050"/>
            <a:stretch/>
          </p:blipFill>
          <p:spPr bwMode="auto">
            <a:xfrm>
              <a:off x="827584" y="1268760"/>
              <a:ext cx="7560840" cy="52455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feld 4"/>
            <p:cNvSpPr txBox="1"/>
            <p:nvPr/>
          </p:nvSpPr>
          <p:spPr>
            <a:xfrm>
              <a:off x="6660232" y="4437112"/>
              <a:ext cx="194421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AT" sz="1400" dirty="0" smtClean="0">
                  <a:solidFill>
                    <a:schemeClr val="accent6">
                      <a:lumMod val="75000"/>
                    </a:schemeClr>
                  </a:solidFill>
                </a:rPr>
                <a:t>&lt;- nachschüssig</a:t>
              </a:r>
              <a:endParaRPr lang="de-AT" sz="14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411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Lösung (</a:t>
            </a:r>
            <a:r>
              <a:rPr lang="de-AT" dirty="0" err="1" smtClean="0"/>
              <a:t>händisch</a:t>
            </a:r>
            <a:r>
              <a:rPr lang="de-AT" dirty="0" smtClean="0"/>
              <a:t>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 smtClean="0"/>
              <a:t>E</a:t>
            </a:r>
            <a:r>
              <a:rPr lang="de-AT" baseline="-25000" dirty="0" smtClean="0"/>
              <a:t>n</a:t>
            </a:r>
            <a:r>
              <a:rPr lang="de-AT" dirty="0" smtClean="0"/>
              <a:t>= R*(1+i)</a:t>
            </a:r>
            <a:r>
              <a:rPr lang="de-AT" baseline="30000" dirty="0" smtClean="0"/>
              <a:t>n</a:t>
            </a:r>
            <a:r>
              <a:rPr lang="de-AT" dirty="0" smtClean="0"/>
              <a:t>-1</a:t>
            </a:r>
            <a:endParaRPr lang="de-AT" baseline="30000" dirty="0" smtClean="0"/>
          </a:p>
          <a:p>
            <a:pPr marL="1371600" lvl="3" indent="0">
              <a:spcBef>
                <a:spcPts val="0"/>
              </a:spcBef>
              <a:buNone/>
            </a:pPr>
            <a:r>
              <a:rPr lang="de-AT" sz="3200" dirty="0" smtClean="0"/>
              <a:t>i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AT" dirty="0" smtClean="0"/>
              <a:t>E</a:t>
            </a:r>
            <a:r>
              <a:rPr lang="de-AT" baseline="-25000" dirty="0" smtClean="0"/>
              <a:t>12</a:t>
            </a:r>
            <a:r>
              <a:rPr lang="de-AT" dirty="0" smtClean="0"/>
              <a:t>=1250*(1+0,04)</a:t>
            </a:r>
            <a:r>
              <a:rPr lang="de-AT" baseline="30000" dirty="0" smtClean="0"/>
              <a:t>12</a:t>
            </a:r>
            <a:r>
              <a:rPr lang="de-AT" dirty="0" smtClean="0"/>
              <a:t>-1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AT" dirty="0"/>
              <a:t>	</a:t>
            </a:r>
            <a:r>
              <a:rPr lang="de-AT" dirty="0" smtClean="0"/>
              <a:t>	0,04</a:t>
            </a:r>
          </a:p>
          <a:p>
            <a:pPr marL="0" indent="0">
              <a:spcBef>
                <a:spcPts val="0"/>
              </a:spcBef>
              <a:buNone/>
            </a:pPr>
            <a:endParaRPr lang="de-AT" dirty="0" smtClean="0"/>
          </a:p>
          <a:p>
            <a:pPr marL="0" indent="0">
              <a:spcBef>
                <a:spcPts val="0"/>
              </a:spcBef>
              <a:buNone/>
            </a:pPr>
            <a:endParaRPr lang="de-AT" dirty="0" smtClean="0"/>
          </a:p>
          <a:p>
            <a:pPr marL="0" indent="0">
              <a:spcBef>
                <a:spcPts val="0"/>
              </a:spcBef>
              <a:buNone/>
            </a:pPr>
            <a:r>
              <a:rPr lang="de-AT" dirty="0" smtClean="0"/>
              <a:t>E</a:t>
            </a:r>
            <a:r>
              <a:rPr lang="de-AT" baseline="-25000" dirty="0" smtClean="0"/>
              <a:t>12</a:t>
            </a:r>
            <a:r>
              <a:rPr lang="de-AT" dirty="0" smtClean="0"/>
              <a:t>= </a:t>
            </a:r>
            <a:r>
              <a:rPr lang="de-AT" u="dbl" dirty="0" smtClean="0"/>
              <a:t>18.782,26 €</a:t>
            </a:r>
          </a:p>
        </p:txBody>
      </p:sp>
      <p:cxnSp>
        <p:nvCxnSpPr>
          <p:cNvPr id="5" name="Gerade Verbindung 4"/>
          <p:cNvCxnSpPr/>
          <p:nvPr/>
        </p:nvCxnSpPr>
        <p:spPr>
          <a:xfrm>
            <a:off x="1193876" y="2132856"/>
            <a:ext cx="1571331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12"/>
          <p:cNvCxnSpPr/>
          <p:nvPr/>
        </p:nvCxnSpPr>
        <p:spPr>
          <a:xfrm>
            <a:off x="1193876" y="3140968"/>
            <a:ext cx="301808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665273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Bildschirmpräsentation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</vt:lpstr>
      <vt:lpstr>Rentenrechnung</vt:lpstr>
      <vt:lpstr>Rente</vt:lpstr>
      <vt:lpstr>Rentenrechnung (händisch)</vt:lpstr>
      <vt:lpstr>Rentenrechnung in Excel</vt:lpstr>
      <vt:lpstr>Beispiel</vt:lpstr>
      <vt:lpstr>PowerPoint-Präsentation</vt:lpstr>
      <vt:lpstr>Lösung (mit Excel)</vt:lpstr>
      <vt:lpstr>Lösung (händisch)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Administrator</dc:creator>
  <cp:lastModifiedBy>Gabriela Auer</cp:lastModifiedBy>
  <cp:revision>22</cp:revision>
  <dcterms:created xsi:type="dcterms:W3CDTF">2012-02-27T06:53:53Z</dcterms:created>
  <dcterms:modified xsi:type="dcterms:W3CDTF">2013-03-13T08:19:37Z</dcterms:modified>
</cp:coreProperties>
</file>