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6E2DD-D242-4C37-ACFE-EFA1680F6E2A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4B489-E0AC-490E-AF35-CADFBE4E06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42760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4B489-E0AC-490E-AF35-CADFBE4E06E3}" type="slidenum">
              <a:rPr lang="de-AT" smtClean="0"/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76071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F7A24CE-E975-4CB5-886A-2D6B0DF6CCFD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3A536B-4E84-4234-80BC-1DECFECCF111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AT" dirty="0" smtClean="0"/>
              <a:t>Majid Muhammad </a:t>
            </a:r>
            <a:r>
              <a:rPr lang="de-AT" dirty="0" smtClean="0">
                <a:sym typeface="Wingdings" pitchFamily="2" charset="2"/>
              </a:rPr>
              <a:t></a:t>
            </a:r>
            <a:endParaRPr lang="de-AT" dirty="0" smtClean="0"/>
          </a:p>
          <a:p>
            <a:r>
              <a:rPr lang="de-AT" dirty="0" smtClean="0"/>
              <a:t>&amp;</a:t>
            </a:r>
          </a:p>
          <a:p>
            <a:r>
              <a:rPr lang="de-AT" dirty="0" smtClean="0"/>
              <a:t>Jakub </a:t>
            </a:r>
            <a:r>
              <a:rPr lang="de-AT" dirty="0" err="1" smtClean="0"/>
              <a:t>Fraczek</a:t>
            </a:r>
            <a:r>
              <a:rPr lang="de-AT" dirty="0" smtClean="0"/>
              <a:t> </a:t>
            </a:r>
            <a:r>
              <a:rPr lang="de-AT" dirty="0" smtClean="0">
                <a:sym typeface="Wingdings" pitchFamily="2" charset="2"/>
              </a:rPr>
              <a:t></a:t>
            </a:r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Rentenrechnung </a:t>
            </a:r>
            <a:r>
              <a:rPr lang="de-AT" dirty="0" smtClean="0">
                <a:sym typeface="Wingdings" pitchFamily="2" charset="2"/>
              </a:rPr>
              <a:t>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26478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561576"/>
          </a:xfrm>
        </p:spPr>
        <p:txBody>
          <a:bodyPr>
            <a:normAutofit fontScale="77500" lnSpcReduction="20000"/>
          </a:bodyPr>
          <a:lstStyle/>
          <a:p>
            <a:r>
              <a:rPr lang="de-AT" dirty="0" smtClean="0"/>
              <a:t>Herr Tomislav hat vor kurzem einen Kredit aufgenommen und muss innerhalb von </a:t>
            </a:r>
            <a:r>
              <a:rPr lang="de-AT" b="1" dirty="0" smtClean="0"/>
              <a:t>8 Jahren </a:t>
            </a:r>
            <a:r>
              <a:rPr lang="de-AT" dirty="0" smtClean="0"/>
              <a:t>jährlich eine nachschüssige Rente von </a:t>
            </a:r>
            <a:r>
              <a:rPr lang="de-AT" b="1" dirty="0" smtClean="0"/>
              <a:t>2000€</a:t>
            </a:r>
            <a:r>
              <a:rPr lang="de-AT" dirty="0" smtClean="0"/>
              <a:t> einzahlen  um seine Schuld zu begleichen.</a:t>
            </a:r>
          </a:p>
          <a:p>
            <a:pPr marL="0" indent="0">
              <a:buNone/>
            </a:pPr>
            <a:r>
              <a:rPr lang="de-AT" dirty="0"/>
              <a:t>	</a:t>
            </a:r>
            <a:endParaRPr lang="de-AT" dirty="0" smtClean="0"/>
          </a:p>
          <a:p>
            <a:pPr lvl="1">
              <a:buFont typeface="Courier New" pitchFamily="49" charset="0"/>
              <a:buChar char="o"/>
            </a:pPr>
            <a:r>
              <a:rPr lang="de-AT" dirty="0"/>
              <a:t>	</a:t>
            </a:r>
            <a:r>
              <a:rPr lang="de-AT" dirty="0" smtClean="0"/>
              <a:t>Der Zinssatz beträgt 3% p.a. </a:t>
            </a:r>
          </a:p>
          <a:p>
            <a:pPr marL="109728" indent="0">
              <a:buNone/>
            </a:pPr>
            <a:endParaRPr lang="de-AT" dirty="0" smtClean="0"/>
          </a:p>
          <a:p>
            <a:r>
              <a:rPr lang="de-AT" dirty="0" smtClean="0"/>
              <a:t>Jedoch will Herr Tomislav diese Renten erst </a:t>
            </a:r>
            <a:r>
              <a:rPr lang="de-AT" b="1" dirty="0" smtClean="0"/>
              <a:t>nach 3 Jahren</a:t>
            </a:r>
            <a:r>
              <a:rPr lang="de-AT" dirty="0" smtClean="0"/>
              <a:t> zahlen.</a:t>
            </a:r>
          </a:p>
          <a:p>
            <a:pPr marL="0" indent="0">
              <a:buNone/>
            </a:pPr>
            <a:endParaRPr lang="de-AT" dirty="0" smtClean="0"/>
          </a:p>
          <a:p>
            <a:r>
              <a:rPr lang="de-AT" dirty="0" smtClean="0"/>
              <a:t>Wie verändert sich die </a:t>
            </a:r>
            <a:r>
              <a:rPr lang="de-AT" dirty="0" smtClean="0"/>
              <a:t>Ursprungsrate</a:t>
            </a:r>
            <a:r>
              <a:rPr lang="de-AT" dirty="0" smtClean="0"/>
              <a:t>, wenn Herr Tomislav trotzdem die </a:t>
            </a:r>
            <a:r>
              <a:rPr lang="de-AT" dirty="0" smtClean="0"/>
              <a:t>Rente </a:t>
            </a:r>
            <a:r>
              <a:rPr lang="de-AT" dirty="0" smtClean="0"/>
              <a:t>innerhalb dieser 8 Jahre eingezahlt haben will? </a:t>
            </a:r>
          </a:p>
          <a:p>
            <a:pPr marL="640080" lvl="2" indent="0">
              <a:buNone/>
            </a:pPr>
            <a:r>
              <a:rPr lang="de-AT" dirty="0" smtClean="0"/>
              <a:t>(</a:t>
            </a:r>
            <a:r>
              <a:rPr lang="de-AT" dirty="0" smtClean="0">
                <a:sym typeface="Wingdings" pitchFamily="2" charset="2"/>
              </a:rPr>
              <a:t> Statt 8 Jahren, nur 5 Jahre Zahlung)</a:t>
            </a:r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0547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Die Formel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705592"/>
          </a:xfrm>
        </p:spPr>
        <p:txBody>
          <a:bodyPr/>
          <a:lstStyle/>
          <a:p>
            <a:r>
              <a:rPr lang="de-AT" dirty="0" smtClean="0"/>
              <a:t>Für dieses Bespiel benötigen wir die Formel des nachschüssigen Endwertes:</a:t>
            </a:r>
          </a:p>
          <a:p>
            <a:endParaRPr lang="de-AT" dirty="0" smtClean="0"/>
          </a:p>
          <a:p>
            <a:endParaRPr lang="de-AT" dirty="0"/>
          </a:p>
        </p:txBody>
      </p:sp>
      <p:grpSp>
        <p:nvGrpSpPr>
          <p:cNvPr id="14" name="Gruppieren 13"/>
          <p:cNvGrpSpPr/>
          <p:nvPr/>
        </p:nvGrpSpPr>
        <p:grpSpPr>
          <a:xfrm>
            <a:off x="816729" y="1677972"/>
            <a:ext cx="4223320" cy="1296144"/>
            <a:chOff x="816729" y="2564161"/>
            <a:chExt cx="4223320" cy="1296144"/>
          </a:xfrm>
        </p:grpSpPr>
        <p:sp>
          <p:nvSpPr>
            <p:cNvPr id="4" name="Rechteck 3"/>
            <p:cNvSpPr/>
            <p:nvPr/>
          </p:nvSpPr>
          <p:spPr>
            <a:xfrm>
              <a:off x="816729" y="2564161"/>
              <a:ext cx="4223320" cy="1296144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" name="Textfeld 4"/>
            <p:cNvSpPr txBox="1"/>
            <p:nvPr/>
          </p:nvSpPr>
          <p:spPr>
            <a:xfrm>
              <a:off x="1043608" y="2859033"/>
              <a:ext cx="14401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3600" dirty="0" smtClean="0"/>
                <a:t>E</a:t>
              </a:r>
              <a:r>
                <a:rPr lang="de-AT" sz="3600" baseline="-25000" dirty="0" smtClean="0"/>
                <a:t>n </a:t>
              </a:r>
              <a:r>
                <a:rPr lang="de-AT" sz="3600" dirty="0" smtClean="0"/>
                <a:t>= R</a:t>
              </a:r>
              <a:endParaRPr lang="de-AT" sz="3600" dirty="0"/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2678448" y="2712506"/>
              <a:ext cx="19533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2800" dirty="0" smtClean="0"/>
                <a:t>(1+i)</a:t>
              </a:r>
              <a:r>
                <a:rPr lang="de-AT" sz="2800" baseline="30000" dirty="0" smtClean="0"/>
                <a:t>n</a:t>
              </a:r>
              <a:r>
                <a:rPr lang="de-AT" sz="2800" dirty="0" smtClean="0"/>
                <a:t> - 1</a:t>
              </a:r>
              <a:endParaRPr lang="de-AT" sz="2800" dirty="0"/>
            </a:p>
          </p:txBody>
        </p:sp>
        <p:cxnSp>
          <p:nvCxnSpPr>
            <p:cNvPr id="11" name="Gerade Verbindung 10"/>
            <p:cNvCxnSpPr/>
            <p:nvPr/>
          </p:nvCxnSpPr>
          <p:spPr>
            <a:xfrm>
              <a:off x="2483768" y="3212976"/>
              <a:ext cx="223224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feld 11"/>
            <p:cNvSpPr txBox="1"/>
            <p:nvPr/>
          </p:nvSpPr>
          <p:spPr>
            <a:xfrm>
              <a:off x="3407672" y="3278887"/>
              <a:ext cx="3722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2800" dirty="0" smtClean="0"/>
                <a:t>i</a:t>
              </a:r>
              <a:endParaRPr lang="de-AT" sz="2800" dirty="0"/>
            </a:p>
          </p:txBody>
        </p:sp>
      </p:grpSp>
      <p:sp>
        <p:nvSpPr>
          <p:cNvPr id="13" name="Textfeld 12"/>
          <p:cNvSpPr txBox="1"/>
          <p:nvPr/>
        </p:nvSpPr>
        <p:spPr>
          <a:xfrm>
            <a:off x="816729" y="3068960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R…Rente</a:t>
            </a:r>
          </a:p>
          <a:p>
            <a:r>
              <a:rPr lang="de-AT" dirty="0" smtClean="0"/>
              <a:t>E…Endwert</a:t>
            </a:r>
          </a:p>
          <a:p>
            <a:r>
              <a:rPr lang="de-AT" dirty="0" smtClean="0"/>
              <a:t>n…Anzahl der Perioden </a:t>
            </a:r>
          </a:p>
          <a:p>
            <a:r>
              <a:rPr lang="de-AT" dirty="0" smtClean="0"/>
              <a:t>i…Zinssatz</a:t>
            </a:r>
          </a:p>
          <a:p>
            <a:r>
              <a:rPr lang="de-AT" dirty="0" smtClean="0"/>
              <a:t>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900264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Schritt </a:t>
            </a:r>
            <a:r>
              <a:rPr lang="de-AT" dirty="0" smtClean="0"/>
              <a:t>1 - </a:t>
            </a:r>
            <a:r>
              <a:rPr lang="de-AT" dirty="0"/>
              <a:t>Einsetzten in die Formel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AT" dirty="0"/>
              <a:t>R = </a:t>
            </a:r>
            <a:r>
              <a:rPr lang="de-AT" dirty="0" smtClean="0"/>
              <a:t>2000</a:t>
            </a:r>
            <a:r>
              <a:rPr lang="de-AT" dirty="0"/>
              <a:t>€</a:t>
            </a:r>
          </a:p>
          <a:p>
            <a:r>
              <a:rPr lang="de-AT" dirty="0"/>
              <a:t>n = 8</a:t>
            </a:r>
            <a:r>
              <a:rPr lang="de-AT" dirty="0" smtClean="0"/>
              <a:t> </a:t>
            </a:r>
            <a:r>
              <a:rPr lang="de-AT" dirty="0"/>
              <a:t>Jahre</a:t>
            </a:r>
          </a:p>
          <a:p>
            <a:r>
              <a:rPr lang="de-AT" dirty="0"/>
              <a:t>i = </a:t>
            </a:r>
            <a:r>
              <a:rPr lang="de-AT" dirty="0" smtClean="0"/>
              <a:t>3,00%</a:t>
            </a:r>
            <a:endParaRPr lang="de-AT" dirty="0"/>
          </a:p>
          <a:p>
            <a:endParaRPr lang="de-AT" dirty="0"/>
          </a:p>
        </p:txBody>
      </p:sp>
      <p:grpSp>
        <p:nvGrpSpPr>
          <p:cNvPr id="9" name="Gruppieren 8"/>
          <p:cNvGrpSpPr/>
          <p:nvPr/>
        </p:nvGrpSpPr>
        <p:grpSpPr>
          <a:xfrm>
            <a:off x="2483768" y="2708920"/>
            <a:ext cx="5760640" cy="1512168"/>
            <a:chOff x="2483768" y="2708920"/>
            <a:chExt cx="5760640" cy="1512168"/>
          </a:xfrm>
        </p:grpSpPr>
        <p:sp>
          <p:nvSpPr>
            <p:cNvPr id="4" name="Rechteck 3"/>
            <p:cNvSpPr/>
            <p:nvPr/>
          </p:nvSpPr>
          <p:spPr>
            <a:xfrm>
              <a:off x="2483768" y="2708920"/>
              <a:ext cx="5760640" cy="1512168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" name="Textfeld 4"/>
            <p:cNvSpPr txBox="1"/>
            <p:nvPr/>
          </p:nvSpPr>
          <p:spPr>
            <a:xfrm>
              <a:off x="2676364" y="3209201"/>
              <a:ext cx="211166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2700" dirty="0" smtClean="0"/>
                <a:t>E</a:t>
              </a:r>
              <a:r>
                <a:rPr lang="de-AT" sz="2700" baseline="-25000" dirty="0"/>
                <a:t>8</a:t>
              </a:r>
              <a:r>
                <a:rPr lang="de-AT" sz="2700" dirty="0" smtClean="0"/>
                <a:t> = 2000</a:t>
              </a:r>
              <a:endParaRPr lang="de-AT" sz="2700" dirty="0"/>
            </a:p>
          </p:txBody>
        </p:sp>
        <p:sp>
          <p:nvSpPr>
            <p:cNvPr id="6" name="Textfeld 5"/>
            <p:cNvSpPr txBox="1"/>
            <p:nvPr/>
          </p:nvSpPr>
          <p:spPr>
            <a:xfrm>
              <a:off x="4860032" y="2905780"/>
              <a:ext cx="30243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2800" dirty="0" smtClean="0"/>
                <a:t>(1+0,03)</a:t>
              </a:r>
              <a:r>
                <a:rPr lang="de-AT" sz="2800" baseline="30000" dirty="0" smtClean="0"/>
                <a:t>8</a:t>
              </a:r>
              <a:r>
                <a:rPr lang="de-AT" sz="2800" dirty="0" smtClean="0"/>
                <a:t> - 1</a:t>
              </a:r>
              <a:endParaRPr lang="de-AT" sz="2800" dirty="0"/>
            </a:p>
          </p:txBody>
        </p:sp>
        <p:sp>
          <p:nvSpPr>
            <p:cNvPr id="7" name="Textfeld 6"/>
            <p:cNvSpPr txBox="1"/>
            <p:nvPr/>
          </p:nvSpPr>
          <p:spPr>
            <a:xfrm>
              <a:off x="5796136" y="3481844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2800" dirty="0" smtClean="0"/>
                <a:t>0,03</a:t>
              </a:r>
              <a:endParaRPr lang="de-AT" sz="2800" dirty="0"/>
            </a:p>
          </p:txBody>
        </p:sp>
        <p:cxnSp>
          <p:nvCxnSpPr>
            <p:cNvPr id="8" name="Gerade Verbindung 7"/>
            <p:cNvCxnSpPr/>
            <p:nvPr/>
          </p:nvCxnSpPr>
          <p:spPr>
            <a:xfrm>
              <a:off x="4540440" y="3481844"/>
              <a:ext cx="302433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6314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4800" dirty="0"/>
              <a:t>Schritt </a:t>
            </a:r>
            <a:r>
              <a:rPr lang="de-AT" sz="4800" dirty="0" smtClean="0"/>
              <a:t>2 - </a:t>
            </a:r>
            <a:r>
              <a:rPr lang="de-AT" sz="4800" dirty="0"/>
              <a:t>Eingabe in den Taschenrechner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AT" dirty="0"/>
              <a:t>Bei richtiger Eingabe in den Taschenrechner solltet ihr zu diesem Ergebnis gelangen:</a:t>
            </a:r>
          </a:p>
          <a:p>
            <a:endParaRPr lang="de-AT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1547664" y="1772816"/>
            <a:ext cx="5112568" cy="1152128"/>
            <a:chOff x="893185" y="2924944"/>
            <a:chExt cx="5112568" cy="1152128"/>
          </a:xfrm>
        </p:grpSpPr>
        <p:sp>
          <p:nvSpPr>
            <p:cNvPr id="4" name="Textfeld 3"/>
            <p:cNvSpPr txBox="1"/>
            <p:nvPr/>
          </p:nvSpPr>
          <p:spPr>
            <a:xfrm>
              <a:off x="893185" y="2924944"/>
              <a:ext cx="5112568" cy="1152128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de-AT" dirty="0"/>
            </a:p>
          </p:txBody>
        </p:sp>
        <p:sp>
          <p:nvSpPr>
            <p:cNvPr id="5" name="Textfeld 4"/>
            <p:cNvSpPr txBox="1"/>
            <p:nvPr/>
          </p:nvSpPr>
          <p:spPr>
            <a:xfrm>
              <a:off x="1217221" y="3147065"/>
              <a:ext cx="446449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4000" dirty="0" smtClean="0"/>
                <a:t>E</a:t>
              </a:r>
              <a:r>
                <a:rPr lang="de-AT" sz="4000" baseline="-25000" dirty="0"/>
                <a:t>8</a:t>
              </a:r>
              <a:r>
                <a:rPr lang="de-AT" sz="4000" dirty="0" smtClean="0"/>
                <a:t> = 17.784,67</a:t>
              </a:r>
              <a:endParaRPr lang="de-AT" sz="4000" dirty="0"/>
            </a:p>
          </p:txBody>
        </p:sp>
      </p:grpSp>
      <p:sp>
        <p:nvSpPr>
          <p:cNvPr id="7" name="Rechteck 6"/>
          <p:cNvSpPr/>
          <p:nvPr/>
        </p:nvSpPr>
        <p:spPr>
          <a:xfrm>
            <a:off x="125760" y="4797152"/>
            <a:ext cx="235800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AT" sz="2500" b="1" dirty="0" smtClean="0"/>
              <a:t>Hinweis:</a:t>
            </a:r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>Achtet bei der Eingabe in den Taschenrechner darauf, dass ihr  Klammern setzt ;-)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50113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4800" dirty="0"/>
              <a:t>Schritt </a:t>
            </a:r>
            <a:r>
              <a:rPr lang="de-AT" sz="4800" dirty="0" smtClean="0"/>
              <a:t>3 - </a:t>
            </a:r>
            <a:r>
              <a:rPr lang="de-AT" sz="4800" dirty="0"/>
              <a:t>Umformen der Formel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AT" dirty="0"/>
              <a:t>Da wir uns bereits den Endwert ausgerechnet haben, sind wir </a:t>
            </a:r>
            <a:r>
              <a:rPr lang="de-AT" dirty="0" smtClean="0"/>
              <a:t>nun in </a:t>
            </a:r>
            <a:r>
              <a:rPr lang="de-AT" dirty="0"/>
              <a:t>der Lage unsere bestehende Formel „umzuformen“, damit wir die </a:t>
            </a:r>
            <a:r>
              <a:rPr lang="de-AT" dirty="0" smtClean="0"/>
              <a:t>Rate </a:t>
            </a:r>
            <a:r>
              <a:rPr lang="de-AT" dirty="0"/>
              <a:t>„R“ herausfinden können.</a:t>
            </a:r>
          </a:p>
          <a:p>
            <a:endParaRPr lang="de-AT" dirty="0"/>
          </a:p>
          <a:p>
            <a:r>
              <a:rPr lang="de-AT" dirty="0" smtClean="0"/>
              <a:t>This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very</a:t>
            </a:r>
            <a:r>
              <a:rPr lang="de-AT" dirty="0" smtClean="0"/>
              <a:t> easy </a:t>
            </a:r>
            <a:r>
              <a:rPr lang="de-AT" dirty="0" err="1" smtClean="0"/>
              <a:t>cheasy</a:t>
            </a:r>
            <a:r>
              <a:rPr lang="de-AT" dirty="0" smtClean="0"/>
              <a:t> </a:t>
            </a:r>
            <a:r>
              <a:rPr lang="de-AT" dirty="0" err="1" smtClean="0"/>
              <a:t>guys</a:t>
            </a:r>
            <a:r>
              <a:rPr lang="de-AT" dirty="0" smtClean="0"/>
              <a:t> ;)</a:t>
            </a:r>
          </a:p>
          <a:p>
            <a:endParaRPr lang="de-AT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685048" y="4081606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" name="Gruppieren 14"/>
          <p:cNvGrpSpPr/>
          <p:nvPr/>
        </p:nvGrpSpPr>
        <p:grpSpPr>
          <a:xfrm>
            <a:off x="24004" y="3140968"/>
            <a:ext cx="4680520" cy="2083118"/>
            <a:chOff x="467544" y="3403808"/>
            <a:chExt cx="4680520" cy="2083118"/>
          </a:xfrm>
        </p:grpSpPr>
        <p:sp>
          <p:nvSpPr>
            <p:cNvPr id="4" name="Rechteck 3"/>
            <p:cNvSpPr/>
            <p:nvPr/>
          </p:nvSpPr>
          <p:spPr>
            <a:xfrm>
              <a:off x="467544" y="3403808"/>
              <a:ext cx="4680520" cy="2083118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" name="Textfeld 4"/>
            <p:cNvSpPr txBox="1"/>
            <p:nvPr/>
          </p:nvSpPr>
          <p:spPr>
            <a:xfrm>
              <a:off x="1662069" y="3403808"/>
              <a:ext cx="89970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4000" dirty="0" smtClean="0"/>
                <a:t>E</a:t>
              </a:r>
              <a:r>
                <a:rPr lang="de-AT" sz="4000" baseline="-25000" dirty="0"/>
                <a:t>n</a:t>
              </a:r>
              <a:endParaRPr lang="de-AT" sz="4000" dirty="0"/>
            </a:p>
          </p:txBody>
        </p:sp>
        <p:sp>
          <p:nvSpPr>
            <p:cNvPr id="7" name="Textfeld 6"/>
            <p:cNvSpPr txBox="1"/>
            <p:nvPr/>
          </p:nvSpPr>
          <p:spPr>
            <a:xfrm>
              <a:off x="1117096" y="4134450"/>
              <a:ext cx="19533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2800" dirty="0" smtClean="0"/>
                <a:t>(1+i)</a:t>
              </a:r>
              <a:r>
                <a:rPr lang="de-AT" sz="2800" baseline="30000" dirty="0" smtClean="0"/>
                <a:t>n</a:t>
              </a:r>
              <a:r>
                <a:rPr lang="de-AT" sz="2800" dirty="0" smtClean="0"/>
                <a:t> – 1)</a:t>
              </a:r>
              <a:endParaRPr lang="de-AT" sz="2800" dirty="0"/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642497" y="4009598"/>
              <a:ext cx="100811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8000" dirty="0"/>
                <a:t>(</a:t>
              </a:r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2989304" y="4009598"/>
              <a:ext cx="100811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8000" dirty="0" smtClean="0"/>
                <a:t>)</a:t>
              </a:r>
              <a:endParaRPr lang="de-AT" sz="8000" dirty="0"/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3925408" y="3937590"/>
              <a:ext cx="57606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4000" dirty="0" smtClean="0"/>
                <a:t>=</a:t>
              </a:r>
              <a:endParaRPr lang="de-AT" sz="4000" dirty="0"/>
            </a:p>
          </p:txBody>
        </p:sp>
        <p:sp>
          <p:nvSpPr>
            <p:cNvPr id="11" name="Textfeld 10"/>
            <p:cNvSpPr txBox="1"/>
            <p:nvPr/>
          </p:nvSpPr>
          <p:spPr>
            <a:xfrm>
              <a:off x="4416492" y="3937590"/>
              <a:ext cx="576064" cy="8617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AT" sz="5000" dirty="0" smtClean="0"/>
                <a:t>R</a:t>
              </a:r>
              <a:endParaRPr lang="de-AT" sz="5000" dirty="0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1053472" y="4585662"/>
              <a:ext cx="200784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feld 12"/>
            <p:cNvSpPr txBox="1"/>
            <p:nvPr/>
          </p:nvSpPr>
          <p:spPr>
            <a:xfrm>
              <a:off x="1968992" y="4657670"/>
              <a:ext cx="3722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2800" dirty="0" smtClean="0"/>
                <a:t>i</a:t>
              </a:r>
              <a:endParaRPr lang="de-AT" sz="2800" dirty="0"/>
            </a:p>
          </p:txBody>
        </p:sp>
      </p:grpSp>
      <p:cxnSp>
        <p:nvCxnSpPr>
          <p:cNvPr id="16" name="Gerade Verbindung 15"/>
          <p:cNvCxnSpPr/>
          <p:nvPr/>
        </p:nvCxnSpPr>
        <p:spPr>
          <a:xfrm>
            <a:off x="271412" y="3838601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860634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4800" dirty="0"/>
              <a:t>Schritt </a:t>
            </a:r>
            <a:r>
              <a:rPr lang="de-AT" sz="4800" dirty="0" smtClean="0"/>
              <a:t>4 - Erneutes </a:t>
            </a:r>
            <a:r>
              <a:rPr lang="de-AT" sz="4800" dirty="0"/>
              <a:t>Einsetzten in die Formel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AT" dirty="0"/>
              <a:t>Zu beachten ist, dass Herr </a:t>
            </a:r>
            <a:r>
              <a:rPr lang="de-AT" dirty="0" smtClean="0"/>
              <a:t>Tomislav </a:t>
            </a:r>
            <a:r>
              <a:rPr lang="de-AT" dirty="0"/>
              <a:t>nur noch </a:t>
            </a:r>
            <a:r>
              <a:rPr lang="de-AT" b="1" dirty="0" smtClean="0"/>
              <a:t>5 </a:t>
            </a:r>
            <a:r>
              <a:rPr lang="de-AT" b="1" dirty="0"/>
              <a:t>Jahre</a:t>
            </a:r>
            <a:r>
              <a:rPr lang="de-AT" dirty="0"/>
              <a:t> zu zahlen hat und wir daher </a:t>
            </a:r>
            <a:r>
              <a:rPr lang="de-AT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r>
              <a:rPr lang="de-AT" dirty="0" smtClean="0"/>
              <a:t>, </a:t>
            </a:r>
            <a:r>
              <a:rPr lang="de-AT" b="1" dirty="0"/>
              <a:t>statt 8</a:t>
            </a:r>
            <a:r>
              <a:rPr lang="de-AT" dirty="0" smtClean="0"/>
              <a:t>, </a:t>
            </a:r>
            <a:r>
              <a:rPr lang="de-AT" dirty="0"/>
              <a:t>in die Formel einsetzten müssen.</a:t>
            </a:r>
            <a:br>
              <a:rPr lang="de-AT" dirty="0"/>
            </a:br>
            <a:r>
              <a:rPr lang="de-AT" dirty="0">
                <a:sym typeface="Wingdings" pitchFamily="2" charset="2"/>
              </a:rPr>
              <a:t> kürzerer Zeitraum </a:t>
            </a:r>
            <a:r>
              <a:rPr lang="de-AT" dirty="0" smtClean="0">
                <a:sym typeface="Wingdings" pitchFamily="2" charset="2"/>
              </a:rPr>
              <a:t>--&gt;höhere </a:t>
            </a:r>
            <a:r>
              <a:rPr lang="de-AT" dirty="0" smtClean="0">
                <a:sym typeface="Wingdings" pitchFamily="2" charset="2"/>
              </a:rPr>
              <a:t>Rate</a:t>
            </a:r>
            <a:r>
              <a:rPr lang="de-AT" dirty="0" smtClean="0"/>
              <a:t> </a:t>
            </a:r>
            <a:endParaRPr lang="de-AT" dirty="0"/>
          </a:p>
          <a:p>
            <a:endParaRPr lang="de-AT" dirty="0"/>
          </a:p>
        </p:txBody>
      </p:sp>
      <p:grpSp>
        <p:nvGrpSpPr>
          <p:cNvPr id="35" name="Gruppieren 34"/>
          <p:cNvGrpSpPr/>
          <p:nvPr/>
        </p:nvGrpSpPr>
        <p:grpSpPr>
          <a:xfrm>
            <a:off x="1619672" y="2287022"/>
            <a:ext cx="5400600" cy="2196244"/>
            <a:chOff x="251520" y="2395585"/>
            <a:chExt cx="5688632" cy="2196244"/>
          </a:xfrm>
        </p:grpSpPr>
        <p:sp>
          <p:nvSpPr>
            <p:cNvPr id="24" name="Rechteck 23"/>
            <p:cNvSpPr/>
            <p:nvPr/>
          </p:nvSpPr>
          <p:spPr>
            <a:xfrm>
              <a:off x="251520" y="2395585"/>
              <a:ext cx="5688632" cy="2196244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971601" y="2539339"/>
              <a:ext cx="259228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4000" dirty="0" smtClean="0"/>
                <a:t>17.784,67</a:t>
              </a:r>
              <a:endParaRPr lang="de-AT" sz="4000" dirty="0"/>
            </a:p>
          </p:txBody>
        </p:sp>
        <p:cxnSp>
          <p:nvCxnSpPr>
            <p:cNvPr id="26" name="Gerade Verbindung 25"/>
            <p:cNvCxnSpPr/>
            <p:nvPr/>
          </p:nvCxnSpPr>
          <p:spPr>
            <a:xfrm>
              <a:off x="827584" y="3175217"/>
              <a:ext cx="288032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feld 26"/>
            <p:cNvSpPr txBox="1"/>
            <p:nvPr/>
          </p:nvSpPr>
          <p:spPr>
            <a:xfrm>
              <a:off x="971601" y="3228061"/>
              <a:ext cx="309634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2800" dirty="0" smtClean="0"/>
                <a:t>(1+0,03)</a:t>
              </a:r>
              <a:r>
                <a:rPr lang="de-AT" sz="2800" baseline="30000" dirty="0" smtClean="0">
                  <a:solidFill>
                    <a:schemeClr val="accent6">
                      <a:lumMod val="50000"/>
                    </a:schemeClr>
                  </a:solidFill>
                </a:rPr>
                <a:t>5</a:t>
              </a:r>
              <a:r>
                <a:rPr lang="de-AT" sz="2800" dirty="0" smtClean="0"/>
                <a:t> – 1)</a:t>
              </a:r>
              <a:endParaRPr lang="de-AT" sz="2800" dirty="0"/>
            </a:p>
          </p:txBody>
        </p:sp>
        <p:cxnSp>
          <p:nvCxnSpPr>
            <p:cNvPr id="28" name="Gerade Verbindung 27"/>
            <p:cNvCxnSpPr/>
            <p:nvPr/>
          </p:nvCxnSpPr>
          <p:spPr>
            <a:xfrm>
              <a:off x="1070468" y="3679273"/>
              <a:ext cx="23762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feld 28"/>
            <p:cNvSpPr txBox="1"/>
            <p:nvPr/>
          </p:nvSpPr>
          <p:spPr>
            <a:xfrm>
              <a:off x="1862556" y="3751281"/>
              <a:ext cx="10801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2800" dirty="0" smtClean="0"/>
                <a:t>0,03</a:t>
              </a:r>
              <a:endParaRPr lang="de-AT" sz="2800" dirty="0"/>
            </a:p>
          </p:txBody>
        </p:sp>
        <p:sp>
          <p:nvSpPr>
            <p:cNvPr id="30" name="Textfeld 29"/>
            <p:cNvSpPr txBox="1"/>
            <p:nvPr/>
          </p:nvSpPr>
          <p:spPr>
            <a:xfrm>
              <a:off x="566412" y="3102045"/>
              <a:ext cx="50405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9000" dirty="0"/>
                <a:t>(</a:t>
              </a:r>
            </a:p>
          </p:txBody>
        </p:sp>
        <p:sp>
          <p:nvSpPr>
            <p:cNvPr id="31" name="Textfeld 30"/>
            <p:cNvSpPr txBox="1"/>
            <p:nvPr/>
          </p:nvSpPr>
          <p:spPr>
            <a:xfrm>
              <a:off x="3446732" y="3103209"/>
              <a:ext cx="50405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9000" dirty="0" smtClean="0"/>
                <a:t>)</a:t>
              </a:r>
              <a:endParaRPr lang="de-AT" sz="9000" dirty="0"/>
            </a:p>
          </p:txBody>
        </p:sp>
        <p:sp>
          <p:nvSpPr>
            <p:cNvPr id="32" name="Textfeld 31"/>
            <p:cNvSpPr txBox="1"/>
            <p:nvPr/>
          </p:nvSpPr>
          <p:spPr>
            <a:xfrm>
              <a:off x="4067944" y="3031201"/>
              <a:ext cx="57606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4000" dirty="0" smtClean="0"/>
                <a:t>=</a:t>
              </a:r>
              <a:endParaRPr lang="de-AT" sz="4000" dirty="0"/>
            </a:p>
          </p:txBody>
        </p:sp>
        <p:sp>
          <p:nvSpPr>
            <p:cNvPr id="33" name="Textfeld 32"/>
            <p:cNvSpPr txBox="1"/>
            <p:nvPr/>
          </p:nvSpPr>
          <p:spPr>
            <a:xfrm>
              <a:off x="4669196" y="3031201"/>
              <a:ext cx="576064" cy="8617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AT" sz="5000" dirty="0" smtClean="0"/>
                <a:t>R</a:t>
              </a:r>
              <a:endParaRPr lang="de-AT" sz="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1588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4800" dirty="0"/>
              <a:t>Schritt </a:t>
            </a:r>
            <a:r>
              <a:rPr lang="de-AT" sz="4800" dirty="0" smtClean="0"/>
              <a:t>5 -  </a:t>
            </a:r>
            <a:r>
              <a:rPr lang="de-AT" sz="4800" dirty="0"/>
              <a:t>Berechnung der Rente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AT" dirty="0"/>
              <a:t>Falls ihr richtig in die Formel eingesetzt habt und </a:t>
            </a:r>
            <a:r>
              <a:rPr lang="de-AT" dirty="0" smtClean="0"/>
              <a:t>auch fähig </a:t>
            </a:r>
            <a:r>
              <a:rPr lang="de-AT" dirty="0" smtClean="0"/>
              <a:t>seid, </a:t>
            </a:r>
            <a:r>
              <a:rPr lang="de-AT" dirty="0" smtClean="0"/>
              <a:t>die Formel </a:t>
            </a:r>
            <a:r>
              <a:rPr lang="de-AT" dirty="0"/>
              <a:t>richtig in den Taschenrechner </a:t>
            </a:r>
            <a:r>
              <a:rPr lang="de-AT" dirty="0" smtClean="0"/>
              <a:t>einzugeben, </a:t>
            </a:r>
            <a:r>
              <a:rPr lang="de-AT" dirty="0"/>
              <a:t>solltet ihr </a:t>
            </a:r>
            <a:r>
              <a:rPr lang="de-AT" dirty="0" smtClean="0"/>
              <a:t>dieses Ergebnis haben </a:t>
            </a:r>
            <a:r>
              <a:rPr lang="de-AT" dirty="0" smtClean="0">
                <a:sym typeface="Wingdings" pitchFamily="2" charset="2"/>
              </a:rPr>
              <a:t></a:t>
            </a:r>
          </a:p>
          <a:p>
            <a:endParaRPr lang="de-AT" dirty="0"/>
          </a:p>
          <a:p>
            <a:pPr marL="109728" indent="0">
              <a:buNone/>
            </a:pPr>
            <a:r>
              <a:rPr lang="de-AT" dirty="0"/>
              <a:t> </a:t>
            </a:r>
          </a:p>
          <a:p>
            <a:endParaRPr lang="de-AT" dirty="0"/>
          </a:p>
        </p:txBody>
      </p:sp>
      <p:sp>
        <p:nvSpPr>
          <p:cNvPr id="4" name="Textfeld 3"/>
          <p:cNvSpPr txBox="1"/>
          <p:nvPr/>
        </p:nvSpPr>
        <p:spPr>
          <a:xfrm>
            <a:off x="4932040" y="2502049"/>
            <a:ext cx="3384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/>
              <a:t>R</a:t>
            </a:r>
            <a:r>
              <a:rPr lang="de-AT" sz="4000" dirty="0" smtClean="0"/>
              <a:t> = 3.349,82</a:t>
            </a:r>
            <a:endParaRPr lang="de-AT" sz="4000" dirty="0"/>
          </a:p>
        </p:txBody>
      </p:sp>
      <p:sp>
        <p:nvSpPr>
          <p:cNvPr id="5" name="Textfeld 4"/>
          <p:cNvSpPr txBox="1"/>
          <p:nvPr/>
        </p:nvSpPr>
        <p:spPr>
          <a:xfrm>
            <a:off x="4645009" y="2279928"/>
            <a:ext cx="3458718" cy="115212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1598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3289" y="3717032"/>
            <a:ext cx="6512511" cy="1798136"/>
          </a:xfrm>
        </p:spPr>
        <p:txBody>
          <a:bodyPr/>
          <a:lstStyle/>
          <a:p>
            <a:r>
              <a:rPr lang="de-AT" dirty="0" smtClean="0"/>
              <a:t>Geschafft !=! </a:t>
            </a:r>
            <a:r>
              <a:rPr lang="de-AT" dirty="0"/>
              <a:t/>
            </a:r>
            <a:br>
              <a:rPr lang="de-AT" dirty="0"/>
            </a:br>
            <a:r>
              <a:rPr lang="de-AT" dirty="0" smtClean="0"/>
              <a:t>Was jetzt = ?</a:t>
            </a:r>
            <a:br>
              <a:rPr lang="de-AT" dirty="0" smtClean="0"/>
            </a:b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129528"/>
          </a:xfrm>
        </p:spPr>
        <p:txBody>
          <a:bodyPr/>
          <a:lstStyle/>
          <a:p>
            <a:r>
              <a:rPr lang="de-AT" dirty="0" smtClean="0"/>
              <a:t>Das beste Buch aufmachen </a:t>
            </a:r>
            <a:r>
              <a:rPr lang="de-AT" dirty="0" smtClean="0">
                <a:sym typeface="Wingdings" pitchFamily="2" charset="2"/>
              </a:rPr>
              <a:t> Mathe Buch ! &lt;3</a:t>
            </a:r>
          </a:p>
          <a:p>
            <a:endParaRPr lang="de-AT" dirty="0">
              <a:sym typeface="Wingdings" pitchFamily="2" charset="2"/>
            </a:endParaRPr>
          </a:p>
          <a:p>
            <a:r>
              <a:rPr lang="de-AT" dirty="0" smtClean="0">
                <a:sym typeface="Wingdings" pitchFamily="2" charset="2"/>
              </a:rPr>
              <a:t>Und gleich ein paar Beispiele machen und euren Mathe Lehrer beeindrucken </a:t>
            </a:r>
            <a:endParaRPr lang="de-AT" dirty="0"/>
          </a:p>
        </p:txBody>
      </p:sp>
      <p:pic>
        <p:nvPicPr>
          <p:cNvPr id="1026" name="Picture 2" descr="http://2.bp.blogspot.com/-BXmjqJA9S3I/TrWLS50ekqI/AAAAAAAAATE/XE-33au7VHU/s1600/smiley_with_thumbs_u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73016"/>
            <a:ext cx="3384376" cy="2059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2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282</Words>
  <Application>Microsoft Office PowerPoint</Application>
  <PresentationFormat>Bildschirmpräsentation (4:3)</PresentationFormat>
  <Paragraphs>64</Paragraphs>
  <Slides>9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Slipstream</vt:lpstr>
      <vt:lpstr>Rentenrechnung </vt:lpstr>
      <vt:lpstr>Beispiel</vt:lpstr>
      <vt:lpstr>Die Formel</vt:lpstr>
      <vt:lpstr>Schritt 1 - Einsetzten in die Formel</vt:lpstr>
      <vt:lpstr>Schritt 2 - Eingabe in den Taschenrechner</vt:lpstr>
      <vt:lpstr>Schritt 3 - Umformen der Formel</vt:lpstr>
      <vt:lpstr>Schritt 4 - Erneutes Einsetzten in die Formel</vt:lpstr>
      <vt:lpstr>Schritt 5 -  Berechnung der Rente</vt:lpstr>
      <vt:lpstr>Geschafft !=!  Was jetzt = 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Rentenrechnung</dc:title>
  <dc:creator>Muhammad</dc:creator>
  <cp:lastModifiedBy>Gabriela Auer</cp:lastModifiedBy>
  <cp:revision>10</cp:revision>
  <dcterms:created xsi:type="dcterms:W3CDTF">2012-03-05T21:12:14Z</dcterms:created>
  <dcterms:modified xsi:type="dcterms:W3CDTF">2013-03-13T08:51:59Z</dcterms:modified>
</cp:coreProperties>
</file>