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688E9-6B08-44A9-97C3-B1AA211521A8}" type="datetimeFigureOut">
              <a:rPr lang="de-AT" smtClean="0"/>
              <a:pPr/>
              <a:t>24.04.2013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083F-64D1-4173-9BB2-0EA6E2F44CC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917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083F-64D1-4173-9BB2-0EA6E2F44CC6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083F-64D1-4173-9BB2-0EA6E2F44CC6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24.04.2013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echo-muenster.de/files/imagecache/fullnode_468width/files/photos/Mathe.jpg"/>
          <p:cNvPicPr>
            <a:picLocks noChangeAspect="1"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395536" y="443750"/>
            <a:ext cx="8352928" cy="5544616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800" b="1" dirty="0" err="1" smtClean="0">
                <a:solidFill>
                  <a:srgbClr val="FF9900"/>
                </a:solidFill>
                <a:latin typeface="Arial" charset="0"/>
              </a:rPr>
              <a:t>Binominalverteilung</a:t>
            </a:r>
            <a:endParaRPr lang="de-DE" sz="4800" b="1" dirty="0" smtClean="0">
              <a:solidFill>
                <a:srgbClr val="FF9900"/>
              </a:solidFill>
              <a:latin typeface="Arial" charset="0"/>
            </a:endParaRPr>
          </a:p>
          <a:p>
            <a:pPr algn="ctr">
              <a:buNone/>
            </a:pPr>
            <a:endParaRPr lang="de-DE" sz="4800" b="1" dirty="0" smtClean="0">
              <a:solidFill>
                <a:srgbClr val="FF9900"/>
              </a:solidFill>
              <a:latin typeface="Arial" charset="0"/>
            </a:endParaRPr>
          </a:p>
          <a:p>
            <a:pPr algn="ctr">
              <a:buNone/>
            </a:pPr>
            <a:endParaRPr lang="de-DE" sz="4800" b="1" dirty="0" smtClean="0">
              <a:solidFill>
                <a:srgbClr val="FF9900"/>
              </a:solidFill>
              <a:latin typeface="Arial" charset="0"/>
            </a:endParaRPr>
          </a:p>
          <a:p>
            <a:pPr algn="ctr">
              <a:buNone/>
            </a:pPr>
            <a:endParaRPr lang="de-DE" sz="4800" b="1" dirty="0" smtClean="0">
              <a:solidFill>
                <a:srgbClr val="FF9900"/>
              </a:solidFill>
              <a:latin typeface="Arial" charset="0"/>
            </a:endParaRPr>
          </a:p>
          <a:p>
            <a:pPr algn="ctr">
              <a:buNone/>
            </a:pPr>
            <a:endParaRPr lang="de-DE" sz="4800" b="1" dirty="0" smtClean="0">
              <a:solidFill>
                <a:srgbClr val="FF9900"/>
              </a:solidFill>
              <a:latin typeface="Arial" charset="0"/>
            </a:endParaRPr>
          </a:p>
          <a:p>
            <a:pPr algn="ctr">
              <a:buNone/>
            </a:pPr>
            <a:endParaRPr lang="de-DE" sz="2000" b="1" dirty="0" smtClean="0">
              <a:latin typeface="Arial" charset="0"/>
            </a:endParaRPr>
          </a:p>
          <a:p>
            <a:pPr algn="ctr">
              <a:buNone/>
            </a:pPr>
            <a:endParaRPr lang="de-DE" sz="2000" b="1" dirty="0">
              <a:latin typeface="Arial" charset="0"/>
            </a:endParaRPr>
          </a:p>
          <a:p>
            <a:pPr algn="ctr">
              <a:buNone/>
            </a:pPr>
            <a:r>
              <a:rPr lang="de-DE" sz="2000" b="1" dirty="0" smtClean="0">
                <a:latin typeface="Arial" charset="0"/>
              </a:rPr>
              <a:t>Dominic </a:t>
            </a:r>
            <a:r>
              <a:rPr lang="de-DE" sz="2000" b="1" dirty="0" err="1">
                <a:latin typeface="Arial" charset="0"/>
              </a:rPr>
              <a:t>Borostyan</a:t>
            </a:r>
            <a:r>
              <a:rPr lang="de-DE" sz="2000" b="1" dirty="0">
                <a:latin typeface="Arial" charset="0"/>
              </a:rPr>
              <a:t> 5.AK</a:t>
            </a:r>
            <a:endParaRPr lang="de-AT" sz="2000" b="1" dirty="0">
              <a:latin typeface="Arial" charset="0"/>
            </a:endParaRPr>
          </a:p>
          <a:p>
            <a:pPr algn="ctr">
              <a:buNone/>
            </a:pPr>
            <a:r>
              <a:rPr lang="de-DE" sz="2000" b="1" dirty="0" smtClean="0">
                <a:latin typeface="Arial" charset="0"/>
              </a:rPr>
              <a:t>VBS </a:t>
            </a:r>
            <a:r>
              <a:rPr lang="de-DE" sz="2000" b="1" dirty="0" err="1" smtClean="0">
                <a:latin typeface="Arial" charset="0"/>
              </a:rPr>
              <a:t>Augarten</a:t>
            </a:r>
            <a:endParaRPr lang="de-DE" sz="2000" b="1" dirty="0" smtClean="0">
              <a:latin typeface="Arial" charset="0"/>
            </a:endParaRPr>
          </a:p>
          <a:p>
            <a:pPr algn="ctr">
              <a:buNone/>
            </a:pPr>
            <a:endParaRPr lang="de-DE" sz="800" b="1" dirty="0" smtClean="0">
              <a:latin typeface="Arial" charset="0"/>
            </a:endParaRPr>
          </a:p>
        </p:txBody>
      </p:sp>
      <p:pic>
        <p:nvPicPr>
          <p:cNvPr id="17410" name="Picture 2" descr="http://www.sil.si.edu/digitalcollections/hst/scientific-identity/thumbnails/TNSIL14-B3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190500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9900"/>
                </a:solidFill>
              </a:rPr>
              <a:t>Rechenschritte</a:t>
            </a:r>
          </a:p>
          <a:p>
            <a:pPr>
              <a:buNone/>
            </a:pPr>
            <a:endParaRPr lang="de-DE" sz="3200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de-DE" sz="1800" u="sng" dirty="0" smtClean="0">
                <a:solidFill>
                  <a:schemeClr val="tx2"/>
                </a:solidFill>
              </a:rPr>
              <a:t>nun setzt man die Formel ein</a:t>
            </a: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n=20</a:t>
            </a:r>
          </a:p>
          <a:p>
            <a:pPr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105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p=0,03</a:t>
            </a:r>
          </a:p>
          <a:p>
            <a:pPr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1-p=0,97</a:t>
            </a:r>
          </a:p>
          <a:p>
            <a:pPr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1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k=0</a:t>
            </a:r>
          </a:p>
          <a:p>
            <a:pPr>
              <a:buNone/>
            </a:pPr>
            <a:endParaRPr lang="de-AT" dirty="0"/>
          </a:p>
        </p:txBody>
      </p:sp>
      <p:pic>
        <p:nvPicPr>
          <p:cNvPr id="4" name="Picture 9" descr="Binomialvertei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2448272" cy="547262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21562" t="73827" r="51269" b="20267"/>
          <a:stretch>
            <a:fillRect/>
          </a:stretch>
        </p:blipFill>
        <p:spPr bwMode="auto">
          <a:xfrm>
            <a:off x="5364088" y="4437112"/>
            <a:ext cx="33123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20672" t="49463" r="46844" b="45368"/>
          <a:stretch>
            <a:fillRect/>
          </a:stretch>
        </p:blipFill>
        <p:spPr bwMode="auto">
          <a:xfrm>
            <a:off x="683568" y="2934684"/>
            <a:ext cx="39604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0672" t="41343" r="47435" b="52750"/>
          <a:stretch>
            <a:fillRect/>
          </a:stretch>
        </p:blipFill>
        <p:spPr bwMode="auto">
          <a:xfrm>
            <a:off x="676064" y="2135291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feil nach rechts 10"/>
          <p:cNvSpPr/>
          <p:nvPr/>
        </p:nvSpPr>
        <p:spPr>
          <a:xfrm>
            <a:off x="4860032" y="443711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613995" y="493366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Lösung = 0,5438</a:t>
            </a:r>
          </a:p>
          <a:p>
            <a:r>
              <a:rPr lang="de-DE" sz="1600" b="1" dirty="0" smtClean="0"/>
              <a:t>Der </a:t>
            </a:r>
            <a:r>
              <a:rPr lang="de-AT" sz="1600" b="1" dirty="0" err="1" smtClean="0"/>
              <a:t>Binomialkoeffizient</a:t>
            </a:r>
            <a:r>
              <a:rPr lang="de-AT" sz="1600" b="1" dirty="0" smtClean="0"/>
              <a:t> ist 0,5438</a:t>
            </a:r>
          </a:p>
          <a:p>
            <a:r>
              <a:rPr lang="de-DE" sz="1600" dirty="0" smtClean="0"/>
              <a:t>Die Wahrscheinlichkeit, dass unter einer Serie von 20 Stück kein Ausschuss ist, beträgt 54,38%</a:t>
            </a:r>
            <a:endParaRPr lang="de-AT" sz="1600" dirty="0" smtClean="0"/>
          </a:p>
          <a:p>
            <a:endParaRPr lang="de-AT" b="1" dirty="0" smtClean="0"/>
          </a:p>
          <a:p>
            <a:endParaRPr lang="de-AT" b="1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 l="28940" t="61277" r="37986" b="32816"/>
          <a:stretch>
            <a:fillRect/>
          </a:stretch>
        </p:blipFill>
        <p:spPr bwMode="auto">
          <a:xfrm>
            <a:off x="683568" y="4429608"/>
            <a:ext cx="40324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 l="28940" t="53156" r="37986" b="40938"/>
          <a:stretch>
            <a:fillRect/>
          </a:stretch>
        </p:blipFill>
        <p:spPr bwMode="auto">
          <a:xfrm>
            <a:off x="683568" y="3645024"/>
            <a:ext cx="40324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/>
              <a:t>b)</a:t>
            </a:r>
          </a:p>
          <a:p>
            <a:pPr marL="0" indent="0">
              <a:buNone/>
            </a:pPr>
            <a:r>
              <a:rPr lang="de-DE" sz="1800" dirty="0" smtClean="0"/>
              <a:t>Wie groß ist die Wahrscheinlichkeit, dass unter einer Serie von 20 Stück ein Stück Ausschuss ist?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E = fehlerhaftes Werkstück</a:t>
            </a:r>
          </a:p>
          <a:p>
            <a:pPr marL="0" indent="0">
              <a:buNone/>
            </a:pPr>
            <a:r>
              <a:rPr lang="de-DE" sz="1800" dirty="0" smtClean="0"/>
              <a:t>n = 20 =&gt; eine Serie mit 20 Stück</a:t>
            </a:r>
          </a:p>
          <a:p>
            <a:pPr marL="0" indent="0">
              <a:buNone/>
            </a:pPr>
            <a:r>
              <a:rPr lang="de-DE" sz="1800" dirty="0" smtClean="0"/>
              <a:t>p = 0,03 =&gt; der Ausschussanteil beträgt 3%</a:t>
            </a:r>
          </a:p>
          <a:p>
            <a:pPr marL="0" indent="0">
              <a:buNone/>
            </a:pPr>
            <a:r>
              <a:rPr lang="de-DE" sz="1800" dirty="0" smtClean="0"/>
              <a:t>1-p = 0,97 =&gt; 1-0,03</a:t>
            </a:r>
          </a:p>
          <a:p>
            <a:pPr marL="0" indent="0">
              <a:buNone/>
            </a:pPr>
            <a:r>
              <a:rPr lang="de-DE" sz="1800" dirty="0" smtClean="0"/>
              <a:t>k = 1 =&gt; ein Stück soll fehlerhaft sein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9900"/>
                </a:solidFill>
              </a:rPr>
              <a:t>Rechenschritte</a:t>
            </a:r>
          </a:p>
          <a:p>
            <a:pPr>
              <a:buNone/>
            </a:pPr>
            <a:endParaRPr lang="de-DE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n=20</a:t>
            </a:r>
          </a:p>
          <a:p>
            <a:pPr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11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p=0,03</a:t>
            </a:r>
          </a:p>
          <a:p>
            <a:pPr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1-p=0,97</a:t>
            </a:r>
          </a:p>
          <a:p>
            <a:pPr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11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k=1</a:t>
            </a:r>
          </a:p>
          <a:p>
            <a:pPr>
              <a:buNone/>
            </a:pPr>
            <a:endParaRPr lang="de-DE" dirty="0" smtClean="0">
              <a:solidFill>
                <a:srgbClr val="FF99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9900"/>
              </a:solidFill>
            </a:endParaRPr>
          </a:p>
          <a:p>
            <a:pPr>
              <a:buNone/>
            </a:pPr>
            <a:endParaRPr lang="de-AT" dirty="0"/>
          </a:p>
        </p:txBody>
      </p:sp>
      <p:pic>
        <p:nvPicPr>
          <p:cNvPr id="4" name="Picture 9" descr="Binomialvertei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448272" cy="54726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0672" t="49463" r="47536" b="45368"/>
          <a:stretch>
            <a:fillRect/>
          </a:stretch>
        </p:blipFill>
        <p:spPr bwMode="auto">
          <a:xfrm>
            <a:off x="695942" y="2564705"/>
            <a:ext cx="387605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0672" t="41343" r="47435" b="52750"/>
          <a:stretch>
            <a:fillRect/>
          </a:stretch>
        </p:blipFill>
        <p:spPr bwMode="auto">
          <a:xfrm>
            <a:off x="683568" y="1772816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8940" t="53156" r="39167" b="40938"/>
          <a:stretch>
            <a:fillRect/>
          </a:stretch>
        </p:blipFill>
        <p:spPr bwMode="auto">
          <a:xfrm>
            <a:off x="683568" y="3282151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9531" t="69475" r="42710" b="23880"/>
          <a:stretch>
            <a:fillRect/>
          </a:stretch>
        </p:blipFill>
        <p:spPr bwMode="auto">
          <a:xfrm>
            <a:off x="5292080" y="4077072"/>
            <a:ext cx="33843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feil nach rechts 10"/>
          <p:cNvSpPr/>
          <p:nvPr/>
        </p:nvSpPr>
        <p:spPr>
          <a:xfrm>
            <a:off x="4830215" y="407707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683568" y="4797152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Lösung = 0,3364</a:t>
            </a:r>
          </a:p>
          <a:p>
            <a:r>
              <a:rPr lang="de-DE" sz="1600" b="1" dirty="0" smtClean="0"/>
              <a:t>Der </a:t>
            </a:r>
            <a:r>
              <a:rPr lang="de-AT" sz="1600" b="1" dirty="0" err="1" smtClean="0"/>
              <a:t>Binomialkoeffizient</a:t>
            </a:r>
            <a:r>
              <a:rPr lang="de-AT" sz="1600" b="1" dirty="0" smtClean="0"/>
              <a:t> ist 0,3364</a:t>
            </a:r>
          </a:p>
          <a:p>
            <a:r>
              <a:rPr lang="de-DE" sz="1600" dirty="0" smtClean="0"/>
              <a:t>Die Wahrscheinlichkeit, dass unter einer Serie von 20 Stück ein Stück Ausschuss ist, liegt bei 33,64%</a:t>
            </a:r>
            <a:endParaRPr lang="de-AT" sz="1600" dirty="0" smtClean="0"/>
          </a:p>
          <a:p>
            <a:endParaRPr lang="de-AT" b="1" dirty="0" smtClean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print"/>
          <a:srcRect l="22443" t="53156" r="45073" b="40938"/>
          <a:stretch>
            <a:fillRect/>
          </a:stretch>
        </p:blipFill>
        <p:spPr bwMode="auto">
          <a:xfrm>
            <a:off x="683568" y="4077072"/>
            <a:ext cx="39604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>
                <a:solidFill>
                  <a:srgbClr val="FF9900"/>
                </a:solidFill>
                <a:latin typeface="Arial" charset="0"/>
              </a:rPr>
              <a:t>Binominalverteilung</a:t>
            </a:r>
            <a:endParaRPr lang="de-DE" dirty="0" smtClean="0">
              <a:solidFill>
                <a:srgbClr val="FF9900"/>
              </a:solidFill>
              <a:latin typeface="Arial" charset="0"/>
            </a:endParaRPr>
          </a:p>
          <a:p>
            <a:pPr>
              <a:buNone/>
            </a:pPr>
            <a:endParaRPr lang="de-DE" dirty="0" smtClean="0">
              <a:latin typeface="Arial" charset="0"/>
            </a:endParaRPr>
          </a:p>
          <a:p>
            <a:pPr>
              <a:buNone/>
            </a:pPr>
            <a:r>
              <a:rPr lang="de-DE" dirty="0" smtClean="0">
                <a:latin typeface="Arial" charset="0"/>
              </a:rPr>
              <a:t>Die Binomialverteilung kann stets angewendet</a:t>
            </a:r>
          </a:p>
          <a:p>
            <a:pPr>
              <a:buNone/>
            </a:pPr>
            <a:r>
              <a:rPr lang="de-DE" dirty="0" smtClean="0">
                <a:latin typeface="Arial" charset="0"/>
              </a:rPr>
              <a:t>werden, wenn Merkmale mit nur zwei</a:t>
            </a:r>
          </a:p>
          <a:p>
            <a:pPr>
              <a:buNone/>
            </a:pPr>
            <a:r>
              <a:rPr lang="de-DE" dirty="0" smtClean="0">
                <a:latin typeface="Arial" charset="0"/>
              </a:rPr>
              <a:t>Merkmalsausprägungen vorliegen</a:t>
            </a:r>
          </a:p>
          <a:p>
            <a:pPr>
              <a:buNone/>
            </a:pP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Beispiele: </a:t>
            </a:r>
          </a:p>
          <a:p>
            <a:pPr>
              <a:buFontTx/>
              <a:buChar char="•"/>
            </a:pPr>
            <a:r>
              <a:rPr lang="de-DE" dirty="0" smtClean="0">
                <a:latin typeface="Arial" charset="0"/>
              </a:rPr>
              <a:t> Punkte beim Werfen zweier Würfel</a:t>
            </a:r>
          </a:p>
          <a:p>
            <a:pPr>
              <a:buFontTx/>
              <a:buChar char="•"/>
            </a:pPr>
            <a:r>
              <a:rPr lang="de-DE" dirty="0" smtClean="0">
                <a:latin typeface="Arial" charset="0"/>
              </a:rPr>
              <a:t> Kopf oder Zahl beim </a:t>
            </a:r>
            <a:r>
              <a:rPr lang="de-DE" dirty="0" err="1" smtClean="0">
                <a:latin typeface="Arial" charset="0"/>
              </a:rPr>
              <a:t>Münzwurf</a:t>
            </a:r>
            <a:endParaRPr lang="de-DE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de-DE" dirty="0" smtClean="0">
                <a:latin typeface="Arial" charset="0"/>
              </a:rPr>
              <a:t> Ja = 1 nein = 0</a:t>
            </a:r>
            <a:endParaRPr lang="en-GB" dirty="0" smtClean="0">
              <a:latin typeface="Symbol" pitchFamily="18" charset="2"/>
            </a:endParaRPr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9900"/>
                </a:solidFill>
              </a:rPr>
              <a:t>Definition: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Eine Zufallsgröße X heißt binomialverteilt wenn:</a:t>
            </a:r>
            <a:endParaRPr lang="de-AT" dirty="0" smtClean="0"/>
          </a:p>
          <a:p>
            <a:pPr lvl="0"/>
            <a:r>
              <a:rPr lang="de-DE" dirty="0" smtClean="0"/>
              <a:t>die Wertemenge der Zufallsvariablen ist  {0; 1; 2; 3; ...; n}</a:t>
            </a:r>
            <a:endParaRPr lang="de-AT" dirty="0" smtClean="0"/>
          </a:p>
          <a:p>
            <a:pPr lvl="0"/>
            <a:r>
              <a:rPr lang="de-DE" dirty="0" smtClean="0"/>
              <a:t>Für die Wahrscheinlichkeitsverteilung von X gilt </a:t>
            </a:r>
            <a:endParaRPr lang="de-AT" dirty="0" smtClean="0"/>
          </a:p>
          <a:p>
            <a:pPr>
              <a:buNone/>
            </a:pPr>
            <a:endParaRPr lang="de-AT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23728" y="3861048"/>
          <a:ext cx="57372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ormel" r:id="rId3" imgW="2984400" imgH="457200" progId="Equation.3">
                  <p:embed/>
                </p:oleObj>
              </mc:Choice>
              <mc:Fallback>
                <p:oleObj name="Formel" r:id="rId3" imgW="2984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861048"/>
                        <a:ext cx="573722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95736" y="4941168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/>
              <a:t>=Binomialkoeffizient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+mj-lt"/>
              </a:rPr>
              <a:t>Man führt einen Versuch n mal durch und zählt die Häufigkeit k, mit der das gewünschte Ereignis E eintritt.</a:t>
            </a:r>
          </a:p>
          <a:p>
            <a:pPr>
              <a:buNone/>
            </a:pPr>
            <a:endParaRPr lang="de-DE" dirty="0" smtClean="0">
              <a:latin typeface="+mj-lt"/>
            </a:endParaRPr>
          </a:p>
          <a:p>
            <a:pPr>
              <a:buNone/>
            </a:pPr>
            <a:r>
              <a:rPr lang="de-DE" dirty="0" smtClean="0"/>
              <a:t>n= Anzahl der Versuche</a:t>
            </a:r>
          </a:p>
          <a:p>
            <a:pPr>
              <a:buNone/>
            </a:pPr>
            <a:r>
              <a:rPr lang="de-DE" dirty="0" smtClean="0"/>
              <a:t>E = Ereignis, das eintreten soll</a:t>
            </a:r>
          </a:p>
          <a:p>
            <a:pPr>
              <a:buNone/>
            </a:pPr>
            <a:r>
              <a:rPr lang="de-DE" dirty="0" smtClean="0"/>
              <a:t>k = Häufigkeit von E</a:t>
            </a:r>
            <a:endParaRPr lang="de-A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math.hhu.de/fileadmin/redaktion/Fakultaeten/Mathematisch-Naturwissenschaftliche_Fakultaet/Mathematik/30_Studium/10_Schueler/Faszination_Mathematik/Faszination_muenzw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492896"/>
            <a:ext cx="1152525" cy="2143125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611560" y="6206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de-DE" sz="2800" dirty="0" smtClean="0">
                <a:solidFill>
                  <a:srgbClr val="FF9900"/>
                </a:solidFill>
                <a:latin typeface="+mj-lt"/>
              </a:rPr>
              <a:t>Beispiel: </a:t>
            </a:r>
            <a:r>
              <a:rPr lang="de-DE" sz="2800" dirty="0" err="1" smtClean="0">
                <a:solidFill>
                  <a:srgbClr val="FF9900"/>
                </a:solidFill>
                <a:latin typeface="+mj-lt"/>
              </a:rPr>
              <a:t>Münzwurf</a:t>
            </a:r>
            <a:endParaRPr lang="de-AT" sz="2800" dirty="0" smtClean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12687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Angabe: </a:t>
            </a:r>
          </a:p>
          <a:p>
            <a:r>
              <a:rPr lang="de-DE" dirty="0" smtClean="0"/>
              <a:t>Man hat 4 Versuche und will dabei 4mal „Kopf“ werfen</a:t>
            </a:r>
          </a:p>
          <a:p>
            <a:endParaRPr lang="de-DE" dirty="0" smtClean="0"/>
          </a:p>
          <a:p>
            <a:endParaRPr lang="de-AT" dirty="0"/>
          </a:p>
        </p:txBody>
      </p:sp>
      <p:pic>
        <p:nvPicPr>
          <p:cNvPr id="1033" name="Picture 9" descr="Binomialvertei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899264" cy="648072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611560" y="299695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 = Ereignis, dass Kopf geworfen wird</a:t>
            </a:r>
          </a:p>
          <a:p>
            <a:r>
              <a:rPr lang="de-DE" dirty="0" smtClean="0"/>
              <a:t>n = 4 =&gt; Anzahl der Würfe</a:t>
            </a:r>
          </a:p>
          <a:p>
            <a:r>
              <a:rPr lang="de-DE" dirty="0" smtClean="0"/>
              <a:t>p = 0,5 =&gt; Wahrscheinlichkeit, dass Kopf eintritt</a:t>
            </a:r>
          </a:p>
          <a:p>
            <a:r>
              <a:rPr lang="de-DE" dirty="0" smtClean="0"/>
              <a:t>1-p = 0,5 =&gt; Wahrscheinlichkeit, dass nicht Kopf geworfen wird</a:t>
            </a:r>
          </a:p>
          <a:p>
            <a:r>
              <a:rPr lang="de-DE" dirty="0" smtClean="0"/>
              <a:t>k = 4 =&gt;wie oft soll Kopf geworfen werden</a:t>
            </a:r>
            <a:endParaRPr lang="de-AT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9900"/>
                </a:solidFill>
              </a:rPr>
              <a:t>Rechenschritte</a:t>
            </a:r>
          </a:p>
          <a:p>
            <a:pPr>
              <a:buNone/>
            </a:pPr>
            <a:endParaRPr lang="de-DE" dirty="0" smtClean="0">
              <a:solidFill>
                <a:srgbClr val="FF9900"/>
              </a:solidFill>
            </a:endParaRPr>
          </a:p>
          <a:p>
            <a:pPr>
              <a:buNone/>
            </a:pP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340768"/>
            <a:ext cx="59766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u="sng" dirty="0" smtClean="0"/>
              <a:t>nun setzt man in die Formel ein</a:t>
            </a:r>
          </a:p>
          <a:p>
            <a:r>
              <a:rPr lang="de-DE" sz="1600" dirty="0" smtClean="0"/>
              <a:t>n=4</a:t>
            </a:r>
          </a:p>
          <a:p>
            <a:endParaRPr lang="de-DE" sz="1600" dirty="0" smtClean="0"/>
          </a:p>
          <a:p>
            <a:endParaRPr lang="de-DE" sz="2200" dirty="0" smtClean="0"/>
          </a:p>
          <a:p>
            <a:r>
              <a:rPr lang="de-DE" sz="1600" dirty="0" smtClean="0"/>
              <a:t>p=0,5</a:t>
            </a:r>
          </a:p>
          <a:p>
            <a:endParaRPr lang="de-DE" sz="1600" dirty="0" smtClean="0"/>
          </a:p>
          <a:p>
            <a:endParaRPr lang="de-DE" sz="2400" dirty="0" smtClean="0"/>
          </a:p>
          <a:p>
            <a:r>
              <a:rPr lang="de-DE" sz="1600" dirty="0" smtClean="0"/>
              <a:t>1-p=0,5</a:t>
            </a:r>
          </a:p>
          <a:p>
            <a:endParaRPr lang="de-DE" sz="1600" dirty="0" smtClean="0"/>
          </a:p>
          <a:p>
            <a:endParaRPr lang="de-DE" dirty="0" smtClean="0"/>
          </a:p>
          <a:p>
            <a:r>
              <a:rPr lang="de-DE" sz="1600" dirty="0" smtClean="0"/>
              <a:t>k=4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Picture 9" descr="Binomialvertei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448272" cy="54726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539552" y="5013176"/>
            <a:ext cx="82809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Lösung = 0,0625</a:t>
            </a:r>
          </a:p>
          <a:p>
            <a:r>
              <a:rPr lang="de-DE" sz="1700" b="1" dirty="0" smtClean="0"/>
              <a:t>Der </a:t>
            </a:r>
            <a:r>
              <a:rPr lang="de-AT" sz="1700" b="1" dirty="0" err="1" smtClean="0"/>
              <a:t>Binomialkoeffizient</a:t>
            </a:r>
            <a:r>
              <a:rPr lang="de-AT" sz="1700" b="1" dirty="0" smtClean="0"/>
              <a:t> ist 0,0625</a:t>
            </a:r>
          </a:p>
          <a:p>
            <a:r>
              <a:rPr lang="de-DE" sz="1700" dirty="0" smtClean="0"/>
              <a:t>Die Wahrscheinlichkeit, bei 4 Versuchen 4 mal Kopf zu werfen, ist 6,25%</a:t>
            </a:r>
            <a:endParaRPr lang="de-AT" sz="1700" dirty="0" smtClean="0"/>
          </a:p>
          <a:p>
            <a:endParaRPr lang="de-AT" b="1" dirty="0" smtClean="0"/>
          </a:p>
          <a:p>
            <a:r>
              <a:rPr lang="de-DE" dirty="0" smtClean="0"/>
              <a:t> </a:t>
            </a:r>
            <a:endParaRPr lang="de-AT" dirty="0"/>
          </a:p>
        </p:txBody>
      </p:sp>
      <p:pic>
        <p:nvPicPr>
          <p:cNvPr id="7" name="Picture 2" descr="http://sammler.com/mz/images/1_euro_vorderseite_ne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97214">
            <a:off x="6330808" y="1313975"/>
            <a:ext cx="1454639" cy="1405606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23863" t="65706" r="50494" b="28388"/>
          <a:stretch>
            <a:fillRect/>
          </a:stretch>
        </p:blipFill>
        <p:spPr bwMode="auto">
          <a:xfrm>
            <a:off x="4572000" y="4543807"/>
            <a:ext cx="3126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3863" t="42081" r="50494" b="52013"/>
          <a:stretch>
            <a:fillRect/>
          </a:stretch>
        </p:blipFill>
        <p:spPr bwMode="auto">
          <a:xfrm>
            <a:off x="683568" y="3851109"/>
            <a:ext cx="3126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3863" t="25582" r="50494" b="68512"/>
          <a:stretch>
            <a:fillRect/>
          </a:stretch>
        </p:blipFill>
        <p:spPr bwMode="auto">
          <a:xfrm>
            <a:off x="683568" y="2204864"/>
            <a:ext cx="3126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3863" t="49378" r="50494" b="45377"/>
          <a:stretch>
            <a:fillRect/>
          </a:stretch>
        </p:blipFill>
        <p:spPr bwMode="auto">
          <a:xfrm>
            <a:off x="693507" y="4573624"/>
            <a:ext cx="3126432" cy="5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feil nach rechts 13"/>
          <p:cNvSpPr/>
          <p:nvPr/>
        </p:nvSpPr>
        <p:spPr>
          <a:xfrm>
            <a:off x="3995936" y="4576059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3863" t="33503" r="50494" b="59853"/>
          <a:stretch>
            <a:fillRect/>
          </a:stretch>
        </p:blipFill>
        <p:spPr bwMode="auto">
          <a:xfrm>
            <a:off x="683568" y="3006891"/>
            <a:ext cx="31264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solidFill>
                  <a:srgbClr val="FF9900"/>
                </a:solidFill>
                <a:latin typeface="+mj-lt"/>
              </a:rPr>
              <a:t>Beispiel:Würfel</a:t>
            </a:r>
            <a:endParaRPr lang="de-DE" dirty="0" smtClean="0">
              <a:solidFill>
                <a:srgbClr val="FF9900"/>
              </a:solidFill>
              <a:latin typeface="+mj-lt"/>
            </a:endParaRPr>
          </a:p>
          <a:p>
            <a:pPr>
              <a:buNone/>
            </a:pPr>
            <a:endParaRPr lang="de-DE" sz="1800" dirty="0" smtClean="0">
              <a:solidFill>
                <a:srgbClr val="FF9900"/>
              </a:solidFill>
              <a:latin typeface="+mj-lt"/>
            </a:endParaRPr>
          </a:p>
          <a:p>
            <a:pPr>
              <a:buNone/>
            </a:pPr>
            <a:r>
              <a:rPr lang="de-DE" sz="1800" dirty="0" smtClean="0">
                <a:latin typeface="+mj-lt"/>
              </a:rPr>
              <a:t>Angabe:</a:t>
            </a:r>
          </a:p>
          <a:p>
            <a:pPr marL="0" indent="0">
              <a:buNone/>
            </a:pPr>
            <a:r>
              <a:rPr lang="de-DE" sz="1800" dirty="0" smtClean="0">
                <a:latin typeface="+mj-lt"/>
              </a:rPr>
              <a:t>Wie groß ist die Wahrscheinlichkeit, dass man mit 5 Würfen mit einem Würfel 3 mal die Augenzahl 6 würfelt?</a:t>
            </a:r>
          </a:p>
          <a:p>
            <a:pPr marL="0" indent="0">
              <a:buNone/>
            </a:pPr>
            <a:endParaRPr lang="de-DE" sz="1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de-DE" sz="1800" dirty="0" smtClean="0">
              <a:solidFill>
                <a:srgbClr val="FF9900"/>
              </a:solidFill>
              <a:latin typeface="+mj-lt"/>
            </a:endParaRPr>
          </a:p>
          <a:p>
            <a:pPr>
              <a:buNone/>
            </a:pPr>
            <a:endParaRPr lang="de-DE" dirty="0" smtClean="0">
              <a:solidFill>
                <a:srgbClr val="FF9900"/>
              </a:solidFill>
              <a:latin typeface="+mj-lt"/>
            </a:endParaRPr>
          </a:p>
          <a:p>
            <a:pPr>
              <a:buNone/>
            </a:pPr>
            <a:endParaRPr lang="de-DE" dirty="0" smtClean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636912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 = Augenzahl 6 wird gewürfelt</a:t>
            </a:r>
          </a:p>
          <a:p>
            <a:r>
              <a:rPr lang="de-DE" dirty="0" smtClean="0"/>
              <a:t>n = 5 =&gt; da es 5 Würfe sind</a:t>
            </a:r>
          </a:p>
          <a:p>
            <a:r>
              <a:rPr lang="de-DE" dirty="0" smtClean="0"/>
              <a:t>p = 1/6 =&gt; der Würfel hat 6 Seiten</a:t>
            </a:r>
          </a:p>
          <a:p>
            <a:r>
              <a:rPr lang="de-DE" dirty="0" smtClean="0"/>
              <a:t>1-p = 5/6 =&gt; Wahrscheinlichkeit, dass nicht 6 geworfen wird</a:t>
            </a:r>
          </a:p>
          <a:p>
            <a:r>
              <a:rPr lang="de-DE" dirty="0" smtClean="0"/>
              <a:t>k = 3 =&gt; es soll 3 mal die Augenzahl 6 gewürfelt werden</a:t>
            </a:r>
            <a:endParaRPr lang="de-AT" dirty="0"/>
          </a:p>
        </p:txBody>
      </p:sp>
      <p:pic>
        <p:nvPicPr>
          <p:cNvPr id="21506" name="Picture 2" descr="http://www.allmystery.de/i/t2a6fd9_wuerf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2225823" cy="216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9900"/>
                </a:solidFill>
              </a:rPr>
              <a:t>Rechenschritte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1800" u="sng" dirty="0" smtClean="0"/>
              <a:t>nun setzt man in die Formel ein</a:t>
            </a:r>
          </a:p>
          <a:p>
            <a:pPr>
              <a:buNone/>
            </a:pPr>
            <a:r>
              <a:rPr lang="de-DE" sz="1600" dirty="0" smtClean="0"/>
              <a:t>n=5</a:t>
            </a:r>
          </a:p>
          <a:p>
            <a:pPr>
              <a:buNone/>
            </a:pPr>
            <a:endParaRPr lang="de-DE" sz="2600" dirty="0" smtClean="0"/>
          </a:p>
          <a:p>
            <a:pPr>
              <a:buNone/>
            </a:pPr>
            <a:r>
              <a:rPr lang="de-DE" sz="1600" dirty="0" smtClean="0"/>
              <a:t>p=1/6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 dirty="0" smtClean="0"/>
              <a:t>1-p=5/6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 dirty="0" smtClean="0"/>
              <a:t>k=3</a:t>
            </a:r>
            <a:endParaRPr lang="de-AT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262" t="60081" r="48616" b="34418"/>
          <a:stretch>
            <a:fillRect/>
          </a:stretch>
        </p:blipFill>
        <p:spPr bwMode="auto">
          <a:xfrm>
            <a:off x="703446" y="4548677"/>
            <a:ext cx="3672408" cy="53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62" t="50941" r="48616" b="43153"/>
          <a:stretch>
            <a:fillRect/>
          </a:stretch>
        </p:blipFill>
        <p:spPr bwMode="auto">
          <a:xfrm>
            <a:off x="705881" y="3744215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1262" t="42082" r="48616" b="52546"/>
          <a:stretch>
            <a:fillRect/>
          </a:stretch>
        </p:blipFill>
        <p:spPr bwMode="auto">
          <a:xfrm>
            <a:off x="683568" y="2137726"/>
            <a:ext cx="3672408" cy="52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inomialverteil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2448272" cy="547262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 l="22443" t="67921" r="47435" b="25434"/>
          <a:stretch>
            <a:fillRect/>
          </a:stretch>
        </p:blipFill>
        <p:spPr bwMode="auto">
          <a:xfrm>
            <a:off x="5004048" y="4496746"/>
            <a:ext cx="36724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467544" y="5085184"/>
            <a:ext cx="8352928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Lösung = 0,032150206</a:t>
            </a:r>
          </a:p>
          <a:p>
            <a:r>
              <a:rPr lang="de-DE" sz="1600" b="1" dirty="0" smtClean="0"/>
              <a:t>Der </a:t>
            </a:r>
            <a:r>
              <a:rPr lang="de-AT" sz="1600" b="1" dirty="0" err="1" smtClean="0"/>
              <a:t>Binomialkoeffizient</a:t>
            </a:r>
            <a:r>
              <a:rPr lang="de-AT" sz="1600" b="1" dirty="0" smtClean="0"/>
              <a:t> ist 0,032150206</a:t>
            </a:r>
          </a:p>
          <a:p>
            <a:r>
              <a:rPr lang="de-DE" sz="1550" dirty="0" smtClean="0"/>
              <a:t>Die Wahrscheinlichkeit, mit 5 Würfen 3 mal die Augenzahl 6 zu würfeln, ist 3,22%</a:t>
            </a:r>
            <a:endParaRPr lang="de-AT" sz="1550" dirty="0" smtClean="0"/>
          </a:p>
          <a:p>
            <a:endParaRPr lang="de-AT" b="1" dirty="0" smtClean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 l="21853" t="50941" r="48026" b="43153"/>
          <a:stretch>
            <a:fillRect/>
          </a:stretch>
        </p:blipFill>
        <p:spPr bwMode="auto">
          <a:xfrm>
            <a:off x="683568" y="2899997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feil nach rechts 17"/>
          <p:cNvSpPr/>
          <p:nvPr/>
        </p:nvSpPr>
        <p:spPr>
          <a:xfrm>
            <a:off x="4572000" y="4571189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solidFill>
                  <a:srgbClr val="FF9900"/>
                </a:solidFill>
              </a:rPr>
              <a:t>Beispiel:Ausschussanteil</a:t>
            </a:r>
            <a:endParaRPr lang="de-DE" dirty="0" smtClean="0">
              <a:solidFill>
                <a:srgbClr val="FF99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de-DE" sz="1800" dirty="0" smtClean="0"/>
              <a:t>Angabe:</a:t>
            </a:r>
          </a:p>
          <a:p>
            <a:pPr marL="0" indent="0">
              <a:buNone/>
            </a:pPr>
            <a:r>
              <a:rPr lang="de-DE" sz="1800" dirty="0" smtClean="0"/>
              <a:t>Eine Maschine produziert Werkstücke mit einem durchschnittlichen Ausschussanteil von 3%, wobei der Fehler rein zufällig auftritt.</a:t>
            </a:r>
          </a:p>
          <a:p>
            <a:pPr marL="0" indent="0">
              <a:buNone/>
            </a:pPr>
            <a:r>
              <a:rPr lang="de-DE" sz="1800" dirty="0" smtClean="0"/>
              <a:t>a) </a:t>
            </a:r>
          </a:p>
          <a:p>
            <a:pPr marL="0" indent="0">
              <a:buNone/>
            </a:pPr>
            <a:r>
              <a:rPr lang="de-DE" sz="1800" dirty="0" smtClean="0"/>
              <a:t>Wie groß ist die Wahrscheinlichkeit, dass unter einer Serie von 20 Stück kein Stück Ausschuss ist?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E = fehlerhaftes Werkstück</a:t>
            </a:r>
          </a:p>
          <a:p>
            <a:pPr marL="0" indent="0">
              <a:buNone/>
            </a:pPr>
            <a:r>
              <a:rPr lang="de-DE" sz="1800" dirty="0" smtClean="0"/>
              <a:t>n = 20 =&gt; eine Serie mit 20 Stück</a:t>
            </a:r>
          </a:p>
          <a:p>
            <a:pPr marL="0" indent="0">
              <a:buNone/>
            </a:pPr>
            <a:r>
              <a:rPr lang="de-DE" sz="1800" dirty="0" smtClean="0"/>
              <a:t>p = 0,03 =&gt; der Ausschussanteil beträgt 3%</a:t>
            </a:r>
          </a:p>
          <a:p>
            <a:pPr marL="0" indent="0">
              <a:buNone/>
            </a:pPr>
            <a:r>
              <a:rPr lang="de-DE" sz="1800" dirty="0" smtClean="0"/>
              <a:t>1-p = 0,97 =&gt; 1-0,03</a:t>
            </a:r>
          </a:p>
          <a:p>
            <a:pPr marL="0" indent="0">
              <a:buNone/>
            </a:pPr>
            <a:r>
              <a:rPr lang="de-DE" sz="1800" dirty="0" smtClean="0"/>
              <a:t>k = 0 =&gt; kein Stück soll fehlerhaft sein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AT" sz="1800" dirty="0"/>
          </a:p>
        </p:txBody>
      </p:sp>
      <p:pic>
        <p:nvPicPr>
          <p:cNvPr id="18434" name="Picture 2" descr="http://www.antikmoebelmarkt.at/Images/hob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48244">
            <a:off x="6114680" y="3200512"/>
            <a:ext cx="2193505" cy="1975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521</Words>
  <Application>Microsoft Office PowerPoint</Application>
  <PresentationFormat>Bildschirmpräsentation (4:3)</PresentationFormat>
  <Paragraphs>142</Paragraphs>
  <Slides>12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Ganymed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Dominic</dc:creator>
  <cp:lastModifiedBy>Irene</cp:lastModifiedBy>
  <cp:revision>75</cp:revision>
  <dcterms:modified xsi:type="dcterms:W3CDTF">2013-04-24T15:49:14Z</dcterms:modified>
</cp:coreProperties>
</file>