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40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573908-13AB-4E80-9B13-B14E9076D7D6}" type="datetimeFigureOut">
              <a:rPr lang="de-AT" smtClean="0"/>
              <a:t>02.09.2015</a:t>
            </a:fld>
            <a:endParaRPr lang="de-AT"/>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C10ED2-5ED8-46E6-9AFA-03B2B82EEB8E}" type="slidenum">
              <a:rPr lang="de-AT" smtClean="0"/>
              <a:t>‹#›</a:t>
            </a:fld>
            <a:endParaRPr lang="de-AT"/>
          </a:p>
        </p:txBody>
      </p:sp>
    </p:spTree>
    <p:extLst>
      <p:ext uri="{BB962C8B-B14F-4D97-AF65-F5344CB8AC3E}">
        <p14:creationId xmlns:p14="http://schemas.microsoft.com/office/powerpoint/2010/main" val="2288638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a:p>
        </p:txBody>
      </p:sp>
      <p:sp>
        <p:nvSpPr>
          <p:cNvPr id="4" name="Foliennummernplatzhalter 3"/>
          <p:cNvSpPr>
            <a:spLocks noGrp="1"/>
          </p:cNvSpPr>
          <p:nvPr>
            <p:ph type="sldNum" sz="quarter" idx="10"/>
          </p:nvPr>
        </p:nvSpPr>
        <p:spPr/>
        <p:txBody>
          <a:bodyPr/>
          <a:lstStyle/>
          <a:p>
            <a:fld id="{03C10ED2-5ED8-46E6-9AFA-03B2B82EEB8E}" type="slidenum">
              <a:rPr lang="de-AT" smtClean="0"/>
              <a:t>1</a:t>
            </a:fld>
            <a:endParaRPr lang="de-A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a:p>
        </p:txBody>
      </p:sp>
      <p:sp>
        <p:nvSpPr>
          <p:cNvPr id="4" name="Foliennummernplatzhalter 3"/>
          <p:cNvSpPr>
            <a:spLocks noGrp="1"/>
          </p:cNvSpPr>
          <p:nvPr>
            <p:ph type="sldNum" sz="quarter" idx="10"/>
          </p:nvPr>
        </p:nvSpPr>
        <p:spPr/>
        <p:txBody>
          <a:bodyPr/>
          <a:lstStyle/>
          <a:p>
            <a:fld id="{03C10ED2-5ED8-46E6-9AFA-03B2B82EEB8E}" type="slidenum">
              <a:rPr lang="de-AT" smtClean="0"/>
              <a:t>10</a:t>
            </a:fld>
            <a:endParaRPr lang="de-A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a:p>
        </p:txBody>
      </p:sp>
      <p:sp>
        <p:nvSpPr>
          <p:cNvPr id="4" name="Foliennummernplatzhalter 3"/>
          <p:cNvSpPr>
            <a:spLocks noGrp="1"/>
          </p:cNvSpPr>
          <p:nvPr>
            <p:ph type="sldNum" sz="quarter" idx="10"/>
          </p:nvPr>
        </p:nvSpPr>
        <p:spPr/>
        <p:txBody>
          <a:bodyPr/>
          <a:lstStyle/>
          <a:p>
            <a:fld id="{03C10ED2-5ED8-46E6-9AFA-03B2B82EEB8E}" type="slidenum">
              <a:rPr lang="de-AT" smtClean="0"/>
              <a:t>11</a:t>
            </a:fld>
            <a:endParaRPr lang="de-A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a:p>
        </p:txBody>
      </p:sp>
      <p:sp>
        <p:nvSpPr>
          <p:cNvPr id="4" name="Foliennummernplatzhalter 3"/>
          <p:cNvSpPr>
            <a:spLocks noGrp="1"/>
          </p:cNvSpPr>
          <p:nvPr>
            <p:ph type="sldNum" sz="quarter" idx="10"/>
          </p:nvPr>
        </p:nvSpPr>
        <p:spPr/>
        <p:txBody>
          <a:bodyPr/>
          <a:lstStyle/>
          <a:p>
            <a:fld id="{03C10ED2-5ED8-46E6-9AFA-03B2B82EEB8E}" type="slidenum">
              <a:rPr lang="de-AT" smtClean="0"/>
              <a:t>12</a:t>
            </a:fld>
            <a:endParaRPr lang="de-A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a:p>
        </p:txBody>
      </p:sp>
      <p:sp>
        <p:nvSpPr>
          <p:cNvPr id="4" name="Foliennummernplatzhalter 3"/>
          <p:cNvSpPr>
            <a:spLocks noGrp="1"/>
          </p:cNvSpPr>
          <p:nvPr>
            <p:ph type="sldNum" sz="quarter" idx="10"/>
          </p:nvPr>
        </p:nvSpPr>
        <p:spPr/>
        <p:txBody>
          <a:bodyPr/>
          <a:lstStyle/>
          <a:p>
            <a:fld id="{03C10ED2-5ED8-46E6-9AFA-03B2B82EEB8E}" type="slidenum">
              <a:rPr lang="de-AT" smtClean="0"/>
              <a:t>13</a:t>
            </a:fld>
            <a:endParaRPr lang="de-A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a:p>
        </p:txBody>
      </p:sp>
      <p:sp>
        <p:nvSpPr>
          <p:cNvPr id="4" name="Foliennummernplatzhalter 3"/>
          <p:cNvSpPr>
            <a:spLocks noGrp="1"/>
          </p:cNvSpPr>
          <p:nvPr>
            <p:ph type="sldNum" sz="quarter" idx="10"/>
          </p:nvPr>
        </p:nvSpPr>
        <p:spPr/>
        <p:txBody>
          <a:bodyPr/>
          <a:lstStyle/>
          <a:p>
            <a:fld id="{03C10ED2-5ED8-46E6-9AFA-03B2B82EEB8E}" type="slidenum">
              <a:rPr lang="de-AT" smtClean="0"/>
              <a:t>2</a:t>
            </a:fld>
            <a:endParaRPr lang="de-A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a:p>
        </p:txBody>
      </p:sp>
      <p:sp>
        <p:nvSpPr>
          <p:cNvPr id="4" name="Foliennummernplatzhalter 3"/>
          <p:cNvSpPr>
            <a:spLocks noGrp="1"/>
          </p:cNvSpPr>
          <p:nvPr>
            <p:ph type="sldNum" sz="quarter" idx="10"/>
          </p:nvPr>
        </p:nvSpPr>
        <p:spPr/>
        <p:txBody>
          <a:bodyPr/>
          <a:lstStyle/>
          <a:p>
            <a:fld id="{03C10ED2-5ED8-46E6-9AFA-03B2B82EEB8E}" type="slidenum">
              <a:rPr lang="de-AT" smtClean="0"/>
              <a:t>3</a:t>
            </a:fld>
            <a:endParaRPr lang="de-A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a:p>
        </p:txBody>
      </p:sp>
      <p:sp>
        <p:nvSpPr>
          <p:cNvPr id="4" name="Foliennummernplatzhalter 3"/>
          <p:cNvSpPr>
            <a:spLocks noGrp="1"/>
          </p:cNvSpPr>
          <p:nvPr>
            <p:ph type="sldNum" sz="quarter" idx="10"/>
          </p:nvPr>
        </p:nvSpPr>
        <p:spPr/>
        <p:txBody>
          <a:bodyPr/>
          <a:lstStyle/>
          <a:p>
            <a:fld id="{03C10ED2-5ED8-46E6-9AFA-03B2B82EEB8E}" type="slidenum">
              <a:rPr lang="de-AT" smtClean="0"/>
              <a:t>4</a:t>
            </a:fld>
            <a:endParaRPr lang="de-A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a:p>
        </p:txBody>
      </p:sp>
      <p:sp>
        <p:nvSpPr>
          <p:cNvPr id="4" name="Foliennummernplatzhalter 3"/>
          <p:cNvSpPr>
            <a:spLocks noGrp="1"/>
          </p:cNvSpPr>
          <p:nvPr>
            <p:ph type="sldNum" sz="quarter" idx="10"/>
          </p:nvPr>
        </p:nvSpPr>
        <p:spPr/>
        <p:txBody>
          <a:bodyPr/>
          <a:lstStyle/>
          <a:p>
            <a:fld id="{03C10ED2-5ED8-46E6-9AFA-03B2B82EEB8E}" type="slidenum">
              <a:rPr lang="de-AT" smtClean="0"/>
              <a:t>5</a:t>
            </a:fld>
            <a:endParaRPr lang="de-A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a:p>
        </p:txBody>
      </p:sp>
      <p:sp>
        <p:nvSpPr>
          <p:cNvPr id="4" name="Foliennummernplatzhalter 3"/>
          <p:cNvSpPr>
            <a:spLocks noGrp="1"/>
          </p:cNvSpPr>
          <p:nvPr>
            <p:ph type="sldNum" sz="quarter" idx="10"/>
          </p:nvPr>
        </p:nvSpPr>
        <p:spPr/>
        <p:txBody>
          <a:bodyPr/>
          <a:lstStyle/>
          <a:p>
            <a:fld id="{03C10ED2-5ED8-46E6-9AFA-03B2B82EEB8E}" type="slidenum">
              <a:rPr lang="de-AT" smtClean="0"/>
              <a:t>6</a:t>
            </a:fld>
            <a:endParaRPr lang="de-A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a:p>
        </p:txBody>
      </p:sp>
      <p:sp>
        <p:nvSpPr>
          <p:cNvPr id="4" name="Foliennummernplatzhalter 3"/>
          <p:cNvSpPr>
            <a:spLocks noGrp="1"/>
          </p:cNvSpPr>
          <p:nvPr>
            <p:ph type="sldNum" sz="quarter" idx="10"/>
          </p:nvPr>
        </p:nvSpPr>
        <p:spPr/>
        <p:txBody>
          <a:bodyPr/>
          <a:lstStyle/>
          <a:p>
            <a:fld id="{03C10ED2-5ED8-46E6-9AFA-03B2B82EEB8E}" type="slidenum">
              <a:rPr lang="de-AT" smtClean="0"/>
              <a:t>7</a:t>
            </a:fld>
            <a:endParaRPr lang="de-A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a:p>
        </p:txBody>
      </p:sp>
      <p:sp>
        <p:nvSpPr>
          <p:cNvPr id="4" name="Foliennummernplatzhalter 3"/>
          <p:cNvSpPr>
            <a:spLocks noGrp="1"/>
          </p:cNvSpPr>
          <p:nvPr>
            <p:ph type="sldNum" sz="quarter" idx="10"/>
          </p:nvPr>
        </p:nvSpPr>
        <p:spPr/>
        <p:txBody>
          <a:bodyPr/>
          <a:lstStyle/>
          <a:p>
            <a:fld id="{03C10ED2-5ED8-46E6-9AFA-03B2B82EEB8E}" type="slidenum">
              <a:rPr lang="de-AT" smtClean="0"/>
              <a:t>8</a:t>
            </a:fld>
            <a:endParaRPr lang="de-A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a:p>
        </p:txBody>
      </p:sp>
      <p:sp>
        <p:nvSpPr>
          <p:cNvPr id="4" name="Foliennummernplatzhalter 3"/>
          <p:cNvSpPr>
            <a:spLocks noGrp="1"/>
          </p:cNvSpPr>
          <p:nvPr>
            <p:ph type="sldNum" sz="quarter" idx="10"/>
          </p:nvPr>
        </p:nvSpPr>
        <p:spPr/>
        <p:txBody>
          <a:bodyPr/>
          <a:lstStyle/>
          <a:p>
            <a:fld id="{03C10ED2-5ED8-46E6-9AFA-03B2B82EEB8E}" type="slidenum">
              <a:rPr lang="de-AT" smtClean="0"/>
              <a:t>9</a:t>
            </a:fld>
            <a:endParaRPr lang="de-A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p:txBody>
          <a:bodyPr/>
          <a:lstStyle/>
          <a:p>
            <a:fld id="{E18E5514-C5FF-4A12-8896-3E79B6048ED2}" type="datetimeFigureOut">
              <a:rPr lang="de-DE" smtClean="0"/>
              <a:pPr/>
              <a:t>02.09.2015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9D565996-C494-4887-B988-BFE4D49A5779}" type="slidenum">
              <a:rPr lang="de-AT" smtClean="0"/>
              <a:pPr/>
              <a:t>‹#›</a:t>
            </a:fld>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E18E5514-C5FF-4A12-8896-3E79B6048ED2}" type="datetimeFigureOut">
              <a:rPr lang="de-DE" smtClean="0"/>
              <a:pPr/>
              <a:t>02.09.2015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9D565996-C494-4887-B988-BFE4D49A5779}" type="slidenum">
              <a:rPr lang="de-AT" smtClean="0"/>
              <a:pPr/>
              <a:t>‹#›</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E18E5514-C5FF-4A12-8896-3E79B6048ED2}" type="datetimeFigureOut">
              <a:rPr lang="de-DE" smtClean="0"/>
              <a:pPr/>
              <a:t>02.09.2015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9D565996-C494-4887-B988-BFE4D49A5779}" type="slidenum">
              <a:rPr lang="de-AT" smtClean="0"/>
              <a:pPr/>
              <a:t>‹#›</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E18E5514-C5FF-4A12-8896-3E79B6048ED2}" type="datetimeFigureOut">
              <a:rPr lang="de-DE" smtClean="0"/>
              <a:pPr/>
              <a:t>02.09.2015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9D565996-C494-4887-B988-BFE4D49A5779}" type="slidenum">
              <a:rPr lang="de-AT" smtClean="0"/>
              <a:pPr/>
              <a:t>‹#›</a:t>
            </a:fld>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E18E5514-C5FF-4A12-8896-3E79B6048ED2}" type="datetimeFigureOut">
              <a:rPr lang="de-DE" smtClean="0"/>
              <a:pPr/>
              <a:t>02.09.2015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9D565996-C494-4887-B988-BFE4D49A5779}" type="slidenum">
              <a:rPr lang="de-AT" smtClean="0"/>
              <a:pPr/>
              <a:t>‹#›</a:t>
            </a:fld>
            <a:endParaRPr lang="de-A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fld id="{E18E5514-C5FF-4A12-8896-3E79B6048ED2}" type="datetimeFigureOut">
              <a:rPr lang="de-DE" smtClean="0"/>
              <a:pPr/>
              <a:t>02.09.2015</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9D565996-C494-4887-B988-BFE4D49A5779}" type="slidenum">
              <a:rPr lang="de-AT" smtClean="0"/>
              <a:pPr/>
              <a:t>‹#›</a:t>
            </a:fld>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fld id="{E18E5514-C5FF-4A12-8896-3E79B6048ED2}" type="datetimeFigureOut">
              <a:rPr lang="de-DE" smtClean="0"/>
              <a:pPr/>
              <a:t>02.09.2015</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9D565996-C494-4887-B988-BFE4D49A5779}" type="slidenum">
              <a:rPr lang="de-AT" smtClean="0"/>
              <a:pPr/>
              <a:t>‹#›</a:t>
            </a:fld>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p>
            <a:fld id="{E18E5514-C5FF-4A12-8896-3E79B6048ED2}" type="datetimeFigureOut">
              <a:rPr lang="de-DE" smtClean="0"/>
              <a:pPr/>
              <a:t>02.09.2015</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9D565996-C494-4887-B988-BFE4D49A5779}" type="slidenum">
              <a:rPr lang="de-AT" smtClean="0"/>
              <a:pPr/>
              <a:t>‹#›</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18E5514-C5FF-4A12-8896-3E79B6048ED2}" type="datetimeFigureOut">
              <a:rPr lang="de-DE" smtClean="0"/>
              <a:pPr/>
              <a:t>02.09.2015</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9D565996-C494-4887-B988-BFE4D49A5779}" type="slidenum">
              <a:rPr lang="de-AT" smtClean="0"/>
              <a:pPr/>
              <a:t>‹#›</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E18E5514-C5FF-4A12-8896-3E79B6048ED2}" type="datetimeFigureOut">
              <a:rPr lang="de-DE" smtClean="0"/>
              <a:pPr/>
              <a:t>02.09.2015</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9D565996-C494-4887-B988-BFE4D49A5779}" type="slidenum">
              <a:rPr lang="de-AT" smtClean="0"/>
              <a:pPr/>
              <a:t>‹#›</a:t>
            </a:fld>
            <a:endParaRPr lang="de-A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E18E5514-C5FF-4A12-8896-3E79B6048ED2}" type="datetimeFigureOut">
              <a:rPr lang="de-DE" smtClean="0"/>
              <a:pPr/>
              <a:t>02.09.2015</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9D565996-C494-4887-B988-BFE4D49A5779}" type="slidenum">
              <a:rPr lang="de-AT" smtClean="0"/>
              <a:pPr/>
              <a:t>‹#›</a:t>
            </a:fld>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8E5514-C5FF-4A12-8896-3E79B6048ED2}" type="datetimeFigureOut">
              <a:rPr lang="de-DE" smtClean="0"/>
              <a:pPr/>
              <a:t>02.09.2015</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65996-C494-4887-B988-BFE4D49A5779}" type="slidenum">
              <a:rPr lang="de-AT" smtClean="0"/>
              <a:pPr/>
              <a:t>‹#›</a:t>
            </a:fld>
            <a:endParaRPr lang="de-A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55576" y="836712"/>
            <a:ext cx="7772400" cy="1470025"/>
          </a:xfrm>
        </p:spPr>
        <p:txBody>
          <a:bodyPr/>
          <a:lstStyle/>
          <a:p>
            <a:r>
              <a:rPr lang="de-AT" dirty="0" smtClean="0"/>
              <a:t>Lineare Optimierung</a:t>
            </a:r>
            <a:endParaRPr lang="de-AT" dirty="0"/>
          </a:p>
        </p:txBody>
      </p:sp>
      <p:sp>
        <p:nvSpPr>
          <p:cNvPr id="3" name="Untertitel 2"/>
          <p:cNvSpPr>
            <a:spLocks noGrp="1"/>
          </p:cNvSpPr>
          <p:nvPr>
            <p:ph type="subTitle" idx="1"/>
          </p:nvPr>
        </p:nvSpPr>
        <p:spPr>
          <a:xfrm>
            <a:off x="1187624" y="2852936"/>
            <a:ext cx="6400800" cy="1752600"/>
          </a:xfrm>
        </p:spPr>
        <p:txBody>
          <a:bodyPr/>
          <a:lstStyle/>
          <a:p>
            <a:r>
              <a:rPr lang="de-AT" dirty="0" err="1" smtClean="0"/>
              <a:t>Nakkiye</a:t>
            </a:r>
            <a:r>
              <a:rPr lang="de-AT" dirty="0" smtClean="0"/>
              <a:t> Günay, </a:t>
            </a:r>
            <a:br>
              <a:rPr lang="de-AT" dirty="0" smtClean="0"/>
            </a:br>
            <a:r>
              <a:rPr lang="de-AT" dirty="0" smtClean="0"/>
              <a:t>Jennifer </a:t>
            </a:r>
            <a:r>
              <a:rPr lang="de-AT" dirty="0" err="1" smtClean="0"/>
              <a:t>Kalywas</a:t>
            </a:r>
            <a:r>
              <a:rPr lang="de-AT" dirty="0" smtClean="0"/>
              <a:t> &amp; </a:t>
            </a:r>
            <a:br>
              <a:rPr lang="de-AT" dirty="0" smtClean="0"/>
            </a:br>
            <a:r>
              <a:rPr lang="de-AT" dirty="0" smtClean="0"/>
              <a:t>Corina Unger</a:t>
            </a:r>
            <a:endParaRPr lang="de-AT" dirty="0"/>
          </a:p>
        </p:txBody>
      </p:sp>
      <p:pic>
        <p:nvPicPr>
          <p:cNvPr id="4" name="Grafik 3" descr="16_5_42[1].gif"/>
          <p:cNvPicPr>
            <a:picLocks noChangeAspect="1"/>
          </p:cNvPicPr>
          <p:nvPr/>
        </p:nvPicPr>
        <p:blipFill>
          <a:blip r:embed="rId3" cstate="print"/>
          <a:stretch>
            <a:fillRect/>
          </a:stretch>
        </p:blipFill>
        <p:spPr>
          <a:xfrm>
            <a:off x="7715272" y="5357826"/>
            <a:ext cx="842964" cy="842964"/>
          </a:xfrm>
          <a:prstGeom prst="rect">
            <a:avLst/>
          </a:prstGeom>
        </p:spPr>
      </p:pic>
      <p:sp>
        <p:nvSpPr>
          <p:cNvPr id="5" name="Ovale Legende 4"/>
          <p:cNvSpPr/>
          <p:nvPr/>
        </p:nvSpPr>
        <p:spPr>
          <a:xfrm>
            <a:off x="7000892" y="2928934"/>
            <a:ext cx="1857388" cy="1857388"/>
          </a:xfrm>
          <a:prstGeom prst="wedgeEllipseCallout">
            <a:avLst>
              <a:gd name="adj1" fmla="val -7904"/>
              <a:gd name="adj2" fmla="val 8338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600" dirty="0" smtClean="0"/>
              <a:t>Jetzt erkläre ich euch die einzelnen Schritte und gebe Tipps!</a:t>
            </a:r>
            <a:endParaRPr lang="de-AT"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28604"/>
            <a:ext cx="8229600" cy="5697559"/>
          </a:xfrm>
        </p:spPr>
        <p:txBody>
          <a:bodyPr>
            <a:normAutofit/>
          </a:bodyPr>
          <a:lstStyle/>
          <a:p>
            <a:pPr>
              <a:buNone/>
            </a:pPr>
            <a:r>
              <a:rPr lang="de-AT" sz="2400" dirty="0" smtClean="0"/>
              <a:t>I    4x + 2y = 40</a:t>
            </a:r>
          </a:p>
          <a:p>
            <a:pPr>
              <a:buNone/>
            </a:pPr>
            <a:r>
              <a:rPr lang="de-AT" sz="2400" dirty="0" smtClean="0"/>
              <a:t>    4 * 4 + 2y = 40</a:t>
            </a:r>
          </a:p>
          <a:p>
            <a:pPr>
              <a:buNone/>
            </a:pPr>
            <a:r>
              <a:rPr lang="de-AT" sz="2400" dirty="0" smtClean="0"/>
              <a:t>        16 + 2y = 40      / -16</a:t>
            </a:r>
          </a:p>
          <a:p>
            <a:pPr>
              <a:buNone/>
            </a:pPr>
            <a:r>
              <a:rPr lang="de-AT" sz="2400" dirty="0" smtClean="0"/>
              <a:t>                 2y = 24        / :2</a:t>
            </a:r>
          </a:p>
          <a:p>
            <a:pPr>
              <a:buNone/>
            </a:pPr>
            <a:r>
              <a:rPr lang="de-AT" sz="2400" dirty="0" smtClean="0"/>
              <a:t>                   </a:t>
            </a:r>
            <a:r>
              <a:rPr lang="de-AT" sz="2400" u="sng" dirty="0" smtClean="0"/>
              <a:t>y = 12      </a:t>
            </a:r>
            <a:endParaRPr lang="de-AT" sz="2400" u="sng" dirty="0"/>
          </a:p>
        </p:txBody>
      </p:sp>
      <p:pic>
        <p:nvPicPr>
          <p:cNvPr id="4" name="Grafik 3" descr="16_5_42[1].gif"/>
          <p:cNvPicPr>
            <a:picLocks noChangeAspect="1"/>
          </p:cNvPicPr>
          <p:nvPr/>
        </p:nvPicPr>
        <p:blipFill>
          <a:blip r:embed="rId3" cstate="print"/>
          <a:stretch>
            <a:fillRect/>
          </a:stretch>
        </p:blipFill>
        <p:spPr>
          <a:xfrm>
            <a:off x="6876256" y="5013176"/>
            <a:ext cx="842964" cy="842964"/>
          </a:xfrm>
          <a:prstGeom prst="rect">
            <a:avLst/>
          </a:prstGeom>
        </p:spPr>
      </p:pic>
      <p:sp>
        <p:nvSpPr>
          <p:cNvPr id="5" name="Ovale Legende 4"/>
          <p:cNvSpPr/>
          <p:nvPr/>
        </p:nvSpPr>
        <p:spPr>
          <a:xfrm>
            <a:off x="4283968" y="2636912"/>
            <a:ext cx="3643338" cy="1857388"/>
          </a:xfrm>
          <a:prstGeom prst="wedgeEllipseCallout">
            <a:avLst>
              <a:gd name="adj1" fmla="val 20717"/>
              <a:gd name="adj2" fmla="val 779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t>Nun wird x bei einer von beiden Nebenbedingungen eingesetzt, um y zu berechnen.</a:t>
            </a:r>
            <a:endParaRPr lang="de-A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a:buNone/>
            </a:pPr>
            <a:r>
              <a:rPr lang="de-AT" dirty="0" smtClean="0"/>
              <a:t>G (x, y) = 600x +400y </a:t>
            </a:r>
          </a:p>
          <a:p>
            <a:pPr>
              <a:buNone/>
            </a:pPr>
            <a:r>
              <a:rPr lang="de-AT" dirty="0" smtClean="0"/>
              <a:t>G (4, 12) = 600 * 4 + 400 * 12</a:t>
            </a:r>
          </a:p>
          <a:p>
            <a:pPr>
              <a:buNone/>
            </a:pPr>
            <a:r>
              <a:rPr lang="de-AT" dirty="0" smtClean="0"/>
              <a:t>G (4, 12) = 2400 + 4800</a:t>
            </a:r>
          </a:p>
          <a:p>
            <a:pPr>
              <a:buNone/>
            </a:pPr>
            <a:r>
              <a:rPr lang="de-AT" dirty="0" smtClean="0"/>
              <a:t>G (4, 12) = 7200</a:t>
            </a:r>
            <a:endParaRPr lang="de-AT" dirty="0"/>
          </a:p>
        </p:txBody>
      </p:sp>
      <p:pic>
        <p:nvPicPr>
          <p:cNvPr id="4" name="Grafik 3" descr="16_5_42[1].gif"/>
          <p:cNvPicPr>
            <a:picLocks noChangeAspect="1"/>
          </p:cNvPicPr>
          <p:nvPr/>
        </p:nvPicPr>
        <p:blipFill>
          <a:blip r:embed="rId3" cstate="print"/>
          <a:stretch>
            <a:fillRect/>
          </a:stretch>
        </p:blipFill>
        <p:spPr>
          <a:xfrm>
            <a:off x="7715272" y="5357826"/>
            <a:ext cx="842964" cy="842964"/>
          </a:xfrm>
          <a:prstGeom prst="rect">
            <a:avLst/>
          </a:prstGeom>
        </p:spPr>
      </p:pic>
      <p:sp>
        <p:nvSpPr>
          <p:cNvPr id="5" name="Ovale Legende 4"/>
          <p:cNvSpPr/>
          <p:nvPr/>
        </p:nvSpPr>
        <p:spPr>
          <a:xfrm>
            <a:off x="5214942" y="2928934"/>
            <a:ext cx="3643338" cy="1857388"/>
          </a:xfrm>
          <a:prstGeom prst="wedgeEllipseCallout">
            <a:avLst>
              <a:gd name="adj1" fmla="val 20717"/>
              <a:gd name="adj2" fmla="val 779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t>Das heißt nun, dass unser Schnittpunkt (4/12) ist. Nun setzen wir diese Zahlen in die Zielfunktion ein.</a:t>
            </a:r>
            <a:endParaRPr lang="de-A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285728"/>
            <a:ext cx="8229600" cy="5840435"/>
          </a:xfrm>
        </p:spPr>
        <p:txBody>
          <a:bodyPr>
            <a:normAutofit/>
          </a:bodyPr>
          <a:lstStyle/>
          <a:p>
            <a:pPr>
              <a:buNone/>
            </a:pPr>
            <a:r>
              <a:rPr lang="de-AT" sz="2400" dirty="0" smtClean="0"/>
              <a:t>I  4x +2y = 40</a:t>
            </a:r>
          </a:p>
          <a:p>
            <a:pPr>
              <a:buNone/>
            </a:pPr>
            <a:r>
              <a:rPr lang="de-AT" sz="2400" dirty="0" smtClean="0"/>
              <a:t>    4 * 4 + 2 * 12 = 40</a:t>
            </a:r>
          </a:p>
          <a:p>
            <a:pPr>
              <a:buNone/>
            </a:pPr>
            <a:r>
              <a:rPr lang="de-AT" sz="2400" dirty="0" smtClean="0"/>
              <a:t>         16 + 24 = 40 </a:t>
            </a:r>
          </a:p>
          <a:p>
            <a:pPr>
              <a:buNone/>
            </a:pPr>
            <a:r>
              <a:rPr lang="de-AT" sz="2400" dirty="0" smtClean="0"/>
              <a:t>                  40 = 40    keine Restkapazitäten</a:t>
            </a:r>
          </a:p>
          <a:p>
            <a:endParaRPr lang="de-AT" sz="2400" dirty="0" smtClean="0"/>
          </a:p>
          <a:p>
            <a:pPr>
              <a:buNone/>
            </a:pPr>
            <a:r>
              <a:rPr lang="de-AT" sz="2400" dirty="0" smtClean="0"/>
              <a:t>II  1x + 2y = 28</a:t>
            </a:r>
          </a:p>
          <a:p>
            <a:pPr>
              <a:buNone/>
            </a:pPr>
            <a:r>
              <a:rPr lang="de-AT" sz="2400" dirty="0" smtClean="0"/>
              <a:t>    1 * 4 + 2 * 12 = 28</a:t>
            </a:r>
          </a:p>
          <a:p>
            <a:pPr>
              <a:buNone/>
            </a:pPr>
            <a:r>
              <a:rPr lang="de-AT" sz="2400" dirty="0" smtClean="0"/>
              <a:t>         4 + 24 = 28</a:t>
            </a:r>
          </a:p>
          <a:p>
            <a:pPr>
              <a:buNone/>
            </a:pPr>
            <a:r>
              <a:rPr lang="de-AT" sz="2400" dirty="0" smtClean="0"/>
              <a:t>                28 = 28    keine Restkapazitäten</a:t>
            </a:r>
          </a:p>
          <a:p>
            <a:pPr>
              <a:buNone/>
            </a:pPr>
            <a:endParaRPr lang="de-AT" sz="2400" dirty="0" smtClean="0"/>
          </a:p>
          <a:p>
            <a:pPr>
              <a:buNone/>
            </a:pPr>
            <a:r>
              <a:rPr lang="de-AT" sz="2400" dirty="0" smtClean="0"/>
              <a:t>Das haben wir natürlich erwartet, da ja der </a:t>
            </a:r>
          </a:p>
          <a:p>
            <a:pPr>
              <a:buNone/>
            </a:pPr>
            <a:r>
              <a:rPr lang="de-AT" sz="2400" dirty="0" smtClean="0"/>
              <a:t>Schnittpunkt auf beiden Geraden liegt!</a:t>
            </a:r>
            <a:endParaRPr lang="de-AT" sz="2400" dirty="0"/>
          </a:p>
        </p:txBody>
      </p:sp>
      <p:pic>
        <p:nvPicPr>
          <p:cNvPr id="4" name="Grafik 3" descr="16_5_42[1].gif"/>
          <p:cNvPicPr>
            <a:picLocks noChangeAspect="1"/>
          </p:cNvPicPr>
          <p:nvPr/>
        </p:nvPicPr>
        <p:blipFill>
          <a:blip r:embed="rId3" cstate="print"/>
          <a:stretch>
            <a:fillRect/>
          </a:stretch>
        </p:blipFill>
        <p:spPr>
          <a:xfrm>
            <a:off x="7715272" y="5357826"/>
            <a:ext cx="842964" cy="842964"/>
          </a:xfrm>
          <a:prstGeom prst="rect">
            <a:avLst/>
          </a:prstGeom>
        </p:spPr>
      </p:pic>
      <p:sp>
        <p:nvSpPr>
          <p:cNvPr id="5" name="Ovale Legende 4"/>
          <p:cNvSpPr/>
          <p:nvPr/>
        </p:nvSpPr>
        <p:spPr>
          <a:xfrm>
            <a:off x="5364088" y="2143116"/>
            <a:ext cx="3494192" cy="2643206"/>
          </a:xfrm>
          <a:prstGeom prst="wedgeEllipseCallout">
            <a:avLst>
              <a:gd name="adj1" fmla="val 20717"/>
              <a:gd name="adj2" fmla="val 779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t>Als letztes schauen wir noch, ob es Restkapazitäten gibt. Dies wird so berechnet: man nimmt die Nebenbedingungen und setzt (4/12) ein.</a:t>
            </a:r>
            <a:endParaRPr lang="de-A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descr="16_5_42[1].gif"/>
          <p:cNvPicPr>
            <a:picLocks noChangeAspect="1"/>
          </p:cNvPicPr>
          <p:nvPr/>
        </p:nvPicPr>
        <p:blipFill>
          <a:blip r:embed="rId3" cstate="print"/>
          <a:stretch>
            <a:fillRect/>
          </a:stretch>
        </p:blipFill>
        <p:spPr>
          <a:xfrm>
            <a:off x="6876256" y="5229200"/>
            <a:ext cx="842964" cy="842964"/>
          </a:xfrm>
          <a:prstGeom prst="rect">
            <a:avLst/>
          </a:prstGeom>
        </p:spPr>
      </p:pic>
      <p:sp>
        <p:nvSpPr>
          <p:cNvPr id="5" name="Ovale Legende 4"/>
          <p:cNvSpPr/>
          <p:nvPr/>
        </p:nvSpPr>
        <p:spPr>
          <a:xfrm>
            <a:off x="2051720" y="980728"/>
            <a:ext cx="6000792" cy="3429024"/>
          </a:xfrm>
          <a:prstGeom prst="wedgeEllipseCallout">
            <a:avLst>
              <a:gd name="adj1" fmla="val 31030"/>
              <a:gd name="adj2" fmla="val 717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t>Die letzten Berechnungen zeigen </a:t>
            </a:r>
            <a:r>
              <a:rPr lang="de-AT" smtClean="0"/>
              <a:t>nun Folgendes</a:t>
            </a:r>
            <a:r>
              <a:rPr lang="de-AT" dirty="0" smtClean="0"/>
              <a:t>:</a:t>
            </a:r>
          </a:p>
          <a:p>
            <a:pPr algn="ctr"/>
            <a:endParaRPr lang="de-AT" dirty="0" smtClean="0"/>
          </a:p>
          <a:p>
            <a:pPr algn="ctr"/>
            <a:r>
              <a:rPr lang="de-AT" dirty="0" smtClean="0"/>
              <a:t>Man muss 4 Stück von Maschine A und 12 Stück von Maschine B erzeugen, der maximale Gewinn beträgt € 7200,-. Es gibt keine Restkapazitäten.</a:t>
            </a:r>
          </a:p>
          <a:p>
            <a:pPr algn="ctr"/>
            <a:endParaRPr lang="de-AT" dirty="0" smtClean="0"/>
          </a:p>
          <a:p>
            <a:pPr algn="ctr"/>
            <a:r>
              <a:rPr lang="de-AT" dirty="0" smtClean="0"/>
              <a:t>Das war eine Lineare Optimierung.</a:t>
            </a:r>
          </a:p>
          <a:p>
            <a:pPr algn="ctr"/>
            <a:r>
              <a:rPr lang="de-AT" dirty="0" smtClean="0"/>
              <a:t>Bis zum nächsten Mathe-Unterricht.</a:t>
            </a:r>
            <a:endParaRPr lang="de-A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500042"/>
            <a:ext cx="8229600" cy="5626121"/>
          </a:xfrm>
        </p:spPr>
        <p:txBody>
          <a:bodyPr>
            <a:normAutofit/>
          </a:bodyPr>
          <a:lstStyle/>
          <a:p>
            <a:pPr>
              <a:buNone/>
            </a:pPr>
            <a:r>
              <a:rPr lang="de-AT" sz="2400" dirty="0" smtClean="0"/>
              <a:t>Beispiel: Es sind zwei Maschinen (A und B) vorhanden, es gibt zwei Montageplätze (A: 4 h und 1 h; B: 2 h und 2 h), der Gewinn/</a:t>
            </a:r>
            <a:r>
              <a:rPr lang="de-AT" sz="2400" dirty="0" err="1" smtClean="0"/>
              <a:t>Stk</a:t>
            </a:r>
            <a:r>
              <a:rPr lang="de-AT" sz="2400" dirty="0" smtClean="0"/>
              <a:t> beträgt für A € 600,-, für B € 400,-. Jedoch dürfen beim Montageplatz 1 max. 40 h und bei Montageplatz 2 max. 28 h gearbeitet werden. </a:t>
            </a:r>
            <a:endParaRPr lang="de-AT" sz="2400" dirty="0"/>
          </a:p>
        </p:txBody>
      </p:sp>
      <p:pic>
        <p:nvPicPr>
          <p:cNvPr id="4" name="Grafik 3" descr="16_5_42[1].gif"/>
          <p:cNvPicPr>
            <a:picLocks noChangeAspect="1"/>
          </p:cNvPicPr>
          <p:nvPr/>
        </p:nvPicPr>
        <p:blipFill>
          <a:blip r:embed="rId3" cstate="print"/>
          <a:stretch>
            <a:fillRect/>
          </a:stretch>
        </p:blipFill>
        <p:spPr>
          <a:xfrm>
            <a:off x="7236296" y="4941168"/>
            <a:ext cx="842964" cy="842964"/>
          </a:xfrm>
          <a:prstGeom prst="rect">
            <a:avLst/>
          </a:prstGeom>
        </p:spPr>
      </p:pic>
      <p:sp>
        <p:nvSpPr>
          <p:cNvPr id="5" name="Ovale Legende 4"/>
          <p:cNvSpPr/>
          <p:nvPr/>
        </p:nvSpPr>
        <p:spPr>
          <a:xfrm>
            <a:off x="2987824" y="2708920"/>
            <a:ext cx="5429288" cy="1928826"/>
          </a:xfrm>
          <a:prstGeom prst="wedgeEllipseCallout">
            <a:avLst>
              <a:gd name="adj1" fmla="val 29669"/>
              <a:gd name="adj2" fmla="val 622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600" dirty="0" smtClean="0"/>
              <a:t>Hier ist einmal die Angabe. Der erste Schritt ist es, diese Angabe in eine Tabelle zu schreiben, da dann die nächsten Schritte einfacher sind. Am besten ist es, man schreibt die beiden Geräte in die Spaltenüberschriften.</a:t>
            </a:r>
            <a:endParaRPr lang="de-AT"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nhaltsplatzhalter 4"/>
          <p:cNvGraphicFramePr>
            <a:graphicFrameLocks noGrp="1"/>
          </p:cNvGraphicFramePr>
          <p:nvPr>
            <p:ph idx="1"/>
          </p:nvPr>
        </p:nvGraphicFramePr>
        <p:xfrm>
          <a:off x="457200" y="428625"/>
          <a:ext cx="8229600" cy="14833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de-AT" dirty="0"/>
                    </a:p>
                  </a:txBody>
                  <a:tcPr/>
                </a:tc>
                <a:tc>
                  <a:txBody>
                    <a:bodyPr/>
                    <a:lstStyle/>
                    <a:p>
                      <a:r>
                        <a:rPr lang="de-AT" dirty="0" smtClean="0"/>
                        <a:t>Maschine A</a:t>
                      </a:r>
                      <a:endParaRPr lang="de-AT" dirty="0"/>
                    </a:p>
                  </a:txBody>
                  <a:tcPr/>
                </a:tc>
                <a:tc>
                  <a:txBody>
                    <a:bodyPr/>
                    <a:lstStyle/>
                    <a:p>
                      <a:r>
                        <a:rPr lang="de-AT" dirty="0" smtClean="0"/>
                        <a:t>Maschine B</a:t>
                      </a:r>
                      <a:endParaRPr lang="de-AT" dirty="0"/>
                    </a:p>
                  </a:txBody>
                  <a:tcPr/>
                </a:tc>
                <a:tc>
                  <a:txBody>
                    <a:bodyPr/>
                    <a:lstStyle/>
                    <a:p>
                      <a:r>
                        <a:rPr lang="de-AT" dirty="0" smtClean="0"/>
                        <a:t>Verfügbare Zeit</a:t>
                      </a:r>
                      <a:endParaRPr lang="de-AT" dirty="0"/>
                    </a:p>
                  </a:txBody>
                  <a:tcPr/>
                </a:tc>
              </a:tr>
              <a:tr h="370840">
                <a:tc>
                  <a:txBody>
                    <a:bodyPr/>
                    <a:lstStyle/>
                    <a:p>
                      <a:r>
                        <a:rPr lang="de-AT" dirty="0" smtClean="0"/>
                        <a:t>Montageplatz 1</a:t>
                      </a:r>
                      <a:endParaRPr lang="de-AT" dirty="0"/>
                    </a:p>
                  </a:txBody>
                  <a:tcPr/>
                </a:tc>
                <a:tc>
                  <a:txBody>
                    <a:bodyPr/>
                    <a:lstStyle/>
                    <a:p>
                      <a:r>
                        <a:rPr lang="de-AT" dirty="0" smtClean="0"/>
                        <a:t>4 h</a:t>
                      </a:r>
                      <a:endParaRPr lang="de-AT" dirty="0"/>
                    </a:p>
                  </a:txBody>
                  <a:tcPr/>
                </a:tc>
                <a:tc>
                  <a:txBody>
                    <a:bodyPr/>
                    <a:lstStyle/>
                    <a:p>
                      <a:r>
                        <a:rPr lang="de-AT" dirty="0" smtClean="0"/>
                        <a:t>2 h </a:t>
                      </a:r>
                      <a:endParaRPr lang="de-AT" dirty="0"/>
                    </a:p>
                  </a:txBody>
                  <a:tcPr/>
                </a:tc>
                <a:tc>
                  <a:txBody>
                    <a:bodyPr/>
                    <a:lstStyle/>
                    <a:p>
                      <a:r>
                        <a:rPr lang="de-AT" dirty="0" smtClean="0"/>
                        <a:t>40 h</a:t>
                      </a:r>
                      <a:endParaRPr lang="de-AT" dirty="0"/>
                    </a:p>
                  </a:txBody>
                  <a:tcPr/>
                </a:tc>
              </a:tr>
              <a:tr h="370840">
                <a:tc>
                  <a:txBody>
                    <a:bodyPr/>
                    <a:lstStyle/>
                    <a:p>
                      <a:r>
                        <a:rPr lang="de-AT" dirty="0" smtClean="0"/>
                        <a:t>Montageplatz 2</a:t>
                      </a:r>
                      <a:endParaRPr lang="de-AT" dirty="0"/>
                    </a:p>
                  </a:txBody>
                  <a:tcPr/>
                </a:tc>
                <a:tc>
                  <a:txBody>
                    <a:bodyPr/>
                    <a:lstStyle/>
                    <a:p>
                      <a:r>
                        <a:rPr lang="de-AT" dirty="0" smtClean="0"/>
                        <a:t>1 h </a:t>
                      </a:r>
                      <a:endParaRPr lang="de-AT" dirty="0"/>
                    </a:p>
                  </a:txBody>
                  <a:tcPr/>
                </a:tc>
                <a:tc>
                  <a:txBody>
                    <a:bodyPr/>
                    <a:lstStyle/>
                    <a:p>
                      <a:r>
                        <a:rPr lang="de-AT" dirty="0" smtClean="0"/>
                        <a:t>2 h</a:t>
                      </a:r>
                      <a:endParaRPr lang="de-AT" dirty="0"/>
                    </a:p>
                  </a:txBody>
                  <a:tcPr/>
                </a:tc>
                <a:tc>
                  <a:txBody>
                    <a:bodyPr/>
                    <a:lstStyle/>
                    <a:p>
                      <a:r>
                        <a:rPr lang="de-AT" dirty="0" smtClean="0"/>
                        <a:t>28 h</a:t>
                      </a:r>
                      <a:endParaRPr lang="de-AT" dirty="0"/>
                    </a:p>
                  </a:txBody>
                  <a:tcPr/>
                </a:tc>
              </a:tr>
              <a:tr h="370840">
                <a:tc>
                  <a:txBody>
                    <a:bodyPr/>
                    <a:lstStyle/>
                    <a:p>
                      <a:r>
                        <a:rPr lang="de-AT" dirty="0" smtClean="0"/>
                        <a:t>Gewinn/</a:t>
                      </a:r>
                      <a:r>
                        <a:rPr lang="de-AT" dirty="0" err="1" smtClean="0"/>
                        <a:t>Stk</a:t>
                      </a:r>
                      <a:r>
                        <a:rPr lang="de-AT" dirty="0" smtClean="0"/>
                        <a:t>.</a:t>
                      </a:r>
                      <a:endParaRPr lang="de-AT" dirty="0"/>
                    </a:p>
                  </a:txBody>
                  <a:tcPr/>
                </a:tc>
                <a:tc>
                  <a:txBody>
                    <a:bodyPr/>
                    <a:lstStyle/>
                    <a:p>
                      <a:r>
                        <a:rPr lang="de-AT" dirty="0" smtClean="0"/>
                        <a:t>€ 600,-</a:t>
                      </a:r>
                      <a:endParaRPr lang="de-AT" dirty="0"/>
                    </a:p>
                  </a:txBody>
                  <a:tcPr/>
                </a:tc>
                <a:tc>
                  <a:txBody>
                    <a:bodyPr/>
                    <a:lstStyle/>
                    <a:p>
                      <a:r>
                        <a:rPr lang="de-AT" dirty="0" smtClean="0"/>
                        <a:t>€ 400,-</a:t>
                      </a:r>
                      <a:endParaRPr lang="de-AT" dirty="0"/>
                    </a:p>
                  </a:txBody>
                  <a:tcPr/>
                </a:tc>
                <a:tc>
                  <a:txBody>
                    <a:bodyPr/>
                    <a:lstStyle/>
                    <a:p>
                      <a:endParaRPr lang="de-AT" dirty="0"/>
                    </a:p>
                  </a:txBody>
                  <a:tcPr/>
                </a:tc>
              </a:tr>
            </a:tbl>
          </a:graphicData>
        </a:graphic>
      </p:graphicFrame>
      <p:pic>
        <p:nvPicPr>
          <p:cNvPr id="4" name="Grafik 3" descr="16_5_42[1].gif"/>
          <p:cNvPicPr>
            <a:picLocks noChangeAspect="1"/>
          </p:cNvPicPr>
          <p:nvPr/>
        </p:nvPicPr>
        <p:blipFill>
          <a:blip r:embed="rId3" cstate="print"/>
          <a:stretch>
            <a:fillRect/>
          </a:stretch>
        </p:blipFill>
        <p:spPr>
          <a:xfrm>
            <a:off x="7668344" y="5301208"/>
            <a:ext cx="842964" cy="842964"/>
          </a:xfrm>
          <a:prstGeom prst="rect">
            <a:avLst/>
          </a:prstGeom>
        </p:spPr>
      </p:pic>
      <p:sp>
        <p:nvSpPr>
          <p:cNvPr id="6" name="Ovale Legende 5"/>
          <p:cNvSpPr/>
          <p:nvPr/>
        </p:nvSpPr>
        <p:spPr>
          <a:xfrm>
            <a:off x="6786578" y="3140968"/>
            <a:ext cx="1817870" cy="1645354"/>
          </a:xfrm>
          <a:prstGeom prst="wedgeEllipseCallout">
            <a:avLst>
              <a:gd name="adj1" fmla="val 7625"/>
              <a:gd name="adj2" fmla="val 824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600" dirty="0" smtClean="0"/>
              <a:t>So sollte es nun ausschauen. </a:t>
            </a:r>
            <a:endParaRPr lang="de-AT" sz="1600" dirty="0"/>
          </a:p>
        </p:txBody>
      </p:sp>
      <p:sp>
        <p:nvSpPr>
          <p:cNvPr id="7" name="Textfeld 6"/>
          <p:cNvSpPr txBox="1"/>
          <p:nvPr/>
        </p:nvSpPr>
        <p:spPr>
          <a:xfrm>
            <a:off x="500034" y="2285992"/>
            <a:ext cx="6143668" cy="1569660"/>
          </a:xfrm>
          <a:prstGeom prst="rect">
            <a:avLst/>
          </a:prstGeom>
          <a:noFill/>
        </p:spPr>
        <p:txBody>
          <a:bodyPr wrap="square" rtlCol="0">
            <a:spAutoFit/>
          </a:bodyPr>
          <a:lstStyle/>
          <a:p>
            <a:r>
              <a:rPr lang="de-AT" sz="2400" dirty="0" smtClean="0"/>
              <a:t>Unser Ziel ist es, den Gewinn zu maximieren. Die Frage lautet also nun: Wie viele Maschinen von A und B müssen pro Woche hergestellt werden, damit der Gewinn maximal wird?</a:t>
            </a:r>
            <a:endParaRPr lang="de-AT"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357166"/>
            <a:ext cx="8229600" cy="5768997"/>
          </a:xfrm>
        </p:spPr>
        <p:txBody>
          <a:bodyPr wrap="square">
            <a:normAutofit lnSpcReduction="10000"/>
          </a:bodyPr>
          <a:lstStyle/>
          <a:p>
            <a:endParaRPr lang="de-AT" dirty="0" smtClean="0"/>
          </a:p>
          <a:p>
            <a:endParaRPr lang="de-AT" dirty="0"/>
          </a:p>
          <a:p>
            <a:endParaRPr lang="de-AT" dirty="0" smtClean="0"/>
          </a:p>
          <a:p>
            <a:r>
              <a:rPr lang="de-AT" sz="2400" dirty="0" smtClean="0"/>
              <a:t>Zielfunktion/Gewinnfunktion:</a:t>
            </a:r>
            <a:br>
              <a:rPr lang="de-AT" sz="2400" dirty="0" smtClean="0"/>
            </a:br>
            <a:r>
              <a:rPr lang="de-AT" sz="2400" dirty="0" smtClean="0"/>
              <a:t>G(</a:t>
            </a:r>
            <a:r>
              <a:rPr lang="de-AT" sz="2400" dirty="0" err="1" smtClean="0"/>
              <a:t>x,y</a:t>
            </a:r>
            <a:r>
              <a:rPr lang="de-AT" sz="2400" dirty="0" smtClean="0"/>
              <a:t>) = 600x+400y =&gt; Maximum!</a:t>
            </a:r>
          </a:p>
          <a:p>
            <a:endParaRPr lang="de-AT" sz="2400" dirty="0" smtClean="0"/>
          </a:p>
          <a:p>
            <a:r>
              <a:rPr lang="de-AT" sz="2400" dirty="0" smtClean="0"/>
              <a:t>Nebenbedingungen:</a:t>
            </a:r>
          </a:p>
          <a:p>
            <a:pPr>
              <a:buNone/>
            </a:pPr>
            <a:r>
              <a:rPr lang="de-AT" sz="2400" dirty="0" smtClean="0"/>
              <a:t>I	4x+2y≤40</a:t>
            </a:r>
          </a:p>
          <a:p>
            <a:pPr>
              <a:buNone/>
            </a:pPr>
            <a:r>
              <a:rPr lang="de-AT" sz="2400" dirty="0" smtClean="0"/>
              <a:t>II	1x+2y≤28</a:t>
            </a:r>
          </a:p>
          <a:p>
            <a:pPr>
              <a:buNone/>
            </a:pPr>
            <a:endParaRPr lang="de-AT" sz="2400" dirty="0" smtClean="0"/>
          </a:p>
          <a:p>
            <a:pPr>
              <a:buNone/>
            </a:pPr>
            <a:r>
              <a:rPr lang="de-AT" sz="2400" dirty="0" smtClean="0"/>
              <a:t>Nichtnegativitätsbedingungen:</a:t>
            </a:r>
            <a:br>
              <a:rPr lang="de-AT" sz="2400" dirty="0" smtClean="0"/>
            </a:br>
            <a:r>
              <a:rPr lang="de-AT" sz="2400" dirty="0" smtClean="0"/>
              <a:t>x ≥ 0</a:t>
            </a:r>
            <a:br>
              <a:rPr lang="de-AT" sz="2400" dirty="0" smtClean="0"/>
            </a:br>
            <a:r>
              <a:rPr lang="de-AT" sz="2400" dirty="0" smtClean="0"/>
              <a:t>y ≥ 0</a:t>
            </a:r>
          </a:p>
        </p:txBody>
      </p:sp>
      <p:sp>
        <p:nvSpPr>
          <p:cNvPr id="5" name="Ovale Legende 4"/>
          <p:cNvSpPr/>
          <p:nvPr/>
        </p:nvSpPr>
        <p:spPr>
          <a:xfrm>
            <a:off x="4355976" y="2492896"/>
            <a:ext cx="4320480" cy="2592288"/>
          </a:xfrm>
          <a:prstGeom prst="wedgeEllipseCallout">
            <a:avLst>
              <a:gd name="adj1" fmla="val 23919"/>
              <a:gd name="adj2" fmla="val 521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400" dirty="0" smtClean="0"/>
              <a:t>Jetzt setzt man für A ein x und für B ein y ein. Die Formeln werden von links nach recht aufgeschrieben, weshalb sich diese Tabellenform sehr gut für den Ansatz eignet. </a:t>
            </a:r>
            <a:br>
              <a:rPr lang="de-AT" sz="1400" dirty="0" smtClean="0"/>
            </a:br>
            <a:r>
              <a:rPr lang="de-AT" sz="1400" dirty="0" smtClean="0"/>
              <a:t>Das Ziel ist es, den Gewinn zu maximieren, jedoch gibt es noch zusätzliche Bedingungen – Nebenbedingungen, auf die man achten muss.</a:t>
            </a:r>
            <a:endParaRPr lang="de-AT" sz="1400" dirty="0"/>
          </a:p>
        </p:txBody>
      </p:sp>
      <p:pic>
        <p:nvPicPr>
          <p:cNvPr id="4" name="Grafik 3" descr="16_5_42[1].gif"/>
          <p:cNvPicPr>
            <a:picLocks noChangeAspect="1"/>
          </p:cNvPicPr>
          <p:nvPr/>
        </p:nvPicPr>
        <p:blipFill>
          <a:blip r:embed="rId3" cstate="print"/>
          <a:stretch>
            <a:fillRect/>
          </a:stretch>
        </p:blipFill>
        <p:spPr>
          <a:xfrm>
            <a:off x="7380312" y="5157192"/>
            <a:ext cx="842964" cy="842964"/>
          </a:xfrm>
          <a:prstGeom prst="rect">
            <a:avLst/>
          </a:prstGeom>
        </p:spPr>
      </p:pic>
      <p:graphicFrame>
        <p:nvGraphicFramePr>
          <p:cNvPr id="6" name="Inhaltsplatzhalter 4"/>
          <p:cNvGraphicFramePr>
            <a:graphicFrameLocks/>
          </p:cNvGraphicFramePr>
          <p:nvPr/>
        </p:nvGraphicFramePr>
        <p:xfrm>
          <a:off x="500034" y="500042"/>
          <a:ext cx="8229600" cy="14833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de-AT" dirty="0"/>
                    </a:p>
                  </a:txBody>
                  <a:tcPr/>
                </a:tc>
                <a:tc>
                  <a:txBody>
                    <a:bodyPr/>
                    <a:lstStyle/>
                    <a:p>
                      <a:r>
                        <a:rPr lang="de-AT" dirty="0" smtClean="0"/>
                        <a:t>Maschine A</a:t>
                      </a:r>
                      <a:endParaRPr lang="de-AT" dirty="0"/>
                    </a:p>
                  </a:txBody>
                  <a:tcPr/>
                </a:tc>
                <a:tc>
                  <a:txBody>
                    <a:bodyPr/>
                    <a:lstStyle/>
                    <a:p>
                      <a:r>
                        <a:rPr lang="de-AT" dirty="0" smtClean="0"/>
                        <a:t>Maschine B</a:t>
                      </a:r>
                      <a:endParaRPr lang="de-AT" dirty="0"/>
                    </a:p>
                  </a:txBody>
                  <a:tcPr/>
                </a:tc>
                <a:tc>
                  <a:txBody>
                    <a:bodyPr/>
                    <a:lstStyle/>
                    <a:p>
                      <a:r>
                        <a:rPr lang="de-AT" dirty="0" smtClean="0"/>
                        <a:t>Verfügbare Zeit</a:t>
                      </a:r>
                      <a:endParaRPr lang="de-AT" dirty="0"/>
                    </a:p>
                  </a:txBody>
                  <a:tcPr/>
                </a:tc>
              </a:tr>
              <a:tr h="370840">
                <a:tc>
                  <a:txBody>
                    <a:bodyPr/>
                    <a:lstStyle/>
                    <a:p>
                      <a:r>
                        <a:rPr lang="de-AT" dirty="0" smtClean="0"/>
                        <a:t>Montageplatz 1</a:t>
                      </a:r>
                      <a:endParaRPr lang="de-AT" dirty="0"/>
                    </a:p>
                  </a:txBody>
                  <a:tcPr/>
                </a:tc>
                <a:tc>
                  <a:txBody>
                    <a:bodyPr/>
                    <a:lstStyle/>
                    <a:p>
                      <a:r>
                        <a:rPr lang="de-AT" dirty="0" smtClean="0"/>
                        <a:t>4 h</a:t>
                      </a:r>
                      <a:endParaRPr lang="de-AT" dirty="0"/>
                    </a:p>
                  </a:txBody>
                  <a:tcPr/>
                </a:tc>
                <a:tc>
                  <a:txBody>
                    <a:bodyPr/>
                    <a:lstStyle/>
                    <a:p>
                      <a:r>
                        <a:rPr lang="de-AT" dirty="0" smtClean="0"/>
                        <a:t>2 h </a:t>
                      </a:r>
                      <a:endParaRPr lang="de-AT" dirty="0"/>
                    </a:p>
                  </a:txBody>
                  <a:tcPr/>
                </a:tc>
                <a:tc>
                  <a:txBody>
                    <a:bodyPr/>
                    <a:lstStyle/>
                    <a:p>
                      <a:r>
                        <a:rPr lang="de-AT" dirty="0" smtClean="0"/>
                        <a:t>40 h</a:t>
                      </a:r>
                      <a:endParaRPr lang="de-AT" dirty="0"/>
                    </a:p>
                  </a:txBody>
                  <a:tcPr/>
                </a:tc>
              </a:tr>
              <a:tr h="370840">
                <a:tc>
                  <a:txBody>
                    <a:bodyPr/>
                    <a:lstStyle/>
                    <a:p>
                      <a:r>
                        <a:rPr lang="de-AT" dirty="0" smtClean="0"/>
                        <a:t>Montageplatz 2</a:t>
                      </a:r>
                      <a:endParaRPr lang="de-AT" dirty="0"/>
                    </a:p>
                  </a:txBody>
                  <a:tcPr/>
                </a:tc>
                <a:tc>
                  <a:txBody>
                    <a:bodyPr/>
                    <a:lstStyle/>
                    <a:p>
                      <a:r>
                        <a:rPr lang="de-AT" dirty="0" smtClean="0"/>
                        <a:t>1 h </a:t>
                      </a:r>
                      <a:endParaRPr lang="de-AT" dirty="0"/>
                    </a:p>
                  </a:txBody>
                  <a:tcPr/>
                </a:tc>
                <a:tc>
                  <a:txBody>
                    <a:bodyPr/>
                    <a:lstStyle/>
                    <a:p>
                      <a:r>
                        <a:rPr lang="de-AT" dirty="0" smtClean="0"/>
                        <a:t>2 h</a:t>
                      </a:r>
                      <a:endParaRPr lang="de-AT" dirty="0"/>
                    </a:p>
                  </a:txBody>
                  <a:tcPr/>
                </a:tc>
                <a:tc>
                  <a:txBody>
                    <a:bodyPr/>
                    <a:lstStyle/>
                    <a:p>
                      <a:r>
                        <a:rPr lang="de-AT" dirty="0" smtClean="0"/>
                        <a:t>28 h</a:t>
                      </a:r>
                      <a:endParaRPr lang="de-AT" dirty="0"/>
                    </a:p>
                  </a:txBody>
                  <a:tcPr/>
                </a:tc>
              </a:tr>
              <a:tr h="370840">
                <a:tc>
                  <a:txBody>
                    <a:bodyPr/>
                    <a:lstStyle/>
                    <a:p>
                      <a:r>
                        <a:rPr lang="de-AT" dirty="0" smtClean="0"/>
                        <a:t>Gewinn/</a:t>
                      </a:r>
                      <a:r>
                        <a:rPr lang="de-AT" dirty="0" err="1" smtClean="0"/>
                        <a:t>Stk</a:t>
                      </a:r>
                      <a:r>
                        <a:rPr lang="de-AT" dirty="0" smtClean="0"/>
                        <a:t>.</a:t>
                      </a:r>
                      <a:endParaRPr lang="de-AT" dirty="0"/>
                    </a:p>
                  </a:txBody>
                  <a:tcPr/>
                </a:tc>
                <a:tc>
                  <a:txBody>
                    <a:bodyPr/>
                    <a:lstStyle/>
                    <a:p>
                      <a:r>
                        <a:rPr lang="de-AT" dirty="0" smtClean="0"/>
                        <a:t>€ 600,-</a:t>
                      </a:r>
                      <a:endParaRPr lang="de-AT" dirty="0"/>
                    </a:p>
                  </a:txBody>
                  <a:tcPr/>
                </a:tc>
                <a:tc>
                  <a:txBody>
                    <a:bodyPr/>
                    <a:lstStyle/>
                    <a:p>
                      <a:r>
                        <a:rPr lang="de-AT" dirty="0" smtClean="0"/>
                        <a:t>€ 400,-</a:t>
                      </a:r>
                      <a:endParaRPr lang="de-AT" dirty="0"/>
                    </a:p>
                  </a:txBody>
                  <a:tcPr/>
                </a:tc>
                <a:tc>
                  <a:txBody>
                    <a:bodyPr/>
                    <a:lstStyle/>
                    <a:p>
                      <a:endParaRPr lang="de-AT"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285728"/>
            <a:ext cx="4038600" cy="5840435"/>
          </a:xfrm>
        </p:spPr>
        <p:txBody>
          <a:bodyPr/>
          <a:lstStyle/>
          <a:p>
            <a:r>
              <a:rPr lang="de-AT" dirty="0" smtClean="0"/>
              <a:t>Nebenbedingung 1:</a:t>
            </a:r>
          </a:p>
          <a:p>
            <a:r>
              <a:rPr lang="de-AT" dirty="0" smtClean="0"/>
              <a:t>4x +2y = 40 /-4x</a:t>
            </a:r>
          </a:p>
          <a:p>
            <a:r>
              <a:rPr lang="de-AT" dirty="0" smtClean="0"/>
              <a:t>2y = -4x + 40 /:2</a:t>
            </a:r>
          </a:p>
          <a:p>
            <a:r>
              <a:rPr lang="de-AT" dirty="0" smtClean="0"/>
              <a:t>y = -2x + 20 </a:t>
            </a:r>
            <a:br>
              <a:rPr lang="de-AT" dirty="0" smtClean="0"/>
            </a:br>
            <a:r>
              <a:rPr lang="de-AT" dirty="0" smtClean="0"/>
              <a:t>(y = k + d!)</a:t>
            </a:r>
          </a:p>
          <a:p>
            <a:pPr>
              <a:buNone/>
            </a:pPr>
            <a:endParaRPr lang="de-AT" dirty="0"/>
          </a:p>
        </p:txBody>
      </p:sp>
      <p:sp>
        <p:nvSpPr>
          <p:cNvPr id="7" name="Inhaltsplatzhalter 6"/>
          <p:cNvSpPr>
            <a:spLocks noGrp="1"/>
          </p:cNvSpPr>
          <p:nvPr>
            <p:ph sz="half" idx="2"/>
          </p:nvPr>
        </p:nvSpPr>
        <p:spPr>
          <a:xfrm>
            <a:off x="4648200" y="214290"/>
            <a:ext cx="4038600" cy="5911873"/>
          </a:xfrm>
        </p:spPr>
        <p:txBody>
          <a:bodyPr/>
          <a:lstStyle/>
          <a:p>
            <a:r>
              <a:rPr lang="de-AT" dirty="0" smtClean="0"/>
              <a:t>Nebenbedingung 2:</a:t>
            </a:r>
          </a:p>
          <a:p>
            <a:r>
              <a:rPr lang="de-AT" dirty="0" smtClean="0"/>
              <a:t>1x + 2y = 28 /-1x</a:t>
            </a:r>
          </a:p>
          <a:p>
            <a:r>
              <a:rPr lang="de-AT" dirty="0" smtClean="0"/>
              <a:t>2y = -1x + 28 /:2</a:t>
            </a:r>
          </a:p>
          <a:p>
            <a:r>
              <a:rPr lang="de-AT" dirty="0" smtClean="0"/>
              <a:t>y = ½ x + 14</a:t>
            </a:r>
            <a:endParaRPr lang="de-AT" dirty="0"/>
          </a:p>
        </p:txBody>
      </p:sp>
      <p:pic>
        <p:nvPicPr>
          <p:cNvPr id="4" name="Grafik 3" descr="16_5_42[1].gif"/>
          <p:cNvPicPr>
            <a:picLocks noChangeAspect="1"/>
          </p:cNvPicPr>
          <p:nvPr/>
        </p:nvPicPr>
        <p:blipFill>
          <a:blip r:embed="rId3" cstate="print"/>
          <a:stretch>
            <a:fillRect/>
          </a:stretch>
        </p:blipFill>
        <p:spPr>
          <a:xfrm>
            <a:off x="7715272" y="5357826"/>
            <a:ext cx="842964" cy="842964"/>
          </a:xfrm>
          <a:prstGeom prst="rect">
            <a:avLst/>
          </a:prstGeom>
        </p:spPr>
      </p:pic>
      <p:sp>
        <p:nvSpPr>
          <p:cNvPr id="5" name="Ovale Legende 4"/>
          <p:cNvSpPr/>
          <p:nvPr/>
        </p:nvSpPr>
        <p:spPr>
          <a:xfrm>
            <a:off x="5214942" y="2928934"/>
            <a:ext cx="3643338" cy="1857388"/>
          </a:xfrm>
          <a:prstGeom prst="wedgeEllipseCallout">
            <a:avLst>
              <a:gd name="adj1" fmla="val 20717"/>
              <a:gd name="adj2" fmla="val 779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t>Nun kommen wir zur grafischen Lösung, dazu müssen wir zuerst die Nebenbedingungen so umformen, dass daraus Grenzgeraden werden.</a:t>
            </a:r>
            <a:endParaRPr lang="de-A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357166"/>
            <a:ext cx="8229600" cy="5768997"/>
          </a:xfrm>
        </p:spPr>
        <p:txBody>
          <a:bodyPr>
            <a:normAutofit/>
          </a:bodyPr>
          <a:lstStyle/>
          <a:p>
            <a:pPr>
              <a:buNone/>
            </a:pPr>
            <a:r>
              <a:rPr lang="de-AT" sz="2400" dirty="0" smtClean="0"/>
              <a:t/>
            </a:r>
            <a:br>
              <a:rPr lang="de-AT" sz="2400" dirty="0" smtClean="0"/>
            </a:br>
            <a:r>
              <a:rPr lang="de-AT" sz="2400" dirty="0" smtClean="0"/>
              <a:t/>
            </a:r>
            <a:br>
              <a:rPr lang="de-AT" sz="2400" dirty="0" smtClean="0"/>
            </a:br>
            <a:r>
              <a:rPr lang="de-AT" sz="2400" dirty="0" smtClean="0"/>
              <a:t>Nebenbedingung 1:</a:t>
            </a:r>
          </a:p>
          <a:p>
            <a:r>
              <a:rPr lang="de-AT" sz="2400" dirty="0" smtClean="0"/>
              <a:t>4x + 2y ≤ 40</a:t>
            </a:r>
          </a:p>
          <a:p>
            <a:r>
              <a:rPr lang="de-AT" sz="2400" dirty="0" smtClean="0"/>
              <a:t>4 * 0 + 2 * 0 ≤ 40</a:t>
            </a:r>
          </a:p>
          <a:p>
            <a:r>
              <a:rPr lang="de-AT" sz="2400" dirty="0" smtClean="0"/>
              <a:t>0 ≤ 40   wahre Aussage (w. A.)</a:t>
            </a:r>
          </a:p>
          <a:p>
            <a:endParaRPr lang="de-AT" sz="2400" dirty="0" smtClean="0"/>
          </a:p>
          <a:p>
            <a:r>
              <a:rPr lang="de-AT" sz="2400" dirty="0" smtClean="0"/>
              <a:t>Nebenbedingung 2:</a:t>
            </a:r>
          </a:p>
          <a:p>
            <a:r>
              <a:rPr lang="de-AT" sz="2400" dirty="0" smtClean="0"/>
              <a:t>1x +2y ≤ 28</a:t>
            </a:r>
          </a:p>
          <a:p>
            <a:r>
              <a:rPr lang="de-AT" sz="2400" dirty="0" smtClean="0"/>
              <a:t>1 * 0 + 2 * 0 ≤ 28</a:t>
            </a:r>
          </a:p>
          <a:p>
            <a:r>
              <a:rPr lang="de-AT" sz="2400" dirty="0" smtClean="0"/>
              <a:t>0 ≤ 28 w. A.</a:t>
            </a:r>
            <a:endParaRPr lang="de-AT" sz="2400" dirty="0"/>
          </a:p>
        </p:txBody>
      </p:sp>
      <p:pic>
        <p:nvPicPr>
          <p:cNvPr id="4" name="Grafik 3" descr="16_5_42[1].gif"/>
          <p:cNvPicPr>
            <a:picLocks noChangeAspect="1"/>
          </p:cNvPicPr>
          <p:nvPr/>
        </p:nvPicPr>
        <p:blipFill>
          <a:blip r:embed="rId3" cstate="print"/>
          <a:stretch>
            <a:fillRect/>
          </a:stretch>
        </p:blipFill>
        <p:spPr>
          <a:xfrm>
            <a:off x="7740352" y="5445224"/>
            <a:ext cx="842964" cy="842964"/>
          </a:xfrm>
          <a:prstGeom prst="rect">
            <a:avLst/>
          </a:prstGeom>
        </p:spPr>
      </p:pic>
      <p:sp>
        <p:nvSpPr>
          <p:cNvPr id="5" name="Ovale Legende 4"/>
          <p:cNvSpPr/>
          <p:nvPr/>
        </p:nvSpPr>
        <p:spPr>
          <a:xfrm>
            <a:off x="4932040" y="980728"/>
            <a:ext cx="3888432" cy="4234222"/>
          </a:xfrm>
          <a:prstGeom prst="wedgeEllipseCallout">
            <a:avLst>
              <a:gd name="adj1" fmla="val 22564"/>
              <a:gd name="adj2" fmla="val 542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600" dirty="0" smtClean="0"/>
              <a:t>Um festzustellen, welche Halbebenen durch die Ungleichungen gegeben sind, setzt man am besten den Nullpunkt ein. Ergibt sich eine wahre Aussage, ist der Nullpunkt in der entsprechenden Halbebene enthalten, ergibt sich eine falsche Aussage, handelt es sich um die Halbebene, die den Nullpunkt nicht enthält.</a:t>
            </a:r>
            <a:endParaRPr lang="de-AT"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descr="16_5_42[1].gif"/>
          <p:cNvPicPr>
            <a:picLocks noChangeAspect="1"/>
          </p:cNvPicPr>
          <p:nvPr/>
        </p:nvPicPr>
        <p:blipFill>
          <a:blip r:embed="rId3" cstate="print"/>
          <a:stretch>
            <a:fillRect/>
          </a:stretch>
        </p:blipFill>
        <p:spPr>
          <a:xfrm>
            <a:off x="7380312" y="5229200"/>
            <a:ext cx="842964" cy="842964"/>
          </a:xfrm>
          <a:prstGeom prst="rect">
            <a:avLst/>
          </a:prstGeom>
        </p:spPr>
      </p:pic>
      <p:sp>
        <p:nvSpPr>
          <p:cNvPr id="5" name="Ovale Legende 4"/>
          <p:cNvSpPr/>
          <p:nvPr/>
        </p:nvSpPr>
        <p:spPr>
          <a:xfrm>
            <a:off x="4644008" y="428604"/>
            <a:ext cx="4214272" cy="4512564"/>
          </a:xfrm>
          <a:prstGeom prst="wedgeEllipseCallout">
            <a:avLst>
              <a:gd name="adj1" fmla="val 16207"/>
              <a:gd name="adj2" fmla="val 550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600" dirty="0" smtClean="0"/>
              <a:t>Jetzt werden die Grenzgeraden der Nebenbedingungen gezeichnet. In unserem Fall bedeutet die wahre Aussage,  dass jeweils die Flächen den Ursprung (0/0) enthalten. Jetzt sucht man die gemeinsame Fläche, da in dieser das mögliche  Ergebnis liegen muss und kennzeichnet diese (rot).</a:t>
            </a:r>
            <a:endParaRPr lang="de-AT" sz="1600" dirty="0"/>
          </a:p>
        </p:txBody>
      </p:sp>
      <p:pic>
        <p:nvPicPr>
          <p:cNvPr id="1026" name="Picture 2"/>
          <p:cNvPicPr>
            <a:picLocks noGrp="1" noChangeAspect="1" noChangeArrowheads="1"/>
          </p:cNvPicPr>
          <p:nvPr>
            <p:ph idx="1"/>
          </p:nvPr>
        </p:nvPicPr>
        <p:blipFill>
          <a:blip r:embed="rId4" cstate="print"/>
          <a:srcRect l="4862" t="10030" r="59027" b="54862"/>
          <a:stretch>
            <a:fillRect/>
          </a:stretch>
        </p:blipFill>
        <p:spPr bwMode="auto">
          <a:xfrm>
            <a:off x="500034" y="214290"/>
            <a:ext cx="3786214" cy="2944834"/>
          </a:xfrm>
          <a:prstGeom prst="rect">
            <a:avLst/>
          </a:prstGeom>
          <a:noFill/>
          <a:ln w="9525">
            <a:noFill/>
            <a:miter lim="800000"/>
            <a:headEnd/>
            <a:tailEnd/>
          </a:ln>
          <a:effectLst/>
        </p:spPr>
      </p:pic>
      <p:pic>
        <p:nvPicPr>
          <p:cNvPr id="8" name="Picture 2"/>
          <p:cNvPicPr>
            <a:picLocks noChangeAspect="1" noChangeArrowheads="1"/>
          </p:cNvPicPr>
          <p:nvPr/>
        </p:nvPicPr>
        <p:blipFill>
          <a:blip r:embed="rId5" cstate="print"/>
          <a:srcRect l="5147" t="9595" r="60970" b="54858"/>
          <a:stretch>
            <a:fillRect/>
          </a:stretch>
        </p:blipFill>
        <p:spPr bwMode="auto">
          <a:xfrm>
            <a:off x="395536" y="3140968"/>
            <a:ext cx="4000528" cy="33575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descr="16_5_42[1].gif"/>
          <p:cNvPicPr>
            <a:picLocks noChangeAspect="1"/>
          </p:cNvPicPr>
          <p:nvPr/>
        </p:nvPicPr>
        <p:blipFill>
          <a:blip r:embed="rId3" cstate="print"/>
          <a:stretch>
            <a:fillRect/>
          </a:stretch>
        </p:blipFill>
        <p:spPr>
          <a:xfrm>
            <a:off x="6444208" y="5013176"/>
            <a:ext cx="842964" cy="842964"/>
          </a:xfrm>
          <a:prstGeom prst="rect">
            <a:avLst/>
          </a:prstGeom>
        </p:spPr>
      </p:pic>
      <p:sp>
        <p:nvSpPr>
          <p:cNvPr id="7" name="Inhaltsplatzhalter 6"/>
          <p:cNvSpPr>
            <a:spLocks noGrp="1"/>
          </p:cNvSpPr>
          <p:nvPr>
            <p:ph idx="1"/>
          </p:nvPr>
        </p:nvSpPr>
        <p:spPr>
          <a:xfrm>
            <a:off x="457200" y="357166"/>
            <a:ext cx="8229600" cy="5768997"/>
          </a:xfrm>
        </p:spPr>
        <p:txBody>
          <a:bodyPr>
            <a:normAutofit/>
          </a:bodyPr>
          <a:lstStyle/>
          <a:p>
            <a:r>
              <a:rPr lang="de-AT" sz="2400" dirty="0" smtClean="0"/>
              <a:t>Zielfunktion:</a:t>
            </a:r>
          </a:p>
          <a:p>
            <a:pPr>
              <a:buNone/>
            </a:pPr>
            <a:r>
              <a:rPr lang="de-AT" sz="2400" dirty="0" smtClean="0"/>
              <a:t>G (</a:t>
            </a:r>
            <a:r>
              <a:rPr lang="de-AT" sz="2400" dirty="0" err="1" smtClean="0"/>
              <a:t>x,y</a:t>
            </a:r>
            <a:r>
              <a:rPr lang="de-AT" sz="2400" dirty="0" smtClean="0"/>
              <a:t>) = 600x +400y    /-600x</a:t>
            </a:r>
          </a:p>
          <a:p>
            <a:pPr>
              <a:buNone/>
            </a:pPr>
            <a:r>
              <a:rPr lang="de-AT" sz="2400" dirty="0" smtClean="0"/>
              <a:t>-600x +G (</a:t>
            </a:r>
            <a:r>
              <a:rPr lang="de-AT" sz="2400" dirty="0" err="1" smtClean="0"/>
              <a:t>x,y</a:t>
            </a:r>
            <a:r>
              <a:rPr lang="de-AT" sz="2400" dirty="0" smtClean="0"/>
              <a:t>) = 400y    /:400</a:t>
            </a:r>
          </a:p>
          <a:p>
            <a:pPr>
              <a:buNone/>
            </a:pPr>
            <a:r>
              <a:rPr lang="de-AT" sz="2400" dirty="0" smtClean="0"/>
              <a:t>- 3/2 x +G(</a:t>
            </a:r>
            <a:r>
              <a:rPr lang="de-AT" sz="2400" dirty="0" err="1" smtClean="0"/>
              <a:t>x,y</a:t>
            </a:r>
            <a:r>
              <a:rPr lang="de-AT" sz="2400" dirty="0" smtClean="0"/>
              <a:t>)/400 = y</a:t>
            </a:r>
            <a:endParaRPr lang="de-AT" sz="2400" dirty="0"/>
          </a:p>
        </p:txBody>
      </p:sp>
      <p:sp>
        <p:nvSpPr>
          <p:cNvPr id="5" name="Ovale Legende 4"/>
          <p:cNvSpPr/>
          <p:nvPr/>
        </p:nvSpPr>
        <p:spPr>
          <a:xfrm>
            <a:off x="4355976" y="1772816"/>
            <a:ext cx="4104456" cy="2664296"/>
          </a:xfrm>
          <a:prstGeom prst="wedgeEllipseCallout">
            <a:avLst>
              <a:gd name="adj1" fmla="val 9039"/>
              <a:gd name="adj2" fmla="val 690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t>Nun wird auch die Zielfunktion in die Hauptform y=</a:t>
            </a:r>
            <a:r>
              <a:rPr lang="de-AT" dirty="0" err="1" smtClean="0"/>
              <a:t>kx+d</a:t>
            </a:r>
            <a:r>
              <a:rPr lang="de-AT" dirty="0" smtClean="0"/>
              <a:t> umgeformt und im Nullpunkt eingezeichnet. Man verschiebt nun die Gerade so lange parallel nach oben, bis man den äußersten Punkt des Vierecks erreicht hat!</a:t>
            </a:r>
            <a:endParaRPr lang="de-AT" dirty="0"/>
          </a:p>
        </p:txBody>
      </p:sp>
      <p:pic>
        <p:nvPicPr>
          <p:cNvPr id="6" name="Picture 2"/>
          <p:cNvPicPr>
            <a:picLocks noChangeAspect="1" noChangeArrowheads="1"/>
          </p:cNvPicPr>
          <p:nvPr/>
        </p:nvPicPr>
        <p:blipFill>
          <a:blip r:embed="rId4" cstate="print"/>
          <a:srcRect l="5147" t="9595" r="60970" b="54858"/>
          <a:stretch>
            <a:fillRect/>
          </a:stretch>
        </p:blipFill>
        <p:spPr bwMode="auto">
          <a:xfrm>
            <a:off x="323528" y="2708920"/>
            <a:ext cx="4000528" cy="3357586"/>
          </a:xfrm>
          <a:prstGeom prst="rect">
            <a:avLst/>
          </a:prstGeom>
          <a:noFill/>
          <a:ln w="9525">
            <a:noFill/>
            <a:miter lim="800000"/>
            <a:headEnd/>
            <a:tailEnd/>
          </a:ln>
          <a:effectLst/>
        </p:spPr>
      </p:pic>
      <p:cxnSp>
        <p:nvCxnSpPr>
          <p:cNvPr id="8" name="Gerade Verbindung 7"/>
          <p:cNvCxnSpPr/>
          <p:nvPr/>
        </p:nvCxnSpPr>
        <p:spPr>
          <a:xfrm rot="16200000" flipH="1">
            <a:off x="143508" y="5337212"/>
            <a:ext cx="1296144" cy="108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rot="16200000" flipH="1">
            <a:off x="359532" y="3320988"/>
            <a:ext cx="2160240" cy="2088232"/>
          </a:xfrm>
          <a:prstGeom prst="line">
            <a:avLst/>
          </a:prstGeom>
        </p:spPr>
        <p:style>
          <a:lnRef idx="1">
            <a:schemeClr val="accent1"/>
          </a:lnRef>
          <a:fillRef idx="0">
            <a:schemeClr val="accent1"/>
          </a:fillRef>
          <a:effectRef idx="0">
            <a:schemeClr val="accent1"/>
          </a:effectRef>
          <a:fontRef idx="minor">
            <a:schemeClr val="tx1"/>
          </a:fontRef>
        </p:style>
      </p:cxnSp>
      <p:sp>
        <p:nvSpPr>
          <p:cNvPr id="13" name="Ellipse 12"/>
          <p:cNvSpPr/>
          <p:nvPr/>
        </p:nvSpPr>
        <p:spPr>
          <a:xfrm>
            <a:off x="1403648" y="1700808"/>
            <a:ext cx="1584176" cy="504056"/>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cxnSp>
        <p:nvCxnSpPr>
          <p:cNvPr id="17" name="Gerade Verbindung mit Pfeil 16"/>
          <p:cNvCxnSpPr>
            <a:stCxn id="18" idx="1"/>
          </p:cNvCxnSpPr>
          <p:nvPr/>
        </p:nvCxnSpPr>
        <p:spPr>
          <a:xfrm rot="10800000" flipV="1">
            <a:off x="2987824" y="1375902"/>
            <a:ext cx="2376264" cy="4689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feld 17"/>
          <p:cNvSpPr txBox="1"/>
          <p:nvPr/>
        </p:nvSpPr>
        <p:spPr>
          <a:xfrm>
            <a:off x="5364088" y="1052736"/>
            <a:ext cx="2808312" cy="646331"/>
          </a:xfrm>
          <a:prstGeom prst="rect">
            <a:avLst/>
          </a:prstGeom>
          <a:noFill/>
        </p:spPr>
        <p:txBody>
          <a:bodyPr wrap="square" rtlCol="0">
            <a:spAutoFit/>
          </a:bodyPr>
          <a:lstStyle/>
          <a:p>
            <a:r>
              <a:rPr lang="de-AT" dirty="0" smtClean="0">
                <a:solidFill>
                  <a:srgbClr val="FF0000"/>
                </a:solidFill>
              </a:rPr>
              <a:t>Muss maximal werden, da der Gewinn maximiert wird!</a:t>
            </a:r>
            <a:endParaRPr lang="de-AT"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28604"/>
            <a:ext cx="8229600" cy="5697559"/>
          </a:xfrm>
        </p:spPr>
        <p:txBody>
          <a:bodyPr>
            <a:normAutofit/>
          </a:bodyPr>
          <a:lstStyle/>
          <a:p>
            <a:pPr>
              <a:buNone/>
            </a:pPr>
            <a:r>
              <a:rPr lang="de-AT" sz="2400" dirty="0" smtClean="0"/>
              <a:t> I  4x + 2y = 40</a:t>
            </a:r>
          </a:p>
          <a:p>
            <a:pPr>
              <a:buNone/>
            </a:pPr>
            <a:r>
              <a:rPr lang="de-AT" sz="2400" dirty="0" smtClean="0"/>
              <a:t>II  1x + 2y = 28       /* (-1)</a:t>
            </a:r>
          </a:p>
          <a:p>
            <a:pPr>
              <a:buNone/>
            </a:pPr>
            <a:r>
              <a:rPr lang="de-AT" sz="2400" dirty="0" smtClean="0"/>
              <a:t> I   4x + 2y = 40</a:t>
            </a:r>
          </a:p>
          <a:p>
            <a:pPr>
              <a:buNone/>
            </a:pPr>
            <a:r>
              <a:rPr lang="de-AT" sz="2400" dirty="0" smtClean="0"/>
              <a:t> II -1x - 2y = -28</a:t>
            </a:r>
          </a:p>
          <a:p>
            <a:pPr>
              <a:buNone/>
            </a:pPr>
            <a:r>
              <a:rPr lang="de-AT" sz="2400" dirty="0" smtClean="0"/>
              <a:t>      3x       = 12         /:3</a:t>
            </a:r>
          </a:p>
          <a:p>
            <a:pPr>
              <a:buNone/>
            </a:pPr>
            <a:r>
              <a:rPr lang="de-AT" sz="2400" dirty="0" smtClean="0"/>
              <a:t>               </a:t>
            </a:r>
            <a:r>
              <a:rPr lang="de-AT" sz="2400" u="sng" dirty="0" smtClean="0"/>
              <a:t>x = 4</a:t>
            </a:r>
          </a:p>
        </p:txBody>
      </p:sp>
      <p:pic>
        <p:nvPicPr>
          <p:cNvPr id="4" name="Grafik 3" descr="16_5_42[1].gif"/>
          <p:cNvPicPr>
            <a:picLocks noChangeAspect="1"/>
          </p:cNvPicPr>
          <p:nvPr/>
        </p:nvPicPr>
        <p:blipFill>
          <a:blip r:embed="rId3" cstate="print"/>
          <a:stretch>
            <a:fillRect/>
          </a:stretch>
        </p:blipFill>
        <p:spPr>
          <a:xfrm>
            <a:off x="6516216" y="5157192"/>
            <a:ext cx="842964" cy="842964"/>
          </a:xfrm>
          <a:prstGeom prst="rect">
            <a:avLst/>
          </a:prstGeom>
        </p:spPr>
      </p:pic>
      <p:sp>
        <p:nvSpPr>
          <p:cNvPr id="7" name="Ovale Legende 6"/>
          <p:cNvSpPr/>
          <p:nvPr/>
        </p:nvSpPr>
        <p:spPr>
          <a:xfrm>
            <a:off x="4067944" y="1196752"/>
            <a:ext cx="3643338" cy="3357586"/>
          </a:xfrm>
          <a:prstGeom prst="wedgeEllipseCallout">
            <a:avLst>
              <a:gd name="adj1" fmla="val 20210"/>
              <a:gd name="adj2" fmla="val 663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t>Um die Lösung genau zu bestimmen,  muss man den Schnittpunkt der beiden Grenzgeraden berechnen. Wir eliminieren y und berechnen x.</a:t>
            </a:r>
            <a:endParaRPr lang="de-AT" dirty="0"/>
          </a:p>
        </p:txBody>
      </p:sp>
      <p:cxnSp>
        <p:nvCxnSpPr>
          <p:cNvPr id="6" name="Gerade Verbindung 5"/>
          <p:cNvCxnSpPr/>
          <p:nvPr/>
        </p:nvCxnSpPr>
        <p:spPr>
          <a:xfrm>
            <a:off x="467544" y="1340768"/>
            <a:ext cx="23042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Gerade Verbindung 8"/>
          <p:cNvCxnSpPr/>
          <p:nvPr/>
        </p:nvCxnSpPr>
        <p:spPr>
          <a:xfrm>
            <a:off x="467544" y="2204864"/>
            <a:ext cx="223224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845</Words>
  <Application>Microsoft Office PowerPoint</Application>
  <PresentationFormat>On-screen Show (4:3)</PresentationFormat>
  <Paragraphs>122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Larissa-Design</vt:lpstr>
      <vt:lpstr>Lineare Optimierung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Lineare Optimierung</dc:title>
  <dc:creator>Jennifer</dc:creator>
  <cp:lastModifiedBy>Weissleder,Werner</cp:lastModifiedBy>
  <cp:revision>35</cp:revision>
  <dcterms:created xsi:type="dcterms:W3CDTF">2011-02-18T23:34:50Z</dcterms:created>
  <dcterms:modified xsi:type="dcterms:W3CDTF">2015-09-02T14:24:53Z</dcterms:modified>
</cp:coreProperties>
</file>