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402"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AT"/>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7573908-13AB-4E80-9B13-B14E9076D7D6}" type="datetimeFigureOut">
              <a:rPr lang="de-AT" smtClean="0"/>
              <a:t>02.09.2015</a:t>
            </a:fld>
            <a:endParaRPr lang="de-AT"/>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AT"/>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AT"/>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C10ED2-5ED8-46E6-9AFA-03B2B82EEB8E}" type="slidenum">
              <a:rPr lang="de-AT" smtClean="0"/>
              <a:t>‹#›</a:t>
            </a:fld>
            <a:endParaRPr lang="de-AT"/>
          </a:p>
        </p:txBody>
      </p:sp>
    </p:spTree>
    <p:extLst>
      <p:ext uri="{BB962C8B-B14F-4D97-AF65-F5344CB8AC3E}">
        <p14:creationId xmlns:p14="http://schemas.microsoft.com/office/powerpoint/2010/main" val="22886388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AT"/>
          </a:p>
        </p:txBody>
      </p:sp>
      <p:sp>
        <p:nvSpPr>
          <p:cNvPr id="4" name="Foliennummernplatzhalter 3"/>
          <p:cNvSpPr>
            <a:spLocks noGrp="1"/>
          </p:cNvSpPr>
          <p:nvPr>
            <p:ph type="sldNum" sz="quarter" idx="10"/>
          </p:nvPr>
        </p:nvSpPr>
        <p:spPr/>
        <p:txBody>
          <a:bodyPr/>
          <a:lstStyle/>
          <a:p>
            <a:fld id="{03C10ED2-5ED8-46E6-9AFA-03B2B82EEB8E}" type="slidenum">
              <a:rPr lang="de-AT" smtClean="0"/>
              <a:t>1</a:t>
            </a:fld>
            <a:endParaRPr lang="de-AT"/>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AT"/>
          </a:p>
        </p:txBody>
      </p:sp>
      <p:sp>
        <p:nvSpPr>
          <p:cNvPr id="4" name="Foliennummernplatzhalter 3"/>
          <p:cNvSpPr>
            <a:spLocks noGrp="1"/>
          </p:cNvSpPr>
          <p:nvPr>
            <p:ph type="sldNum" sz="quarter" idx="10"/>
          </p:nvPr>
        </p:nvSpPr>
        <p:spPr/>
        <p:txBody>
          <a:bodyPr/>
          <a:lstStyle/>
          <a:p>
            <a:fld id="{03C10ED2-5ED8-46E6-9AFA-03B2B82EEB8E}" type="slidenum">
              <a:rPr lang="de-AT" smtClean="0"/>
              <a:t>10</a:t>
            </a:fld>
            <a:endParaRPr lang="de-AT"/>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AT"/>
          </a:p>
        </p:txBody>
      </p:sp>
      <p:sp>
        <p:nvSpPr>
          <p:cNvPr id="4" name="Foliennummernplatzhalter 3"/>
          <p:cNvSpPr>
            <a:spLocks noGrp="1"/>
          </p:cNvSpPr>
          <p:nvPr>
            <p:ph type="sldNum" sz="quarter" idx="10"/>
          </p:nvPr>
        </p:nvSpPr>
        <p:spPr/>
        <p:txBody>
          <a:bodyPr/>
          <a:lstStyle/>
          <a:p>
            <a:fld id="{03C10ED2-5ED8-46E6-9AFA-03B2B82EEB8E}" type="slidenum">
              <a:rPr lang="de-AT" smtClean="0"/>
              <a:t>11</a:t>
            </a:fld>
            <a:endParaRPr lang="de-AT"/>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AT"/>
          </a:p>
        </p:txBody>
      </p:sp>
      <p:sp>
        <p:nvSpPr>
          <p:cNvPr id="4" name="Foliennummernplatzhalter 3"/>
          <p:cNvSpPr>
            <a:spLocks noGrp="1"/>
          </p:cNvSpPr>
          <p:nvPr>
            <p:ph type="sldNum" sz="quarter" idx="10"/>
          </p:nvPr>
        </p:nvSpPr>
        <p:spPr/>
        <p:txBody>
          <a:bodyPr/>
          <a:lstStyle/>
          <a:p>
            <a:fld id="{03C10ED2-5ED8-46E6-9AFA-03B2B82EEB8E}" type="slidenum">
              <a:rPr lang="de-AT" smtClean="0"/>
              <a:t>12</a:t>
            </a:fld>
            <a:endParaRPr lang="de-AT"/>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AT"/>
          </a:p>
        </p:txBody>
      </p:sp>
      <p:sp>
        <p:nvSpPr>
          <p:cNvPr id="4" name="Foliennummernplatzhalter 3"/>
          <p:cNvSpPr>
            <a:spLocks noGrp="1"/>
          </p:cNvSpPr>
          <p:nvPr>
            <p:ph type="sldNum" sz="quarter" idx="10"/>
          </p:nvPr>
        </p:nvSpPr>
        <p:spPr/>
        <p:txBody>
          <a:bodyPr/>
          <a:lstStyle/>
          <a:p>
            <a:fld id="{03C10ED2-5ED8-46E6-9AFA-03B2B82EEB8E}" type="slidenum">
              <a:rPr lang="de-AT" smtClean="0"/>
              <a:t>13</a:t>
            </a:fld>
            <a:endParaRPr lang="de-A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AT"/>
          </a:p>
        </p:txBody>
      </p:sp>
      <p:sp>
        <p:nvSpPr>
          <p:cNvPr id="4" name="Foliennummernplatzhalter 3"/>
          <p:cNvSpPr>
            <a:spLocks noGrp="1"/>
          </p:cNvSpPr>
          <p:nvPr>
            <p:ph type="sldNum" sz="quarter" idx="10"/>
          </p:nvPr>
        </p:nvSpPr>
        <p:spPr/>
        <p:txBody>
          <a:bodyPr/>
          <a:lstStyle/>
          <a:p>
            <a:fld id="{03C10ED2-5ED8-46E6-9AFA-03B2B82EEB8E}" type="slidenum">
              <a:rPr lang="de-AT" smtClean="0"/>
              <a:t>2</a:t>
            </a:fld>
            <a:endParaRPr lang="de-AT"/>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AT"/>
          </a:p>
        </p:txBody>
      </p:sp>
      <p:sp>
        <p:nvSpPr>
          <p:cNvPr id="4" name="Foliennummernplatzhalter 3"/>
          <p:cNvSpPr>
            <a:spLocks noGrp="1"/>
          </p:cNvSpPr>
          <p:nvPr>
            <p:ph type="sldNum" sz="quarter" idx="10"/>
          </p:nvPr>
        </p:nvSpPr>
        <p:spPr/>
        <p:txBody>
          <a:bodyPr/>
          <a:lstStyle/>
          <a:p>
            <a:fld id="{03C10ED2-5ED8-46E6-9AFA-03B2B82EEB8E}" type="slidenum">
              <a:rPr lang="de-AT" smtClean="0"/>
              <a:t>3</a:t>
            </a:fld>
            <a:endParaRPr lang="de-AT"/>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AT"/>
          </a:p>
        </p:txBody>
      </p:sp>
      <p:sp>
        <p:nvSpPr>
          <p:cNvPr id="4" name="Foliennummernplatzhalter 3"/>
          <p:cNvSpPr>
            <a:spLocks noGrp="1"/>
          </p:cNvSpPr>
          <p:nvPr>
            <p:ph type="sldNum" sz="quarter" idx="10"/>
          </p:nvPr>
        </p:nvSpPr>
        <p:spPr/>
        <p:txBody>
          <a:bodyPr/>
          <a:lstStyle/>
          <a:p>
            <a:fld id="{03C10ED2-5ED8-46E6-9AFA-03B2B82EEB8E}" type="slidenum">
              <a:rPr lang="de-AT" smtClean="0"/>
              <a:t>4</a:t>
            </a:fld>
            <a:endParaRPr lang="de-AT"/>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AT"/>
          </a:p>
        </p:txBody>
      </p:sp>
      <p:sp>
        <p:nvSpPr>
          <p:cNvPr id="4" name="Foliennummernplatzhalter 3"/>
          <p:cNvSpPr>
            <a:spLocks noGrp="1"/>
          </p:cNvSpPr>
          <p:nvPr>
            <p:ph type="sldNum" sz="quarter" idx="10"/>
          </p:nvPr>
        </p:nvSpPr>
        <p:spPr/>
        <p:txBody>
          <a:bodyPr/>
          <a:lstStyle/>
          <a:p>
            <a:fld id="{03C10ED2-5ED8-46E6-9AFA-03B2B82EEB8E}" type="slidenum">
              <a:rPr lang="de-AT" smtClean="0"/>
              <a:t>5</a:t>
            </a:fld>
            <a:endParaRPr lang="de-AT"/>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AT"/>
          </a:p>
        </p:txBody>
      </p:sp>
      <p:sp>
        <p:nvSpPr>
          <p:cNvPr id="4" name="Foliennummernplatzhalter 3"/>
          <p:cNvSpPr>
            <a:spLocks noGrp="1"/>
          </p:cNvSpPr>
          <p:nvPr>
            <p:ph type="sldNum" sz="quarter" idx="10"/>
          </p:nvPr>
        </p:nvSpPr>
        <p:spPr/>
        <p:txBody>
          <a:bodyPr/>
          <a:lstStyle/>
          <a:p>
            <a:fld id="{03C10ED2-5ED8-46E6-9AFA-03B2B82EEB8E}" type="slidenum">
              <a:rPr lang="de-AT" smtClean="0"/>
              <a:t>6</a:t>
            </a:fld>
            <a:endParaRPr lang="de-AT"/>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AT"/>
          </a:p>
        </p:txBody>
      </p:sp>
      <p:sp>
        <p:nvSpPr>
          <p:cNvPr id="4" name="Foliennummernplatzhalter 3"/>
          <p:cNvSpPr>
            <a:spLocks noGrp="1"/>
          </p:cNvSpPr>
          <p:nvPr>
            <p:ph type="sldNum" sz="quarter" idx="10"/>
          </p:nvPr>
        </p:nvSpPr>
        <p:spPr/>
        <p:txBody>
          <a:bodyPr/>
          <a:lstStyle/>
          <a:p>
            <a:fld id="{03C10ED2-5ED8-46E6-9AFA-03B2B82EEB8E}" type="slidenum">
              <a:rPr lang="de-AT" smtClean="0"/>
              <a:t>7</a:t>
            </a:fld>
            <a:endParaRPr lang="de-AT"/>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AT"/>
          </a:p>
        </p:txBody>
      </p:sp>
      <p:sp>
        <p:nvSpPr>
          <p:cNvPr id="4" name="Foliennummernplatzhalter 3"/>
          <p:cNvSpPr>
            <a:spLocks noGrp="1"/>
          </p:cNvSpPr>
          <p:nvPr>
            <p:ph type="sldNum" sz="quarter" idx="10"/>
          </p:nvPr>
        </p:nvSpPr>
        <p:spPr/>
        <p:txBody>
          <a:bodyPr/>
          <a:lstStyle/>
          <a:p>
            <a:fld id="{03C10ED2-5ED8-46E6-9AFA-03B2B82EEB8E}" type="slidenum">
              <a:rPr lang="de-AT" smtClean="0"/>
              <a:t>8</a:t>
            </a:fld>
            <a:endParaRPr lang="de-AT"/>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AT"/>
          </a:p>
        </p:txBody>
      </p:sp>
      <p:sp>
        <p:nvSpPr>
          <p:cNvPr id="4" name="Foliennummernplatzhalter 3"/>
          <p:cNvSpPr>
            <a:spLocks noGrp="1"/>
          </p:cNvSpPr>
          <p:nvPr>
            <p:ph type="sldNum" sz="quarter" idx="10"/>
          </p:nvPr>
        </p:nvSpPr>
        <p:spPr/>
        <p:txBody>
          <a:bodyPr/>
          <a:lstStyle/>
          <a:p>
            <a:fld id="{03C10ED2-5ED8-46E6-9AFA-03B2B82EEB8E}" type="slidenum">
              <a:rPr lang="de-AT" smtClean="0"/>
              <a:t>9</a:t>
            </a:fld>
            <a:endParaRPr lang="de-A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AT"/>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AT"/>
          </a:p>
        </p:txBody>
      </p:sp>
      <p:sp>
        <p:nvSpPr>
          <p:cNvPr id="4" name="Datumsplatzhalter 3"/>
          <p:cNvSpPr>
            <a:spLocks noGrp="1"/>
          </p:cNvSpPr>
          <p:nvPr>
            <p:ph type="dt" sz="half" idx="10"/>
          </p:nvPr>
        </p:nvSpPr>
        <p:spPr/>
        <p:txBody>
          <a:bodyPr/>
          <a:lstStyle/>
          <a:p>
            <a:fld id="{E18E5514-C5FF-4A12-8896-3E79B6048ED2}" type="datetimeFigureOut">
              <a:rPr lang="de-DE" smtClean="0"/>
              <a:pPr/>
              <a:t>02.09.2015</a:t>
            </a:fld>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p:txBody>
          <a:bodyPr/>
          <a:lstStyle/>
          <a:p>
            <a:fld id="{9D565996-C494-4887-B988-BFE4D49A5779}" type="slidenum">
              <a:rPr lang="de-AT" smtClean="0"/>
              <a:pPr/>
              <a:t>‹#›</a:t>
            </a:fld>
            <a:endParaRPr lang="de-A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AT"/>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Datumsplatzhalter 3"/>
          <p:cNvSpPr>
            <a:spLocks noGrp="1"/>
          </p:cNvSpPr>
          <p:nvPr>
            <p:ph type="dt" sz="half" idx="10"/>
          </p:nvPr>
        </p:nvSpPr>
        <p:spPr/>
        <p:txBody>
          <a:bodyPr/>
          <a:lstStyle/>
          <a:p>
            <a:fld id="{E18E5514-C5FF-4A12-8896-3E79B6048ED2}" type="datetimeFigureOut">
              <a:rPr lang="de-DE" smtClean="0"/>
              <a:pPr/>
              <a:t>02.09.2015</a:t>
            </a:fld>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p:txBody>
          <a:bodyPr/>
          <a:lstStyle/>
          <a:p>
            <a:fld id="{9D565996-C494-4887-B988-BFE4D49A5779}" type="slidenum">
              <a:rPr lang="de-AT" smtClean="0"/>
              <a:pPr/>
              <a:t>‹#›</a:t>
            </a:fld>
            <a:endParaRPr lang="de-A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AT"/>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Datumsplatzhalter 3"/>
          <p:cNvSpPr>
            <a:spLocks noGrp="1"/>
          </p:cNvSpPr>
          <p:nvPr>
            <p:ph type="dt" sz="half" idx="10"/>
          </p:nvPr>
        </p:nvSpPr>
        <p:spPr/>
        <p:txBody>
          <a:bodyPr/>
          <a:lstStyle/>
          <a:p>
            <a:fld id="{E18E5514-C5FF-4A12-8896-3E79B6048ED2}" type="datetimeFigureOut">
              <a:rPr lang="de-DE" smtClean="0"/>
              <a:pPr/>
              <a:t>02.09.2015</a:t>
            </a:fld>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p:txBody>
          <a:bodyPr/>
          <a:lstStyle/>
          <a:p>
            <a:fld id="{9D565996-C494-4887-B988-BFE4D49A5779}" type="slidenum">
              <a:rPr lang="de-AT" smtClean="0"/>
              <a:pPr/>
              <a:t>‹#›</a:t>
            </a:fld>
            <a:endParaRPr lang="de-A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AT"/>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Datumsplatzhalter 3"/>
          <p:cNvSpPr>
            <a:spLocks noGrp="1"/>
          </p:cNvSpPr>
          <p:nvPr>
            <p:ph type="dt" sz="half" idx="10"/>
          </p:nvPr>
        </p:nvSpPr>
        <p:spPr/>
        <p:txBody>
          <a:bodyPr/>
          <a:lstStyle/>
          <a:p>
            <a:fld id="{E18E5514-C5FF-4A12-8896-3E79B6048ED2}" type="datetimeFigureOut">
              <a:rPr lang="de-DE" smtClean="0"/>
              <a:pPr/>
              <a:t>02.09.2015</a:t>
            </a:fld>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p:txBody>
          <a:bodyPr/>
          <a:lstStyle/>
          <a:p>
            <a:fld id="{9D565996-C494-4887-B988-BFE4D49A5779}" type="slidenum">
              <a:rPr lang="de-AT" smtClean="0"/>
              <a:pPr/>
              <a:t>‹#›</a:t>
            </a:fld>
            <a:endParaRPr lang="de-A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AT"/>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p>
            <a:fld id="{E18E5514-C5FF-4A12-8896-3E79B6048ED2}" type="datetimeFigureOut">
              <a:rPr lang="de-DE" smtClean="0"/>
              <a:pPr/>
              <a:t>02.09.2015</a:t>
            </a:fld>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p:txBody>
          <a:bodyPr/>
          <a:lstStyle/>
          <a:p>
            <a:fld id="{9D565996-C494-4887-B988-BFE4D49A5779}" type="slidenum">
              <a:rPr lang="de-AT" smtClean="0"/>
              <a:pPr/>
              <a:t>‹#›</a:t>
            </a:fld>
            <a:endParaRPr lang="de-A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AT"/>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5" name="Datumsplatzhalter 4"/>
          <p:cNvSpPr>
            <a:spLocks noGrp="1"/>
          </p:cNvSpPr>
          <p:nvPr>
            <p:ph type="dt" sz="half" idx="10"/>
          </p:nvPr>
        </p:nvSpPr>
        <p:spPr/>
        <p:txBody>
          <a:bodyPr/>
          <a:lstStyle/>
          <a:p>
            <a:fld id="{E18E5514-C5FF-4A12-8896-3E79B6048ED2}" type="datetimeFigureOut">
              <a:rPr lang="de-DE" smtClean="0"/>
              <a:pPr/>
              <a:t>02.09.2015</a:t>
            </a:fld>
            <a:endParaRPr lang="de-AT"/>
          </a:p>
        </p:txBody>
      </p:sp>
      <p:sp>
        <p:nvSpPr>
          <p:cNvPr id="6" name="Fußzeilenplatzhalter 5"/>
          <p:cNvSpPr>
            <a:spLocks noGrp="1"/>
          </p:cNvSpPr>
          <p:nvPr>
            <p:ph type="ftr" sz="quarter" idx="11"/>
          </p:nvPr>
        </p:nvSpPr>
        <p:spPr/>
        <p:txBody>
          <a:bodyPr/>
          <a:lstStyle/>
          <a:p>
            <a:endParaRPr lang="de-AT"/>
          </a:p>
        </p:txBody>
      </p:sp>
      <p:sp>
        <p:nvSpPr>
          <p:cNvPr id="7" name="Foliennummernplatzhalter 6"/>
          <p:cNvSpPr>
            <a:spLocks noGrp="1"/>
          </p:cNvSpPr>
          <p:nvPr>
            <p:ph type="sldNum" sz="quarter" idx="12"/>
          </p:nvPr>
        </p:nvSpPr>
        <p:spPr/>
        <p:txBody>
          <a:bodyPr/>
          <a:lstStyle/>
          <a:p>
            <a:fld id="{9D565996-C494-4887-B988-BFE4D49A5779}" type="slidenum">
              <a:rPr lang="de-AT" smtClean="0"/>
              <a:pPr/>
              <a:t>‹#›</a:t>
            </a:fld>
            <a:endParaRPr lang="de-A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AT"/>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7" name="Datumsplatzhalter 6"/>
          <p:cNvSpPr>
            <a:spLocks noGrp="1"/>
          </p:cNvSpPr>
          <p:nvPr>
            <p:ph type="dt" sz="half" idx="10"/>
          </p:nvPr>
        </p:nvSpPr>
        <p:spPr/>
        <p:txBody>
          <a:bodyPr/>
          <a:lstStyle/>
          <a:p>
            <a:fld id="{E18E5514-C5FF-4A12-8896-3E79B6048ED2}" type="datetimeFigureOut">
              <a:rPr lang="de-DE" smtClean="0"/>
              <a:pPr/>
              <a:t>02.09.2015</a:t>
            </a:fld>
            <a:endParaRPr lang="de-AT"/>
          </a:p>
        </p:txBody>
      </p:sp>
      <p:sp>
        <p:nvSpPr>
          <p:cNvPr id="8" name="Fußzeilenplatzhalter 7"/>
          <p:cNvSpPr>
            <a:spLocks noGrp="1"/>
          </p:cNvSpPr>
          <p:nvPr>
            <p:ph type="ftr" sz="quarter" idx="11"/>
          </p:nvPr>
        </p:nvSpPr>
        <p:spPr/>
        <p:txBody>
          <a:bodyPr/>
          <a:lstStyle/>
          <a:p>
            <a:endParaRPr lang="de-AT"/>
          </a:p>
        </p:txBody>
      </p:sp>
      <p:sp>
        <p:nvSpPr>
          <p:cNvPr id="9" name="Foliennummernplatzhalter 8"/>
          <p:cNvSpPr>
            <a:spLocks noGrp="1"/>
          </p:cNvSpPr>
          <p:nvPr>
            <p:ph type="sldNum" sz="quarter" idx="12"/>
          </p:nvPr>
        </p:nvSpPr>
        <p:spPr/>
        <p:txBody>
          <a:bodyPr/>
          <a:lstStyle/>
          <a:p>
            <a:fld id="{9D565996-C494-4887-B988-BFE4D49A5779}" type="slidenum">
              <a:rPr lang="de-AT" smtClean="0"/>
              <a:pPr/>
              <a:t>‹#›</a:t>
            </a:fld>
            <a:endParaRPr lang="de-A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AT"/>
          </a:p>
        </p:txBody>
      </p:sp>
      <p:sp>
        <p:nvSpPr>
          <p:cNvPr id="3" name="Datumsplatzhalter 2"/>
          <p:cNvSpPr>
            <a:spLocks noGrp="1"/>
          </p:cNvSpPr>
          <p:nvPr>
            <p:ph type="dt" sz="half" idx="10"/>
          </p:nvPr>
        </p:nvSpPr>
        <p:spPr/>
        <p:txBody>
          <a:bodyPr/>
          <a:lstStyle/>
          <a:p>
            <a:fld id="{E18E5514-C5FF-4A12-8896-3E79B6048ED2}" type="datetimeFigureOut">
              <a:rPr lang="de-DE" smtClean="0"/>
              <a:pPr/>
              <a:t>02.09.2015</a:t>
            </a:fld>
            <a:endParaRPr lang="de-AT"/>
          </a:p>
        </p:txBody>
      </p:sp>
      <p:sp>
        <p:nvSpPr>
          <p:cNvPr id="4" name="Fußzeilenplatzhalter 3"/>
          <p:cNvSpPr>
            <a:spLocks noGrp="1"/>
          </p:cNvSpPr>
          <p:nvPr>
            <p:ph type="ftr" sz="quarter" idx="11"/>
          </p:nvPr>
        </p:nvSpPr>
        <p:spPr/>
        <p:txBody>
          <a:bodyPr/>
          <a:lstStyle/>
          <a:p>
            <a:endParaRPr lang="de-AT"/>
          </a:p>
        </p:txBody>
      </p:sp>
      <p:sp>
        <p:nvSpPr>
          <p:cNvPr id="5" name="Foliennummernplatzhalter 4"/>
          <p:cNvSpPr>
            <a:spLocks noGrp="1"/>
          </p:cNvSpPr>
          <p:nvPr>
            <p:ph type="sldNum" sz="quarter" idx="12"/>
          </p:nvPr>
        </p:nvSpPr>
        <p:spPr/>
        <p:txBody>
          <a:bodyPr/>
          <a:lstStyle/>
          <a:p>
            <a:fld id="{9D565996-C494-4887-B988-BFE4D49A5779}" type="slidenum">
              <a:rPr lang="de-AT" smtClean="0"/>
              <a:pPr/>
              <a:t>‹#›</a:t>
            </a:fld>
            <a:endParaRPr lang="de-A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E18E5514-C5FF-4A12-8896-3E79B6048ED2}" type="datetimeFigureOut">
              <a:rPr lang="de-DE" smtClean="0"/>
              <a:pPr/>
              <a:t>02.09.2015</a:t>
            </a:fld>
            <a:endParaRPr lang="de-AT"/>
          </a:p>
        </p:txBody>
      </p:sp>
      <p:sp>
        <p:nvSpPr>
          <p:cNvPr id="3" name="Fußzeilenplatzhalter 2"/>
          <p:cNvSpPr>
            <a:spLocks noGrp="1"/>
          </p:cNvSpPr>
          <p:nvPr>
            <p:ph type="ftr" sz="quarter" idx="11"/>
          </p:nvPr>
        </p:nvSpPr>
        <p:spPr/>
        <p:txBody>
          <a:bodyPr/>
          <a:lstStyle/>
          <a:p>
            <a:endParaRPr lang="de-AT"/>
          </a:p>
        </p:txBody>
      </p:sp>
      <p:sp>
        <p:nvSpPr>
          <p:cNvPr id="4" name="Foliennummernplatzhalter 3"/>
          <p:cNvSpPr>
            <a:spLocks noGrp="1"/>
          </p:cNvSpPr>
          <p:nvPr>
            <p:ph type="sldNum" sz="quarter" idx="12"/>
          </p:nvPr>
        </p:nvSpPr>
        <p:spPr/>
        <p:txBody>
          <a:bodyPr/>
          <a:lstStyle/>
          <a:p>
            <a:fld id="{9D565996-C494-4887-B988-BFE4D49A5779}" type="slidenum">
              <a:rPr lang="de-AT" smtClean="0"/>
              <a:pPr/>
              <a:t>‹#›</a:t>
            </a:fld>
            <a:endParaRPr lang="de-A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AT"/>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p>
            <a:fld id="{E18E5514-C5FF-4A12-8896-3E79B6048ED2}" type="datetimeFigureOut">
              <a:rPr lang="de-DE" smtClean="0"/>
              <a:pPr/>
              <a:t>02.09.2015</a:t>
            </a:fld>
            <a:endParaRPr lang="de-AT"/>
          </a:p>
        </p:txBody>
      </p:sp>
      <p:sp>
        <p:nvSpPr>
          <p:cNvPr id="6" name="Fußzeilenplatzhalter 5"/>
          <p:cNvSpPr>
            <a:spLocks noGrp="1"/>
          </p:cNvSpPr>
          <p:nvPr>
            <p:ph type="ftr" sz="quarter" idx="11"/>
          </p:nvPr>
        </p:nvSpPr>
        <p:spPr/>
        <p:txBody>
          <a:bodyPr/>
          <a:lstStyle/>
          <a:p>
            <a:endParaRPr lang="de-AT"/>
          </a:p>
        </p:txBody>
      </p:sp>
      <p:sp>
        <p:nvSpPr>
          <p:cNvPr id="7" name="Foliennummernplatzhalter 6"/>
          <p:cNvSpPr>
            <a:spLocks noGrp="1"/>
          </p:cNvSpPr>
          <p:nvPr>
            <p:ph type="sldNum" sz="quarter" idx="12"/>
          </p:nvPr>
        </p:nvSpPr>
        <p:spPr/>
        <p:txBody>
          <a:bodyPr/>
          <a:lstStyle/>
          <a:p>
            <a:fld id="{9D565996-C494-4887-B988-BFE4D49A5779}" type="slidenum">
              <a:rPr lang="de-AT" smtClean="0"/>
              <a:pPr/>
              <a:t>‹#›</a:t>
            </a:fld>
            <a:endParaRPr lang="de-A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AT"/>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AT"/>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p>
            <a:fld id="{E18E5514-C5FF-4A12-8896-3E79B6048ED2}" type="datetimeFigureOut">
              <a:rPr lang="de-DE" smtClean="0"/>
              <a:pPr/>
              <a:t>02.09.2015</a:t>
            </a:fld>
            <a:endParaRPr lang="de-AT"/>
          </a:p>
        </p:txBody>
      </p:sp>
      <p:sp>
        <p:nvSpPr>
          <p:cNvPr id="6" name="Fußzeilenplatzhalter 5"/>
          <p:cNvSpPr>
            <a:spLocks noGrp="1"/>
          </p:cNvSpPr>
          <p:nvPr>
            <p:ph type="ftr" sz="quarter" idx="11"/>
          </p:nvPr>
        </p:nvSpPr>
        <p:spPr/>
        <p:txBody>
          <a:bodyPr/>
          <a:lstStyle/>
          <a:p>
            <a:endParaRPr lang="de-AT"/>
          </a:p>
        </p:txBody>
      </p:sp>
      <p:sp>
        <p:nvSpPr>
          <p:cNvPr id="7" name="Foliennummernplatzhalter 6"/>
          <p:cNvSpPr>
            <a:spLocks noGrp="1"/>
          </p:cNvSpPr>
          <p:nvPr>
            <p:ph type="sldNum" sz="quarter" idx="12"/>
          </p:nvPr>
        </p:nvSpPr>
        <p:spPr/>
        <p:txBody>
          <a:bodyPr/>
          <a:lstStyle/>
          <a:p>
            <a:fld id="{9D565996-C494-4887-B988-BFE4D49A5779}" type="slidenum">
              <a:rPr lang="de-AT" smtClean="0"/>
              <a:pPr/>
              <a:t>‹#›</a:t>
            </a:fld>
            <a:endParaRPr lang="de-A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5E9EFF"/>
            </a:gs>
            <a:gs pos="39999">
              <a:srgbClr val="85C2FF"/>
            </a:gs>
            <a:gs pos="70000">
              <a:srgbClr val="C4D6EB"/>
            </a:gs>
            <a:gs pos="100000">
              <a:srgbClr val="FFEBFA"/>
            </a:gs>
          </a:gsLst>
          <a:lin ang="5400000" scaled="0"/>
          <a:tileRect/>
        </a:gradFill>
        <a:effectLst/>
      </p:bgPr>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AT"/>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8E5514-C5FF-4A12-8896-3E79B6048ED2}" type="datetimeFigureOut">
              <a:rPr lang="de-DE" smtClean="0"/>
              <a:pPr/>
              <a:t>02.09.2015</a:t>
            </a:fld>
            <a:endParaRPr lang="de-AT"/>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AT"/>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565996-C494-4887-B988-BFE4D49A5779}" type="slidenum">
              <a:rPr lang="de-AT" smtClean="0"/>
              <a:pPr/>
              <a:t>‹#›</a:t>
            </a:fld>
            <a:endParaRPr lang="de-A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755576" y="836712"/>
            <a:ext cx="7772400" cy="1470025"/>
          </a:xfrm>
        </p:spPr>
        <p:txBody>
          <a:bodyPr/>
          <a:lstStyle/>
          <a:p>
            <a:r>
              <a:rPr lang="de-AT" dirty="0" smtClean="0"/>
              <a:t>Lineare Optimierung</a:t>
            </a:r>
            <a:endParaRPr lang="de-AT" dirty="0"/>
          </a:p>
        </p:txBody>
      </p:sp>
      <p:sp>
        <p:nvSpPr>
          <p:cNvPr id="3" name="Untertitel 2"/>
          <p:cNvSpPr>
            <a:spLocks noGrp="1"/>
          </p:cNvSpPr>
          <p:nvPr>
            <p:ph type="subTitle" idx="1"/>
          </p:nvPr>
        </p:nvSpPr>
        <p:spPr>
          <a:xfrm>
            <a:off x="1187624" y="2852936"/>
            <a:ext cx="6400800" cy="1752600"/>
          </a:xfrm>
        </p:spPr>
        <p:txBody>
          <a:bodyPr/>
          <a:lstStyle/>
          <a:p>
            <a:r>
              <a:rPr lang="de-AT" dirty="0" err="1" smtClean="0"/>
              <a:t>Nakkiye</a:t>
            </a:r>
            <a:r>
              <a:rPr lang="de-AT" dirty="0" smtClean="0"/>
              <a:t> Günay, </a:t>
            </a:r>
            <a:br>
              <a:rPr lang="de-AT" dirty="0" smtClean="0"/>
            </a:br>
            <a:r>
              <a:rPr lang="de-AT" dirty="0" smtClean="0"/>
              <a:t>Jennifer </a:t>
            </a:r>
            <a:r>
              <a:rPr lang="de-AT" dirty="0" err="1" smtClean="0"/>
              <a:t>Kalywas</a:t>
            </a:r>
            <a:r>
              <a:rPr lang="de-AT" dirty="0" smtClean="0"/>
              <a:t> &amp; </a:t>
            </a:r>
            <a:br>
              <a:rPr lang="de-AT" dirty="0" smtClean="0"/>
            </a:br>
            <a:r>
              <a:rPr lang="de-AT" dirty="0" smtClean="0"/>
              <a:t>Corina Unger</a:t>
            </a:r>
            <a:endParaRPr lang="de-AT" dirty="0"/>
          </a:p>
        </p:txBody>
      </p:sp>
      <p:pic>
        <p:nvPicPr>
          <p:cNvPr id="4" name="Grafik 3" descr="16_5_42[1].gif"/>
          <p:cNvPicPr>
            <a:picLocks noChangeAspect="1"/>
          </p:cNvPicPr>
          <p:nvPr/>
        </p:nvPicPr>
        <p:blipFill>
          <a:blip r:embed="rId3" cstate="print"/>
          <a:stretch>
            <a:fillRect/>
          </a:stretch>
        </p:blipFill>
        <p:spPr>
          <a:xfrm>
            <a:off x="7715272" y="5357826"/>
            <a:ext cx="842964" cy="842964"/>
          </a:xfrm>
          <a:prstGeom prst="rect">
            <a:avLst/>
          </a:prstGeom>
        </p:spPr>
      </p:pic>
      <p:sp>
        <p:nvSpPr>
          <p:cNvPr id="5" name="Ovale Legende 4"/>
          <p:cNvSpPr/>
          <p:nvPr/>
        </p:nvSpPr>
        <p:spPr>
          <a:xfrm>
            <a:off x="7000892" y="2928934"/>
            <a:ext cx="1857388" cy="1857388"/>
          </a:xfrm>
          <a:prstGeom prst="wedgeEllipseCallout">
            <a:avLst>
              <a:gd name="adj1" fmla="val -7904"/>
              <a:gd name="adj2" fmla="val 8338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1600" dirty="0" smtClean="0"/>
              <a:t>Jetzt erkläre ich euch die einzelnen Schritte und gebe Tipps!</a:t>
            </a:r>
            <a:endParaRPr lang="de-AT" sz="16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428604"/>
            <a:ext cx="8229600" cy="5697559"/>
          </a:xfrm>
        </p:spPr>
        <p:txBody>
          <a:bodyPr>
            <a:normAutofit/>
          </a:bodyPr>
          <a:lstStyle/>
          <a:p>
            <a:pPr>
              <a:buNone/>
            </a:pPr>
            <a:r>
              <a:rPr lang="de-AT" sz="2400" dirty="0" smtClean="0"/>
              <a:t>I    4x + 2y = 40</a:t>
            </a:r>
          </a:p>
          <a:p>
            <a:pPr>
              <a:buNone/>
            </a:pPr>
            <a:r>
              <a:rPr lang="de-AT" sz="2400" dirty="0" smtClean="0"/>
              <a:t>    4 * 4 + 2y = 40</a:t>
            </a:r>
          </a:p>
          <a:p>
            <a:pPr>
              <a:buNone/>
            </a:pPr>
            <a:r>
              <a:rPr lang="de-AT" sz="2400" dirty="0" smtClean="0"/>
              <a:t>        16 + 2y = 40      / -16</a:t>
            </a:r>
          </a:p>
          <a:p>
            <a:pPr>
              <a:buNone/>
            </a:pPr>
            <a:r>
              <a:rPr lang="de-AT" sz="2400" dirty="0" smtClean="0"/>
              <a:t>                 2y = 24        / :2</a:t>
            </a:r>
          </a:p>
          <a:p>
            <a:pPr>
              <a:buNone/>
            </a:pPr>
            <a:r>
              <a:rPr lang="de-AT" sz="2400" dirty="0" smtClean="0"/>
              <a:t>                   </a:t>
            </a:r>
            <a:r>
              <a:rPr lang="de-AT" sz="2400" u="sng" dirty="0" smtClean="0"/>
              <a:t>y = 12      </a:t>
            </a:r>
            <a:endParaRPr lang="de-AT" sz="2400" u="sng" dirty="0"/>
          </a:p>
        </p:txBody>
      </p:sp>
      <p:pic>
        <p:nvPicPr>
          <p:cNvPr id="4" name="Grafik 3" descr="16_5_42[1].gif"/>
          <p:cNvPicPr>
            <a:picLocks noChangeAspect="1"/>
          </p:cNvPicPr>
          <p:nvPr/>
        </p:nvPicPr>
        <p:blipFill>
          <a:blip r:embed="rId3" cstate="print"/>
          <a:stretch>
            <a:fillRect/>
          </a:stretch>
        </p:blipFill>
        <p:spPr>
          <a:xfrm>
            <a:off x="6876256" y="5013176"/>
            <a:ext cx="842964" cy="842964"/>
          </a:xfrm>
          <a:prstGeom prst="rect">
            <a:avLst/>
          </a:prstGeom>
        </p:spPr>
      </p:pic>
      <p:sp>
        <p:nvSpPr>
          <p:cNvPr id="5" name="Ovale Legende 4"/>
          <p:cNvSpPr/>
          <p:nvPr/>
        </p:nvSpPr>
        <p:spPr>
          <a:xfrm>
            <a:off x="4283968" y="2636912"/>
            <a:ext cx="3643338" cy="1857388"/>
          </a:xfrm>
          <a:prstGeom prst="wedgeEllipseCallout">
            <a:avLst>
              <a:gd name="adj1" fmla="val 20717"/>
              <a:gd name="adj2" fmla="val 7791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dirty="0" smtClean="0"/>
              <a:t>Nun wird x bei einer von beiden Nebenbedingungen eingesetzt, um y zu berechnen.</a:t>
            </a:r>
            <a:endParaRPr lang="de-AT"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pPr>
              <a:buNone/>
            </a:pPr>
            <a:r>
              <a:rPr lang="de-AT" dirty="0" smtClean="0"/>
              <a:t>G (x, y) = 600x +400y </a:t>
            </a:r>
          </a:p>
          <a:p>
            <a:pPr>
              <a:buNone/>
            </a:pPr>
            <a:r>
              <a:rPr lang="de-AT" dirty="0" smtClean="0"/>
              <a:t>G (4, 12) = 600 * 4 + 400 * 12</a:t>
            </a:r>
          </a:p>
          <a:p>
            <a:pPr>
              <a:buNone/>
            </a:pPr>
            <a:r>
              <a:rPr lang="de-AT" dirty="0" smtClean="0"/>
              <a:t>G (4, 12) = 2400 + 4800</a:t>
            </a:r>
          </a:p>
          <a:p>
            <a:pPr>
              <a:buNone/>
            </a:pPr>
            <a:r>
              <a:rPr lang="de-AT" dirty="0" smtClean="0"/>
              <a:t>G (4, 12) = 7200</a:t>
            </a:r>
            <a:endParaRPr lang="de-AT" dirty="0"/>
          </a:p>
        </p:txBody>
      </p:sp>
      <p:pic>
        <p:nvPicPr>
          <p:cNvPr id="4" name="Grafik 3" descr="16_5_42[1].gif"/>
          <p:cNvPicPr>
            <a:picLocks noChangeAspect="1"/>
          </p:cNvPicPr>
          <p:nvPr/>
        </p:nvPicPr>
        <p:blipFill>
          <a:blip r:embed="rId3" cstate="print"/>
          <a:stretch>
            <a:fillRect/>
          </a:stretch>
        </p:blipFill>
        <p:spPr>
          <a:xfrm>
            <a:off x="7715272" y="5357826"/>
            <a:ext cx="842964" cy="842964"/>
          </a:xfrm>
          <a:prstGeom prst="rect">
            <a:avLst/>
          </a:prstGeom>
        </p:spPr>
      </p:pic>
      <p:sp>
        <p:nvSpPr>
          <p:cNvPr id="5" name="Ovale Legende 4"/>
          <p:cNvSpPr/>
          <p:nvPr/>
        </p:nvSpPr>
        <p:spPr>
          <a:xfrm>
            <a:off x="5214942" y="2928934"/>
            <a:ext cx="3643338" cy="1857388"/>
          </a:xfrm>
          <a:prstGeom prst="wedgeEllipseCallout">
            <a:avLst>
              <a:gd name="adj1" fmla="val 20717"/>
              <a:gd name="adj2" fmla="val 7791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dirty="0" smtClean="0"/>
              <a:t>Das heißt nun, dass unser Schnittpunkt (4/12) ist. Nun setzen wir diese Zahlen in die Zielfunktion ein.</a:t>
            </a:r>
            <a:endParaRPr lang="de-AT"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285728"/>
            <a:ext cx="8229600" cy="5840435"/>
          </a:xfrm>
        </p:spPr>
        <p:txBody>
          <a:bodyPr>
            <a:normAutofit/>
          </a:bodyPr>
          <a:lstStyle/>
          <a:p>
            <a:pPr>
              <a:buNone/>
            </a:pPr>
            <a:r>
              <a:rPr lang="de-AT" sz="2400" dirty="0" smtClean="0"/>
              <a:t>I  4x +2y = 40</a:t>
            </a:r>
          </a:p>
          <a:p>
            <a:pPr>
              <a:buNone/>
            </a:pPr>
            <a:r>
              <a:rPr lang="de-AT" sz="2400" dirty="0" smtClean="0"/>
              <a:t>    4 * 4 + 2 * 12 = 40</a:t>
            </a:r>
          </a:p>
          <a:p>
            <a:pPr>
              <a:buNone/>
            </a:pPr>
            <a:r>
              <a:rPr lang="de-AT" sz="2400" dirty="0" smtClean="0"/>
              <a:t>         16 + 24 = 40 </a:t>
            </a:r>
          </a:p>
          <a:p>
            <a:pPr>
              <a:buNone/>
            </a:pPr>
            <a:r>
              <a:rPr lang="de-AT" sz="2400" dirty="0" smtClean="0"/>
              <a:t>                  40 = 40    keine Restkapazitäten</a:t>
            </a:r>
          </a:p>
          <a:p>
            <a:endParaRPr lang="de-AT" sz="2400" dirty="0" smtClean="0"/>
          </a:p>
          <a:p>
            <a:pPr>
              <a:buNone/>
            </a:pPr>
            <a:r>
              <a:rPr lang="de-AT" sz="2400" dirty="0" smtClean="0"/>
              <a:t>II  1x + 2y = 28</a:t>
            </a:r>
          </a:p>
          <a:p>
            <a:pPr>
              <a:buNone/>
            </a:pPr>
            <a:r>
              <a:rPr lang="de-AT" sz="2400" dirty="0" smtClean="0"/>
              <a:t>    1 * 4 + 2 * 12 = 28</a:t>
            </a:r>
          </a:p>
          <a:p>
            <a:pPr>
              <a:buNone/>
            </a:pPr>
            <a:r>
              <a:rPr lang="de-AT" sz="2400" dirty="0" smtClean="0"/>
              <a:t>         4 + 24 = 28</a:t>
            </a:r>
          </a:p>
          <a:p>
            <a:pPr>
              <a:buNone/>
            </a:pPr>
            <a:r>
              <a:rPr lang="de-AT" sz="2400" dirty="0" smtClean="0"/>
              <a:t>                28 = 28    keine Restkapazitäten</a:t>
            </a:r>
          </a:p>
          <a:p>
            <a:pPr>
              <a:buNone/>
            </a:pPr>
            <a:endParaRPr lang="de-AT" sz="2400" dirty="0" smtClean="0"/>
          </a:p>
          <a:p>
            <a:pPr>
              <a:buNone/>
            </a:pPr>
            <a:r>
              <a:rPr lang="de-AT" sz="2400" dirty="0" smtClean="0"/>
              <a:t>Das haben wir natürlich erwartet, da ja der </a:t>
            </a:r>
          </a:p>
          <a:p>
            <a:pPr>
              <a:buNone/>
            </a:pPr>
            <a:r>
              <a:rPr lang="de-AT" sz="2400" dirty="0" smtClean="0"/>
              <a:t>Schnittpunkt auf beiden Geraden liegt!</a:t>
            </a:r>
            <a:endParaRPr lang="de-AT" sz="2400" dirty="0"/>
          </a:p>
        </p:txBody>
      </p:sp>
      <p:pic>
        <p:nvPicPr>
          <p:cNvPr id="4" name="Grafik 3" descr="16_5_42[1].gif"/>
          <p:cNvPicPr>
            <a:picLocks noChangeAspect="1"/>
          </p:cNvPicPr>
          <p:nvPr/>
        </p:nvPicPr>
        <p:blipFill>
          <a:blip r:embed="rId3" cstate="print"/>
          <a:stretch>
            <a:fillRect/>
          </a:stretch>
        </p:blipFill>
        <p:spPr>
          <a:xfrm>
            <a:off x="7715272" y="5357826"/>
            <a:ext cx="842964" cy="842964"/>
          </a:xfrm>
          <a:prstGeom prst="rect">
            <a:avLst/>
          </a:prstGeom>
        </p:spPr>
      </p:pic>
      <p:sp>
        <p:nvSpPr>
          <p:cNvPr id="5" name="Ovale Legende 4"/>
          <p:cNvSpPr/>
          <p:nvPr/>
        </p:nvSpPr>
        <p:spPr>
          <a:xfrm>
            <a:off x="5364088" y="2143116"/>
            <a:ext cx="3494192" cy="2643206"/>
          </a:xfrm>
          <a:prstGeom prst="wedgeEllipseCallout">
            <a:avLst>
              <a:gd name="adj1" fmla="val 20717"/>
              <a:gd name="adj2" fmla="val 7791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dirty="0" smtClean="0"/>
              <a:t>Als letztes schauen wir noch, ob es Restkapazitäten gibt. Dies wird so berechnet: man nimmt die Nebenbedingungen und setzt (4/12) ein.</a:t>
            </a:r>
            <a:endParaRPr lang="de-AT"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descr="16_5_42[1].gif"/>
          <p:cNvPicPr>
            <a:picLocks noChangeAspect="1"/>
          </p:cNvPicPr>
          <p:nvPr/>
        </p:nvPicPr>
        <p:blipFill>
          <a:blip r:embed="rId3" cstate="print"/>
          <a:stretch>
            <a:fillRect/>
          </a:stretch>
        </p:blipFill>
        <p:spPr>
          <a:xfrm>
            <a:off x="6876256" y="5229200"/>
            <a:ext cx="842964" cy="842964"/>
          </a:xfrm>
          <a:prstGeom prst="rect">
            <a:avLst/>
          </a:prstGeom>
        </p:spPr>
      </p:pic>
      <p:sp>
        <p:nvSpPr>
          <p:cNvPr id="5" name="Ovale Legende 4"/>
          <p:cNvSpPr/>
          <p:nvPr/>
        </p:nvSpPr>
        <p:spPr>
          <a:xfrm>
            <a:off x="2051720" y="980728"/>
            <a:ext cx="6000792" cy="3429024"/>
          </a:xfrm>
          <a:prstGeom prst="wedgeEllipseCallout">
            <a:avLst>
              <a:gd name="adj1" fmla="val 31030"/>
              <a:gd name="adj2" fmla="val 7172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dirty="0" smtClean="0"/>
              <a:t>Die letzten Berechnungen zeigen </a:t>
            </a:r>
            <a:r>
              <a:rPr lang="de-AT" smtClean="0"/>
              <a:t>nun Folgendes</a:t>
            </a:r>
            <a:r>
              <a:rPr lang="de-AT" dirty="0" smtClean="0"/>
              <a:t>:</a:t>
            </a:r>
          </a:p>
          <a:p>
            <a:pPr algn="ctr"/>
            <a:endParaRPr lang="de-AT" dirty="0" smtClean="0"/>
          </a:p>
          <a:p>
            <a:pPr algn="ctr"/>
            <a:r>
              <a:rPr lang="de-AT" dirty="0" smtClean="0"/>
              <a:t>Man muss 4 Stück von Maschine A und 12 Stück von Maschine B erzeugen, der maximale Gewinn beträgt € 7200,-. Es gibt keine Restkapazitäten.</a:t>
            </a:r>
          </a:p>
          <a:p>
            <a:pPr algn="ctr"/>
            <a:endParaRPr lang="de-AT" dirty="0" smtClean="0"/>
          </a:p>
          <a:p>
            <a:pPr algn="ctr"/>
            <a:r>
              <a:rPr lang="de-AT" dirty="0" smtClean="0"/>
              <a:t>Das war eine Lineare Optimierung.</a:t>
            </a:r>
          </a:p>
          <a:p>
            <a:pPr algn="ctr"/>
            <a:r>
              <a:rPr lang="de-AT" dirty="0" smtClean="0"/>
              <a:t>Bis zum nächsten Mathe-Unterricht.</a:t>
            </a:r>
            <a:endParaRPr lang="de-AT"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500042"/>
            <a:ext cx="8229600" cy="5626121"/>
          </a:xfrm>
        </p:spPr>
        <p:txBody>
          <a:bodyPr>
            <a:normAutofit/>
          </a:bodyPr>
          <a:lstStyle/>
          <a:p>
            <a:pPr>
              <a:buNone/>
            </a:pPr>
            <a:r>
              <a:rPr lang="de-AT" sz="2400" dirty="0" smtClean="0"/>
              <a:t>Beispiel: Es sind zwei Maschinen (A und B) vorhanden, es gibt zwei Montageplätze (A: 4 h und 1 h; B: 2 h und 2 h), der Gewinn/</a:t>
            </a:r>
            <a:r>
              <a:rPr lang="de-AT" sz="2400" dirty="0" err="1" smtClean="0"/>
              <a:t>Stk</a:t>
            </a:r>
            <a:r>
              <a:rPr lang="de-AT" sz="2400" dirty="0" smtClean="0"/>
              <a:t> beträgt für A € 600,-, für B € 400,-. Jedoch dürfen beim Montageplatz 1 max. 40 h und bei Montageplatz 2 max. 28 h gearbeitet werden. </a:t>
            </a:r>
            <a:endParaRPr lang="de-AT" sz="2400" dirty="0"/>
          </a:p>
        </p:txBody>
      </p:sp>
      <p:pic>
        <p:nvPicPr>
          <p:cNvPr id="4" name="Grafik 3" descr="16_5_42[1].gif"/>
          <p:cNvPicPr>
            <a:picLocks noChangeAspect="1"/>
          </p:cNvPicPr>
          <p:nvPr/>
        </p:nvPicPr>
        <p:blipFill>
          <a:blip r:embed="rId3" cstate="print"/>
          <a:stretch>
            <a:fillRect/>
          </a:stretch>
        </p:blipFill>
        <p:spPr>
          <a:xfrm>
            <a:off x="7236296" y="4941168"/>
            <a:ext cx="842964" cy="842964"/>
          </a:xfrm>
          <a:prstGeom prst="rect">
            <a:avLst/>
          </a:prstGeom>
        </p:spPr>
      </p:pic>
      <p:sp>
        <p:nvSpPr>
          <p:cNvPr id="5" name="Ovale Legende 4"/>
          <p:cNvSpPr/>
          <p:nvPr/>
        </p:nvSpPr>
        <p:spPr>
          <a:xfrm>
            <a:off x="2987824" y="2708920"/>
            <a:ext cx="5429288" cy="1928826"/>
          </a:xfrm>
          <a:prstGeom prst="wedgeEllipseCallout">
            <a:avLst>
              <a:gd name="adj1" fmla="val 29669"/>
              <a:gd name="adj2" fmla="val 6228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1600" dirty="0" smtClean="0"/>
              <a:t>Hier ist einmal die Angabe. Der erste Schritt ist es, diese Angabe in eine Tabelle zu schreiben, da dann die nächsten Schritte einfacher sind. Am besten ist es, man schreibt die beiden Geräte in die Spaltenüberschriften.</a:t>
            </a:r>
            <a:endParaRPr lang="de-AT" sz="1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Inhaltsplatzhalter 4"/>
          <p:cNvGraphicFramePr>
            <a:graphicFrameLocks noGrp="1"/>
          </p:cNvGraphicFramePr>
          <p:nvPr>
            <p:ph idx="1"/>
          </p:nvPr>
        </p:nvGraphicFramePr>
        <p:xfrm>
          <a:off x="457200" y="428625"/>
          <a:ext cx="8229600" cy="148336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endParaRPr lang="de-AT" dirty="0"/>
                    </a:p>
                  </a:txBody>
                  <a:tcPr/>
                </a:tc>
                <a:tc>
                  <a:txBody>
                    <a:bodyPr/>
                    <a:lstStyle/>
                    <a:p>
                      <a:r>
                        <a:rPr lang="de-AT" dirty="0" smtClean="0"/>
                        <a:t>Maschine A</a:t>
                      </a:r>
                      <a:endParaRPr lang="de-AT" dirty="0"/>
                    </a:p>
                  </a:txBody>
                  <a:tcPr/>
                </a:tc>
                <a:tc>
                  <a:txBody>
                    <a:bodyPr/>
                    <a:lstStyle/>
                    <a:p>
                      <a:r>
                        <a:rPr lang="de-AT" dirty="0" smtClean="0"/>
                        <a:t>Maschine B</a:t>
                      </a:r>
                      <a:endParaRPr lang="de-AT" dirty="0"/>
                    </a:p>
                  </a:txBody>
                  <a:tcPr/>
                </a:tc>
                <a:tc>
                  <a:txBody>
                    <a:bodyPr/>
                    <a:lstStyle/>
                    <a:p>
                      <a:r>
                        <a:rPr lang="de-AT" dirty="0" smtClean="0"/>
                        <a:t>Verfügbare Zeit</a:t>
                      </a:r>
                      <a:endParaRPr lang="de-AT" dirty="0"/>
                    </a:p>
                  </a:txBody>
                  <a:tcPr/>
                </a:tc>
              </a:tr>
              <a:tr h="370840">
                <a:tc>
                  <a:txBody>
                    <a:bodyPr/>
                    <a:lstStyle/>
                    <a:p>
                      <a:r>
                        <a:rPr lang="de-AT" dirty="0" smtClean="0"/>
                        <a:t>Montageplatz 1</a:t>
                      </a:r>
                      <a:endParaRPr lang="de-AT" dirty="0"/>
                    </a:p>
                  </a:txBody>
                  <a:tcPr/>
                </a:tc>
                <a:tc>
                  <a:txBody>
                    <a:bodyPr/>
                    <a:lstStyle/>
                    <a:p>
                      <a:r>
                        <a:rPr lang="de-AT" dirty="0" smtClean="0"/>
                        <a:t>4 h</a:t>
                      </a:r>
                      <a:endParaRPr lang="de-AT" dirty="0"/>
                    </a:p>
                  </a:txBody>
                  <a:tcPr/>
                </a:tc>
                <a:tc>
                  <a:txBody>
                    <a:bodyPr/>
                    <a:lstStyle/>
                    <a:p>
                      <a:r>
                        <a:rPr lang="de-AT" dirty="0" smtClean="0"/>
                        <a:t>2 h </a:t>
                      </a:r>
                      <a:endParaRPr lang="de-AT" dirty="0"/>
                    </a:p>
                  </a:txBody>
                  <a:tcPr/>
                </a:tc>
                <a:tc>
                  <a:txBody>
                    <a:bodyPr/>
                    <a:lstStyle/>
                    <a:p>
                      <a:r>
                        <a:rPr lang="de-AT" dirty="0" smtClean="0"/>
                        <a:t>40 h</a:t>
                      </a:r>
                      <a:endParaRPr lang="de-AT" dirty="0"/>
                    </a:p>
                  </a:txBody>
                  <a:tcPr/>
                </a:tc>
              </a:tr>
              <a:tr h="370840">
                <a:tc>
                  <a:txBody>
                    <a:bodyPr/>
                    <a:lstStyle/>
                    <a:p>
                      <a:r>
                        <a:rPr lang="de-AT" dirty="0" smtClean="0"/>
                        <a:t>Montageplatz 2</a:t>
                      </a:r>
                      <a:endParaRPr lang="de-AT" dirty="0"/>
                    </a:p>
                  </a:txBody>
                  <a:tcPr/>
                </a:tc>
                <a:tc>
                  <a:txBody>
                    <a:bodyPr/>
                    <a:lstStyle/>
                    <a:p>
                      <a:r>
                        <a:rPr lang="de-AT" dirty="0" smtClean="0"/>
                        <a:t>1 h </a:t>
                      </a:r>
                      <a:endParaRPr lang="de-AT" dirty="0"/>
                    </a:p>
                  </a:txBody>
                  <a:tcPr/>
                </a:tc>
                <a:tc>
                  <a:txBody>
                    <a:bodyPr/>
                    <a:lstStyle/>
                    <a:p>
                      <a:r>
                        <a:rPr lang="de-AT" dirty="0" smtClean="0"/>
                        <a:t>2 h</a:t>
                      </a:r>
                      <a:endParaRPr lang="de-AT" dirty="0"/>
                    </a:p>
                  </a:txBody>
                  <a:tcPr/>
                </a:tc>
                <a:tc>
                  <a:txBody>
                    <a:bodyPr/>
                    <a:lstStyle/>
                    <a:p>
                      <a:r>
                        <a:rPr lang="de-AT" dirty="0" smtClean="0"/>
                        <a:t>28 h</a:t>
                      </a:r>
                      <a:endParaRPr lang="de-AT" dirty="0"/>
                    </a:p>
                  </a:txBody>
                  <a:tcPr/>
                </a:tc>
              </a:tr>
              <a:tr h="370840">
                <a:tc>
                  <a:txBody>
                    <a:bodyPr/>
                    <a:lstStyle/>
                    <a:p>
                      <a:r>
                        <a:rPr lang="de-AT" dirty="0" smtClean="0"/>
                        <a:t>Gewinn/</a:t>
                      </a:r>
                      <a:r>
                        <a:rPr lang="de-AT" dirty="0" err="1" smtClean="0"/>
                        <a:t>Stk</a:t>
                      </a:r>
                      <a:r>
                        <a:rPr lang="de-AT" dirty="0" smtClean="0"/>
                        <a:t>.</a:t>
                      </a:r>
                      <a:endParaRPr lang="de-AT" dirty="0"/>
                    </a:p>
                  </a:txBody>
                  <a:tcPr/>
                </a:tc>
                <a:tc>
                  <a:txBody>
                    <a:bodyPr/>
                    <a:lstStyle/>
                    <a:p>
                      <a:r>
                        <a:rPr lang="de-AT" dirty="0" smtClean="0"/>
                        <a:t>€ 600,-</a:t>
                      </a:r>
                      <a:endParaRPr lang="de-AT" dirty="0"/>
                    </a:p>
                  </a:txBody>
                  <a:tcPr/>
                </a:tc>
                <a:tc>
                  <a:txBody>
                    <a:bodyPr/>
                    <a:lstStyle/>
                    <a:p>
                      <a:r>
                        <a:rPr lang="de-AT" dirty="0" smtClean="0"/>
                        <a:t>€ 400,-</a:t>
                      </a:r>
                      <a:endParaRPr lang="de-AT" dirty="0"/>
                    </a:p>
                  </a:txBody>
                  <a:tcPr/>
                </a:tc>
                <a:tc>
                  <a:txBody>
                    <a:bodyPr/>
                    <a:lstStyle/>
                    <a:p>
                      <a:endParaRPr lang="de-AT" dirty="0"/>
                    </a:p>
                  </a:txBody>
                  <a:tcPr/>
                </a:tc>
              </a:tr>
            </a:tbl>
          </a:graphicData>
        </a:graphic>
      </p:graphicFrame>
      <p:pic>
        <p:nvPicPr>
          <p:cNvPr id="4" name="Grafik 3" descr="16_5_42[1].gif"/>
          <p:cNvPicPr>
            <a:picLocks noChangeAspect="1"/>
          </p:cNvPicPr>
          <p:nvPr/>
        </p:nvPicPr>
        <p:blipFill>
          <a:blip r:embed="rId3" cstate="print"/>
          <a:stretch>
            <a:fillRect/>
          </a:stretch>
        </p:blipFill>
        <p:spPr>
          <a:xfrm>
            <a:off x="7668344" y="5301208"/>
            <a:ext cx="842964" cy="842964"/>
          </a:xfrm>
          <a:prstGeom prst="rect">
            <a:avLst/>
          </a:prstGeom>
        </p:spPr>
      </p:pic>
      <p:sp>
        <p:nvSpPr>
          <p:cNvPr id="6" name="Ovale Legende 5"/>
          <p:cNvSpPr/>
          <p:nvPr/>
        </p:nvSpPr>
        <p:spPr>
          <a:xfrm>
            <a:off x="6786578" y="3140968"/>
            <a:ext cx="1817870" cy="1645354"/>
          </a:xfrm>
          <a:prstGeom prst="wedgeEllipseCallout">
            <a:avLst>
              <a:gd name="adj1" fmla="val 7625"/>
              <a:gd name="adj2" fmla="val 8241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1600" dirty="0" smtClean="0"/>
              <a:t>So sollte es nun ausschauen. </a:t>
            </a:r>
            <a:endParaRPr lang="de-AT" sz="1600" dirty="0"/>
          </a:p>
        </p:txBody>
      </p:sp>
      <p:sp>
        <p:nvSpPr>
          <p:cNvPr id="7" name="Textfeld 6"/>
          <p:cNvSpPr txBox="1"/>
          <p:nvPr/>
        </p:nvSpPr>
        <p:spPr>
          <a:xfrm>
            <a:off x="500034" y="2285992"/>
            <a:ext cx="6143668" cy="1569660"/>
          </a:xfrm>
          <a:prstGeom prst="rect">
            <a:avLst/>
          </a:prstGeom>
          <a:noFill/>
        </p:spPr>
        <p:txBody>
          <a:bodyPr wrap="square" rtlCol="0">
            <a:spAutoFit/>
          </a:bodyPr>
          <a:lstStyle/>
          <a:p>
            <a:r>
              <a:rPr lang="de-AT" sz="2400" dirty="0" smtClean="0"/>
              <a:t>Unser Ziel ist es, den Gewinn zu maximieren. Die Frage lautet also nun: Wie viele Maschinen von A und B müssen pro Woche hergestellt werden, damit der Gewinn maximal wird?</a:t>
            </a:r>
            <a:endParaRPr lang="de-AT"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357166"/>
            <a:ext cx="8229600" cy="5768997"/>
          </a:xfrm>
        </p:spPr>
        <p:txBody>
          <a:bodyPr wrap="square">
            <a:normAutofit lnSpcReduction="10000"/>
          </a:bodyPr>
          <a:lstStyle/>
          <a:p>
            <a:endParaRPr lang="de-AT" dirty="0" smtClean="0"/>
          </a:p>
          <a:p>
            <a:endParaRPr lang="de-AT" dirty="0"/>
          </a:p>
          <a:p>
            <a:endParaRPr lang="de-AT" dirty="0" smtClean="0"/>
          </a:p>
          <a:p>
            <a:r>
              <a:rPr lang="de-AT" sz="2400" dirty="0" smtClean="0"/>
              <a:t>Zielfunktion/Gewinnfunktion:</a:t>
            </a:r>
            <a:br>
              <a:rPr lang="de-AT" sz="2400" dirty="0" smtClean="0"/>
            </a:br>
            <a:r>
              <a:rPr lang="de-AT" sz="2400" dirty="0" smtClean="0"/>
              <a:t>G(</a:t>
            </a:r>
            <a:r>
              <a:rPr lang="de-AT" sz="2400" dirty="0" err="1" smtClean="0"/>
              <a:t>x,y</a:t>
            </a:r>
            <a:r>
              <a:rPr lang="de-AT" sz="2400" dirty="0" smtClean="0"/>
              <a:t>) = 600x+400y =&gt; Maximum!</a:t>
            </a:r>
          </a:p>
          <a:p>
            <a:endParaRPr lang="de-AT" sz="2400" dirty="0" smtClean="0"/>
          </a:p>
          <a:p>
            <a:r>
              <a:rPr lang="de-AT" sz="2400" dirty="0" smtClean="0"/>
              <a:t>Nebenbedingungen:</a:t>
            </a:r>
          </a:p>
          <a:p>
            <a:pPr>
              <a:buNone/>
            </a:pPr>
            <a:r>
              <a:rPr lang="de-AT" sz="2400" dirty="0" smtClean="0"/>
              <a:t>I	4x+2y≤40</a:t>
            </a:r>
          </a:p>
          <a:p>
            <a:pPr>
              <a:buNone/>
            </a:pPr>
            <a:r>
              <a:rPr lang="de-AT" sz="2400" dirty="0" smtClean="0"/>
              <a:t>II	1x+2y≤28</a:t>
            </a:r>
          </a:p>
          <a:p>
            <a:pPr>
              <a:buNone/>
            </a:pPr>
            <a:endParaRPr lang="de-AT" sz="2400" dirty="0" smtClean="0"/>
          </a:p>
          <a:p>
            <a:pPr>
              <a:buNone/>
            </a:pPr>
            <a:r>
              <a:rPr lang="de-AT" sz="2400" dirty="0" smtClean="0"/>
              <a:t>Nichtnegativitätsbedingungen:</a:t>
            </a:r>
            <a:br>
              <a:rPr lang="de-AT" sz="2400" dirty="0" smtClean="0"/>
            </a:br>
            <a:r>
              <a:rPr lang="de-AT" sz="2400" dirty="0" smtClean="0"/>
              <a:t>x ≥ 0</a:t>
            </a:r>
            <a:br>
              <a:rPr lang="de-AT" sz="2400" dirty="0" smtClean="0"/>
            </a:br>
            <a:r>
              <a:rPr lang="de-AT" sz="2400" dirty="0" smtClean="0"/>
              <a:t>y ≥ 0</a:t>
            </a:r>
          </a:p>
        </p:txBody>
      </p:sp>
      <p:sp>
        <p:nvSpPr>
          <p:cNvPr id="5" name="Ovale Legende 4"/>
          <p:cNvSpPr/>
          <p:nvPr/>
        </p:nvSpPr>
        <p:spPr>
          <a:xfrm>
            <a:off x="4355976" y="2492896"/>
            <a:ext cx="4320480" cy="2592288"/>
          </a:xfrm>
          <a:prstGeom prst="wedgeEllipseCallout">
            <a:avLst>
              <a:gd name="adj1" fmla="val 23919"/>
              <a:gd name="adj2" fmla="val 5218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1400" dirty="0" smtClean="0"/>
              <a:t>Jetzt setzt man für A ein x und für B ein y ein. Die Formeln werden von links nach recht aufgeschrieben, weshalb sich diese Tabellenform sehr gut für den Ansatz eignet. </a:t>
            </a:r>
            <a:br>
              <a:rPr lang="de-AT" sz="1400" dirty="0" smtClean="0"/>
            </a:br>
            <a:r>
              <a:rPr lang="de-AT" sz="1400" dirty="0" smtClean="0"/>
              <a:t>Das Ziel ist es, den Gewinn zu maximieren, jedoch gibt es noch zusätzliche Bedingungen – Nebenbedingungen, auf die man achten muss.</a:t>
            </a:r>
            <a:endParaRPr lang="de-AT" sz="1400" dirty="0"/>
          </a:p>
        </p:txBody>
      </p:sp>
      <p:pic>
        <p:nvPicPr>
          <p:cNvPr id="4" name="Grafik 3" descr="16_5_42[1].gif"/>
          <p:cNvPicPr>
            <a:picLocks noChangeAspect="1"/>
          </p:cNvPicPr>
          <p:nvPr/>
        </p:nvPicPr>
        <p:blipFill>
          <a:blip r:embed="rId3" cstate="print"/>
          <a:stretch>
            <a:fillRect/>
          </a:stretch>
        </p:blipFill>
        <p:spPr>
          <a:xfrm>
            <a:off x="7380312" y="5157192"/>
            <a:ext cx="842964" cy="842964"/>
          </a:xfrm>
          <a:prstGeom prst="rect">
            <a:avLst/>
          </a:prstGeom>
        </p:spPr>
      </p:pic>
      <p:graphicFrame>
        <p:nvGraphicFramePr>
          <p:cNvPr id="6" name="Inhaltsplatzhalter 4"/>
          <p:cNvGraphicFramePr>
            <a:graphicFrameLocks/>
          </p:cNvGraphicFramePr>
          <p:nvPr/>
        </p:nvGraphicFramePr>
        <p:xfrm>
          <a:off x="500034" y="500042"/>
          <a:ext cx="8229600" cy="148336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endParaRPr lang="de-AT" dirty="0"/>
                    </a:p>
                  </a:txBody>
                  <a:tcPr/>
                </a:tc>
                <a:tc>
                  <a:txBody>
                    <a:bodyPr/>
                    <a:lstStyle/>
                    <a:p>
                      <a:r>
                        <a:rPr lang="de-AT" dirty="0" smtClean="0"/>
                        <a:t>Maschine A</a:t>
                      </a:r>
                      <a:endParaRPr lang="de-AT" dirty="0"/>
                    </a:p>
                  </a:txBody>
                  <a:tcPr/>
                </a:tc>
                <a:tc>
                  <a:txBody>
                    <a:bodyPr/>
                    <a:lstStyle/>
                    <a:p>
                      <a:r>
                        <a:rPr lang="de-AT" dirty="0" smtClean="0"/>
                        <a:t>Maschine B</a:t>
                      </a:r>
                      <a:endParaRPr lang="de-AT" dirty="0"/>
                    </a:p>
                  </a:txBody>
                  <a:tcPr/>
                </a:tc>
                <a:tc>
                  <a:txBody>
                    <a:bodyPr/>
                    <a:lstStyle/>
                    <a:p>
                      <a:r>
                        <a:rPr lang="de-AT" dirty="0" smtClean="0"/>
                        <a:t>Verfügbare Zeit</a:t>
                      </a:r>
                      <a:endParaRPr lang="de-AT" dirty="0"/>
                    </a:p>
                  </a:txBody>
                  <a:tcPr/>
                </a:tc>
              </a:tr>
              <a:tr h="370840">
                <a:tc>
                  <a:txBody>
                    <a:bodyPr/>
                    <a:lstStyle/>
                    <a:p>
                      <a:r>
                        <a:rPr lang="de-AT" dirty="0" smtClean="0"/>
                        <a:t>Montageplatz 1</a:t>
                      </a:r>
                      <a:endParaRPr lang="de-AT" dirty="0"/>
                    </a:p>
                  </a:txBody>
                  <a:tcPr/>
                </a:tc>
                <a:tc>
                  <a:txBody>
                    <a:bodyPr/>
                    <a:lstStyle/>
                    <a:p>
                      <a:r>
                        <a:rPr lang="de-AT" dirty="0" smtClean="0"/>
                        <a:t>4 h</a:t>
                      </a:r>
                      <a:endParaRPr lang="de-AT" dirty="0"/>
                    </a:p>
                  </a:txBody>
                  <a:tcPr/>
                </a:tc>
                <a:tc>
                  <a:txBody>
                    <a:bodyPr/>
                    <a:lstStyle/>
                    <a:p>
                      <a:r>
                        <a:rPr lang="de-AT" dirty="0" smtClean="0"/>
                        <a:t>2 h </a:t>
                      </a:r>
                      <a:endParaRPr lang="de-AT" dirty="0"/>
                    </a:p>
                  </a:txBody>
                  <a:tcPr/>
                </a:tc>
                <a:tc>
                  <a:txBody>
                    <a:bodyPr/>
                    <a:lstStyle/>
                    <a:p>
                      <a:r>
                        <a:rPr lang="de-AT" dirty="0" smtClean="0"/>
                        <a:t>40 h</a:t>
                      </a:r>
                      <a:endParaRPr lang="de-AT" dirty="0"/>
                    </a:p>
                  </a:txBody>
                  <a:tcPr/>
                </a:tc>
              </a:tr>
              <a:tr h="370840">
                <a:tc>
                  <a:txBody>
                    <a:bodyPr/>
                    <a:lstStyle/>
                    <a:p>
                      <a:r>
                        <a:rPr lang="de-AT" dirty="0" smtClean="0"/>
                        <a:t>Montageplatz 2</a:t>
                      </a:r>
                      <a:endParaRPr lang="de-AT" dirty="0"/>
                    </a:p>
                  </a:txBody>
                  <a:tcPr/>
                </a:tc>
                <a:tc>
                  <a:txBody>
                    <a:bodyPr/>
                    <a:lstStyle/>
                    <a:p>
                      <a:r>
                        <a:rPr lang="de-AT" dirty="0" smtClean="0"/>
                        <a:t>1 h </a:t>
                      </a:r>
                      <a:endParaRPr lang="de-AT" dirty="0"/>
                    </a:p>
                  </a:txBody>
                  <a:tcPr/>
                </a:tc>
                <a:tc>
                  <a:txBody>
                    <a:bodyPr/>
                    <a:lstStyle/>
                    <a:p>
                      <a:r>
                        <a:rPr lang="de-AT" dirty="0" smtClean="0"/>
                        <a:t>2 h</a:t>
                      </a:r>
                      <a:endParaRPr lang="de-AT" dirty="0"/>
                    </a:p>
                  </a:txBody>
                  <a:tcPr/>
                </a:tc>
                <a:tc>
                  <a:txBody>
                    <a:bodyPr/>
                    <a:lstStyle/>
                    <a:p>
                      <a:r>
                        <a:rPr lang="de-AT" dirty="0" smtClean="0"/>
                        <a:t>28 h</a:t>
                      </a:r>
                      <a:endParaRPr lang="de-AT" dirty="0"/>
                    </a:p>
                  </a:txBody>
                  <a:tcPr/>
                </a:tc>
              </a:tr>
              <a:tr h="370840">
                <a:tc>
                  <a:txBody>
                    <a:bodyPr/>
                    <a:lstStyle/>
                    <a:p>
                      <a:r>
                        <a:rPr lang="de-AT" dirty="0" smtClean="0"/>
                        <a:t>Gewinn/</a:t>
                      </a:r>
                      <a:r>
                        <a:rPr lang="de-AT" dirty="0" err="1" smtClean="0"/>
                        <a:t>Stk</a:t>
                      </a:r>
                      <a:r>
                        <a:rPr lang="de-AT" dirty="0" smtClean="0"/>
                        <a:t>.</a:t>
                      </a:r>
                      <a:endParaRPr lang="de-AT" dirty="0"/>
                    </a:p>
                  </a:txBody>
                  <a:tcPr/>
                </a:tc>
                <a:tc>
                  <a:txBody>
                    <a:bodyPr/>
                    <a:lstStyle/>
                    <a:p>
                      <a:r>
                        <a:rPr lang="de-AT" dirty="0" smtClean="0"/>
                        <a:t>€ 600,-</a:t>
                      </a:r>
                      <a:endParaRPr lang="de-AT" dirty="0"/>
                    </a:p>
                  </a:txBody>
                  <a:tcPr/>
                </a:tc>
                <a:tc>
                  <a:txBody>
                    <a:bodyPr/>
                    <a:lstStyle/>
                    <a:p>
                      <a:r>
                        <a:rPr lang="de-AT" dirty="0" smtClean="0"/>
                        <a:t>€ 400,-</a:t>
                      </a:r>
                      <a:endParaRPr lang="de-AT" dirty="0"/>
                    </a:p>
                  </a:txBody>
                  <a:tcPr/>
                </a:tc>
                <a:tc>
                  <a:txBody>
                    <a:bodyPr/>
                    <a:lstStyle/>
                    <a:p>
                      <a:endParaRPr lang="de-AT" dirty="0"/>
                    </a:p>
                  </a:txBody>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sz="half" idx="1"/>
          </p:nvPr>
        </p:nvSpPr>
        <p:spPr>
          <a:xfrm>
            <a:off x="457200" y="285728"/>
            <a:ext cx="4038600" cy="5840435"/>
          </a:xfrm>
        </p:spPr>
        <p:txBody>
          <a:bodyPr/>
          <a:lstStyle/>
          <a:p>
            <a:r>
              <a:rPr lang="de-AT" dirty="0" smtClean="0"/>
              <a:t>Nebenbedingung 1:</a:t>
            </a:r>
          </a:p>
          <a:p>
            <a:r>
              <a:rPr lang="de-AT" dirty="0" smtClean="0"/>
              <a:t>4x +2y = 40 /-4x</a:t>
            </a:r>
          </a:p>
          <a:p>
            <a:r>
              <a:rPr lang="de-AT" dirty="0" smtClean="0"/>
              <a:t>2y = -4x + 40 /:2</a:t>
            </a:r>
          </a:p>
          <a:p>
            <a:r>
              <a:rPr lang="de-AT" dirty="0" smtClean="0"/>
              <a:t>y = -2x + 20 </a:t>
            </a:r>
            <a:br>
              <a:rPr lang="de-AT" dirty="0" smtClean="0"/>
            </a:br>
            <a:r>
              <a:rPr lang="de-AT" dirty="0" smtClean="0"/>
              <a:t>(y = k + d!)</a:t>
            </a:r>
          </a:p>
          <a:p>
            <a:pPr>
              <a:buNone/>
            </a:pPr>
            <a:endParaRPr lang="de-AT" dirty="0"/>
          </a:p>
        </p:txBody>
      </p:sp>
      <p:sp>
        <p:nvSpPr>
          <p:cNvPr id="7" name="Inhaltsplatzhalter 6"/>
          <p:cNvSpPr>
            <a:spLocks noGrp="1"/>
          </p:cNvSpPr>
          <p:nvPr>
            <p:ph sz="half" idx="2"/>
          </p:nvPr>
        </p:nvSpPr>
        <p:spPr>
          <a:xfrm>
            <a:off x="4648200" y="214290"/>
            <a:ext cx="4038600" cy="5911873"/>
          </a:xfrm>
        </p:spPr>
        <p:txBody>
          <a:bodyPr/>
          <a:lstStyle/>
          <a:p>
            <a:r>
              <a:rPr lang="de-AT" dirty="0" smtClean="0"/>
              <a:t>Nebenbedingung 2:</a:t>
            </a:r>
          </a:p>
          <a:p>
            <a:r>
              <a:rPr lang="de-AT" dirty="0" smtClean="0"/>
              <a:t>1x + 2y = 28 /-1x</a:t>
            </a:r>
          </a:p>
          <a:p>
            <a:r>
              <a:rPr lang="de-AT" dirty="0" smtClean="0"/>
              <a:t>2y = -1x + 28 /:2</a:t>
            </a:r>
          </a:p>
          <a:p>
            <a:r>
              <a:rPr lang="de-AT" dirty="0" smtClean="0"/>
              <a:t>y = ½ x + 14</a:t>
            </a:r>
            <a:endParaRPr lang="de-AT" dirty="0"/>
          </a:p>
        </p:txBody>
      </p:sp>
      <p:pic>
        <p:nvPicPr>
          <p:cNvPr id="4" name="Grafik 3" descr="16_5_42[1].gif"/>
          <p:cNvPicPr>
            <a:picLocks noChangeAspect="1"/>
          </p:cNvPicPr>
          <p:nvPr/>
        </p:nvPicPr>
        <p:blipFill>
          <a:blip r:embed="rId3" cstate="print"/>
          <a:stretch>
            <a:fillRect/>
          </a:stretch>
        </p:blipFill>
        <p:spPr>
          <a:xfrm>
            <a:off x="7715272" y="5357826"/>
            <a:ext cx="842964" cy="842964"/>
          </a:xfrm>
          <a:prstGeom prst="rect">
            <a:avLst/>
          </a:prstGeom>
        </p:spPr>
      </p:pic>
      <p:sp>
        <p:nvSpPr>
          <p:cNvPr id="5" name="Ovale Legende 4"/>
          <p:cNvSpPr/>
          <p:nvPr/>
        </p:nvSpPr>
        <p:spPr>
          <a:xfrm>
            <a:off x="5214942" y="2928934"/>
            <a:ext cx="3643338" cy="1857388"/>
          </a:xfrm>
          <a:prstGeom prst="wedgeEllipseCallout">
            <a:avLst>
              <a:gd name="adj1" fmla="val 20717"/>
              <a:gd name="adj2" fmla="val 7791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dirty="0" smtClean="0"/>
              <a:t>Nun kommen wir zur grafischen Lösung, dazu müssen wir zuerst die Nebenbedingungen so umformen, dass daraus Grenzgeraden werden.</a:t>
            </a:r>
            <a:endParaRPr lang="de-AT"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357166"/>
            <a:ext cx="8229600" cy="5768997"/>
          </a:xfrm>
        </p:spPr>
        <p:txBody>
          <a:bodyPr>
            <a:normAutofit/>
          </a:bodyPr>
          <a:lstStyle/>
          <a:p>
            <a:pPr>
              <a:buNone/>
            </a:pPr>
            <a:r>
              <a:rPr lang="de-AT" sz="2400" dirty="0" smtClean="0"/>
              <a:t/>
            </a:r>
            <a:br>
              <a:rPr lang="de-AT" sz="2400" dirty="0" smtClean="0"/>
            </a:br>
            <a:r>
              <a:rPr lang="de-AT" sz="2400" dirty="0" smtClean="0"/>
              <a:t/>
            </a:r>
            <a:br>
              <a:rPr lang="de-AT" sz="2400" dirty="0" smtClean="0"/>
            </a:br>
            <a:r>
              <a:rPr lang="de-AT" sz="2400" dirty="0" smtClean="0"/>
              <a:t>Nebenbedingung 1:</a:t>
            </a:r>
          </a:p>
          <a:p>
            <a:r>
              <a:rPr lang="de-AT" sz="2400" dirty="0" smtClean="0"/>
              <a:t>4x + 2y ≤ 40</a:t>
            </a:r>
          </a:p>
          <a:p>
            <a:r>
              <a:rPr lang="de-AT" sz="2400" dirty="0" smtClean="0"/>
              <a:t>4 * 0 + 2 * 0 ≤ 40</a:t>
            </a:r>
          </a:p>
          <a:p>
            <a:r>
              <a:rPr lang="de-AT" sz="2400" dirty="0" smtClean="0"/>
              <a:t>0 ≤ 40   wahre Aussage (w. A.)</a:t>
            </a:r>
          </a:p>
          <a:p>
            <a:endParaRPr lang="de-AT" sz="2400" dirty="0" smtClean="0"/>
          </a:p>
          <a:p>
            <a:r>
              <a:rPr lang="de-AT" sz="2400" dirty="0" smtClean="0"/>
              <a:t>Nebenbedingung 2:</a:t>
            </a:r>
          </a:p>
          <a:p>
            <a:r>
              <a:rPr lang="de-AT" sz="2400" dirty="0" smtClean="0"/>
              <a:t>1x +2y ≤ 28</a:t>
            </a:r>
          </a:p>
          <a:p>
            <a:r>
              <a:rPr lang="de-AT" sz="2400" dirty="0" smtClean="0"/>
              <a:t>1 * 0 + 2 * 0 ≤ 28</a:t>
            </a:r>
          </a:p>
          <a:p>
            <a:r>
              <a:rPr lang="de-AT" sz="2400" dirty="0" smtClean="0"/>
              <a:t>0 ≤ 28 w. A.</a:t>
            </a:r>
            <a:endParaRPr lang="de-AT" sz="2400" dirty="0"/>
          </a:p>
        </p:txBody>
      </p:sp>
      <p:pic>
        <p:nvPicPr>
          <p:cNvPr id="4" name="Grafik 3" descr="16_5_42[1].gif"/>
          <p:cNvPicPr>
            <a:picLocks noChangeAspect="1"/>
          </p:cNvPicPr>
          <p:nvPr/>
        </p:nvPicPr>
        <p:blipFill>
          <a:blip r:embed="rId3" cstate="print"/>
          <a:stretch>
            <a:fillRect/>
          </a:stretch>
        </p:blipFill>
        <p:spPr>
          <a:xfrm>
            <a:off x="7740352" y="5445224"/>
            <a:ext cx="842964" cy="842964"/>
          </a:xfrm>
          <a:prstGeom prst="rect">
            <a:avLst/>
          </a:prstGeom>
        </p:spPr>
      </p:pic>
      <p:sp>
        <p:nvSpPr>
          <p:cNvPr id="5" name="Ovale Legende 4"/>
          <p:cNvSpPr/>
          <p:nvPr/>
        </p:nvSpPr>
        <p:spPr>
          <a:xfrm>
            <a:off x="4932040" y="980728"/>
            <a:ext cx="3888432" cy="4234222"/>
          </a:xfrm>
          <a:prstGeom prst="wedgeEllipseCallout">
            <a:avLst>
              <a:gd name="adj1" fmla="val 22564"/>
              <a:gd name="adj2" fmla="val 5427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1600" dirty="0" smtClean="0"/>
              <a:t>Um festzustellen, welche Halbebenen durch die Ungleichungen gegeben sind, setzt man am besten den Nullpunkt ein. Ergibt sich eine wahre Aussage, ist der Nullpunkt in der entsprechenden Halbebene enthalten, ergibt sich eine falsche Aussage, handelt es sich um die Halbebene, die den Nullpunkt nicht enthält.</a:t>
            </a:r>
            <a:endParaRPr lang="de-AT" sz="16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descr="16_5_42[1].gif"/>
          <p:cNvPicPr>
            <a:picLocks noChangeAspect="1"/>
          </p:cNvPicPr>
          <p:nvPr/>
        </p:nvPicPr>
        <p:blipFill>
          <a:blip r:embed="rId3" cstate="print"/>
          <a:stretch>
            <a:fillRect/>
          </a:stretch>
        </p:blipFill>
        <p:spPr>
          <a:xfrm>
            <a:off x="7380312" y="5229200"/>
            <a:ext cx="842964" cy="842964"/>
          </a:xfrm>
          <a:prstGeom prst="rect">
            <a:avLst/>
          </a:prstGeom>
        </p:spPr>
      </p:pic>
      <p:sp>
        <p:nvSpPr>
          <p:cNvPr id="5" name="Ovale Legende 4"/>
          <p:cNvSpPr/>
          <p:nvPr/>
        </p:nvSpPr>
        <p:spPr>
          <a:xfrm>
            <a:off x="4644008" y="428604"/>
            <a:ext cx="4214272" cy="4512564"/>
          </a:xfrm>
          <a:prstGeom prst="wedgeEllipseCallout">
            <a:avLst>
              <a:gd name="adj1" fmla="val 16207"/>
              <a:gd name="adj2" fmla="val 5502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1600" dirty="0" smtClean="0"/>
              <a:t>Jetzt werden die Grenzgeraden der Nebenbedingungen gezeichnet. In unserem Fall bedeutet die wahre Aussage,  dass jeweils die Flächen den Ursprung (0/0) enthalten. Jetzt sucht man die gemeinsame Fläche, da in dieser das mögliche  Ergebnis liegen muss und kennzeichnet diese (rot).</a:t>
            </a:r>
            <a:endParaRPr lang="de-AT" sz="1600" dirty="0"/>
          </a:p>
        </p:txBody>
      </p:sp>
      <p:pic>
        <p:nvPicPr>
          <p:cNvPr id="1026" name="Picture 2"/>
          <p:cNvPicPr>
            <a:picLocks noGrp="1" noChangeAspect="1" noChangeArrowheads="1"/>
          </p:cNvPicPr>
          <p:nvPr>
            <p:ph idx="1"/>
          </p:nvPr>
        </p:nvPicPr>
        <p:blipFill>
          <a:blip r:embed="rId4" cstate="print"/>
          <a:srcRect l="4862" t="10030" r="59027" b="54862"/>
          <a:stretch>
            <a:fillRect/>
          </a:stretch>
        </p:blipFill>
        <p:spPr bwMode="auto">
          <a:xfrm>
            <a:off x="500034" y="214290"/>
            <a:ext cx="3786214" cy="2944834"/>
          </a:xfrm>
          <a:prstGeom prst="rect">
            <a:avLst/>
          </a:prstGeom>
          <a:noFill/>
          <a:ln w="9525">
            <a:noFill/>
            <a:miter lim="800000"/>
            <a:headEnd/>
            <a:tailEnd/>
          </a:ln>
          <a:effectLst/>
        </p:spPr>
      </p:pic>
      <p:pic>
        <p:nvPicPr>
          <p:cNvPr id="8" name="Picture 2"/>
          <p:cNvPicPr>
            <a:picLocks noChangeAspect="1" noChangeArrowheads="1"/>
          </p:cNvPicPr>
          <p:nvPr/>
        </p:nvPicPr>
        <p:blipFill>
          <a:blip r:embed="rId5" cstate="print"/>
          <a:srcRect l="5147" t="9595" r="60970" b="54858"/>
          <a:stretch>
            <a:fillRect/>
          </a:stretch>
        </p:blipFill>
        <p:spPr bwMode="auto">
          <a:xfrm>
            <a:off x="395536" y="3140968"/>
            <a:ext cx="4000528" cy="335758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descr="16_5_42[1].gif"/>
          <p:cNvPicPr>
            <a:picLocks noChangeAspect="1"/>
          </p:cNvPicPr>
          <p:nvPr/>
        </p:nvPicPr>
        <p:blipFill>
          <a:blip r:embed="rId3" cstate="print"/>
          <a:stretch>
            <a:fillRect/>
          </a:stretch>
        </p:blipFill>
        <p:spPr>
          <a:xfrm>
            <a:off x="6444208" y="5013176"/>
            <a:ext cx="842964" cy="842964"/>
          </a:xfrm>
          <a:prstGeom prst="rect">
            <a:avLst/>
          </a:prstGeom>
        </p:spPr>
      </p:pic>
      <p:sp>
        <p:nvSpPr>
          <p:cNvPr id="7" name="Inhaltsplatzhalter 6"/>
          <p:cNvSpPr>
            <a:spLocks noGrp="1"/>
          </p:cNvSpPr>
          <p:nvPr>
            <p:ph idx="1"/>
          </p:nvPr>
        </p:nvSpPr>
        <p:spPr>
          <a:xfrm>
            <a:off x="457200" y="357166"/>
            <a:ext cx="8229600" cy="5768997"/>
          </a:xfrm>
        </p:spPr>
        <p:txBody>
          <a:bodyPr>
            <a:normAutofit/>
          </a:bodyPr>
          <a:lstStyle/>
          <a:p>
            <a:r>
              <a:rPr lang="de-AT" sz="2400" dirty="0" smtClean="0"/>
              <a:t>Zielfunktion:</a:t>
            </a:r>
          </a:p>
          <a:p>
            <a:pPr>
              <a:buNone/>
            </a:pPr>
            <a:r>
              <a:rPr lang="de-AT" sz="2400" dirty="0" smtClean="0"/>
              <a:t>G (</a:t>
            </a:r>
            <a:r>
              <a:rPr lang="de-AT" sz="2400" dirty="0" err="1" smtClean="0"/>
              <a:t>x,y</a:t>
            </a:r>
            <a:r>
              <a:rPr lang="de-AT" sz="2400" dirty="0" smtClean="0"/>
              <a:t>) = 600x +400y    /-600x</a:t>
            </a:r>
          </a:p>
          <a:p>
            <a:pPr>
              <a:buNone/>
            </a:pPr>
            <a:r>
              <a:rPr lang="de-AT" sz="2400" dirty="0" smtClean="0"/>
              <a:t>-600x +G (</a:t>
            </a:r>
            <a:r>
              <a:rPr lang="de-AT" sz="2400" dirty="0" err="1" smtClean="0"/>
              <a:t>x,y</a:t>
            </a:r>
            <a:r>
              <a:rPr lang="de-AT" sz="2400" dirty="0" smtClean="0"/>
              <a:t>) = 400y    /:400</a:t>
            </a:r>
          </a:p>
          <a:p>
            <a:pPr>
              <a:buNone/>
            </a:pPr>
            <a:r>
              <a:rPr lang="de-AT" sz="2400" dirty="0" smtClean="0"/>
              <a:t>- 3/2 x +G(</a:t>
            </a:r>
            <a:r>
              <a:rPr lang="de-AT" sz="2400" dirty="0" err="1" smtClean="0"/>
              <a:t>x,y</a:t>
            </a:r>
            <a:r>
              <a:rPr lang="de-AT" sz="2400" dirty="0" smtClean="0"/>
              <a:t>)/400 = y</a:t>
            </a:r>
            <a:endParaRPr lang="de-AT" sz="2400" dirty="0"/>
          </a:p>
        </p:txBody>
      </p:sp>
      <p:sp>
        <p:nvSpPr>
          <p:cNvPr id="5" name="Ovale Legende 4"/>
          <p:cNvSpPr/>
          <p:nvPr/>
        </p:nvSpPr>
        <p:spPr>
          <a:xfrm>
            <a:off x="4355976" y="1772816"/>
            <a:ext cx="4104456" cy="2664296"/>
          </a:xfrm>
          <a:prstGeom prst="wedgeEllipseCallout">
            <a:avLst>
              <a:gd name="adj1" fmla="val 9039"/>
              <a:gd name="adj2" fmla="val 6903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dirty="0" smtClean="0"/>
              <a:t>Nun wird auch die Zielfunktion in die Hauptform y=</a:t>
            </a:r>
            <a:r>
              <a:rPr lang="de-AT" dirty="0" err="1" smtClean="0"/>
              <a:t>kx+d</a:t>
            </a:r>
            <a:r>
              <a:rPr lang="de-AT" dirty="0" smtClean="0"/>
              <a:t> umgeformt und im Nullpunkt eingezeichnet. Man verschiebt nun die Gerade so lange parallel nach oben, bis man den äußersten Punkt des Vierecks erreicht hat!</a:t>
            </a:r>
            <a:endParaRPr lang="de-AT" dirty="0"/>
          </a:p>
        </p:txBody>
      </p:sp>
      <p:pic>
        <p:nvPicPr>
          <p:cNvPr id="6" name="Picture 2"/>
          <p:cNvPicPr>
            <a:picLocks noChangeAspect="1" noChangeArrowheads="1"/>
          </p:cNvPicPr>
          <p:nvPr/>
        </p:nvPicPr>
        <p:blipFill>
          <a:blip r:embed="rId4" cstate="print"/>
          <a:srcRect l="5147" t="9595" r="60970" b="54858"/>
          <a:stretch>
            <a:fillRect/>
          </a:stretch>
        </p:blipFill>
        <p:spPr bwMode="auto">
          <a:xfrm>
            <a:off x="323528" y="2708920"/>
            <a:ext cx="4000528" cy="3357586"/>
          </a:xfrm>
          <a:prstGeom prst="rect">
            <a:avLst/>
          </a:prstGeom>
          <a:noFill/>
          <a:ln w="9525">
            <a:noFill/>
            <a:miter lim="800000"/>
            <a:headEnd/>
            <a:tailEnd/>
          </a:ln>
          <a:effectLst/>
        </p:spPr>
      </p:pic>
      <p:cxnSp>
        <p:nvCxnSpPr>
          <p:cNvPr id="8" name="Gerade Verbindung 7"/>
          <p:cNvCxnSpPr/>
          <p:nvPr/>
        </p:nvCxnSpPr>
        <p:spPr>
          <a:xfrm rot="16200000" flipH="1">
            <a:off x="143508" y="5337212"/>
            <a:ext cx="1296144" cy="108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Gerade Verbindung 11"/>
          <p:cNvCxnSpPr/>
          <p:nvPr/>
        </p:nvCxnSpPr>
        <p:spPr>
          <a:xfrm rot="16200000" flipH="1">
            <a:off x="359532" y="3320988"/>
            <a:ext cx="2160240" cy="2088232"/>
          </a:xfrm>
          <a:prstGeom prst="line">
            <a:avLst/>
          </a:prstGeom>
        </p:spPr>
        <p:style>
          <a:lnRef idx="1">
            <a:schemeClr val="accent1"/>
          </a:lnRef>
          <a:fillRef idx="0">
            <a:schemeClr val="accent1"/>
          </a:fillRef>
          <a:effectRef idx="0">
            <a:schemeClr val="accent1"/>
          </a:effectRef>
          <a:fontRef idx="minor">
            <a:schemeClr val="tx1"/>
          </a:fontRef>
        </p:style>
      </p:cxnSp>
      <p:sp>
        <p:nvSpPr>
          <p:cNvPr id="13" name="Ellipse 12"/>
          <p:cNvSpPr/>
          <p:nvPr/>
        </p:nvSpPr>
        <p:spPr>
          <a:xfrm>
            <a:off x="1403648" y="1700808"/>
            <a:ext cx="1584176" cy="504056"/>
          </a:xfrm>
          <a:prstGeom prst="ellipse">
            <a:avLst/>
          </a:prstGeom>
          <a:solidFill>
            <a:schemeClr val="accent1">
              <a:alpha val="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cxnSp>
        <p:nvCxnSpPr>
          <p:cNvPr id="17" name="Gerade Verbindung mit Pfeil 16"/>
          <p:cNvCxnSpPr>
            <a:stCxn id="18" idx="1"/>
          </p:cNvCxnSpPr>
          <p:nvPr/>
        </p:nvCxnSpPr>
        <p:spPr>
          <a:xfrm rot="10800000" flipV="1">
            <a:off x="2987824" y="1375902"/>
            <a:ext cx="2376264" cy="46892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8" name="Textfeld 17"/>
          <p:cNvSpPr txBox="1"/>
          <p:nvPr/>
        </p:nvSpPr>
        <p:spPr>
          <a:xfrm>
            <a:off x="5364088" y="1052736"/>
            <a:ext cx="2808312" cy="646331"/>
          </a:xfrm>
          <a:prstGeom prst="rect">
            <a:avLst/>
          </a:prstGeom>
          <a:noFill/>
        </p:spPr>
        <p:txBody>
          <a:bodyPr wrap="square" rtlCol="0">
            <a:spAutoFit/>
          </a:bodyPr>
          <a:lstStyle/>
          <a:p>
            <a:r>
              <a:rPr lang="de-AT" dirty="0" smtClean="0">
                <a:solidFill>
                  <a:srgbClr val="FF0000"/>
                </a:solidFill>
              </a:rPr>
              <a:t>Muss maximal werden, da der Gewinn maximiert wird!</a:t>
            </a:r>
            <a:endParaRPr lang="de-AT" dirty="0">
              <a:solidFill>
                <a:srgbClr val="FF000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428604"/>
            <a:ext cx="8229600" cy="5697559"/>
          </a:xfrm>
        </p:spPr>
        <p:txBody>
          <a:bodyPr>
            <a:normAutofit/>
          </a:bodyPr>
          <a:lstStyle/>
          <a:p>
            <a:pPr>
              <a:buNone/>
            </a:pPr>
            <a:r>
              <a:rPr lang="de-AT" sz="2400" dirty="0" smtClean="0"/>
              <a:t> I  4x + 2y = 40</a:t>
            </a:r>
          </a:p>
          <a:p>
            <a:pPr>
              <a:buNone/>
            </a:pPr>
            <a:r>
              <a:rPr lang="de-AT" sz="2400" dirty="0" smtClean="0"/>
              <a:t>II  1x + 2y = 28       /* (-1)</a:t>
            </a:r>
          </a:p>
          <a:p>
            <a:pPr>
              <a:buNone/>
            </a:pPr>
            <a:r>
              <a:rPr lang="de-AT" sz="2400" dirty="0" smtClean="0"/>
              <a:t> I   4x + 2y = 40</a:t>
            </a:r>
          </a:p>
          <a:p>
            <a:pPr>
              <a:buNone/>
            </a:pPr>
            <a:r>
              <a:rPr lang="de-AT" sz="2400" dirty="0" smtClean="0"/>
              <a:t> II -1x - 2y = -28</a:t>
            </a:r>
          </a:p>
          <a:p>
            <a:pPr>
              <a:buNone/>
            </a:pPr>
            <a:r>
              <a:rPr lang="de-AT" sz="2400" dirty="0" smtClean="0"/>
              <a:t>      3x       = 12         /:3</a:t>
            </a:r>
          </a:p>
          <a:p>
            <a:pPr>
              <a:buNone/>
            </a:pPr>
            <a:r>
              <a:rPr lang="de-AT" sz="2400" dirty="0" smtClean="0"/>
              <a:t>               </a:t>
            </a:r>
            <a:r>
              <a:rPr lang="de-AT" sz="2400" u="sng" dirty="0" smtClean="0"/>
              <a:t>x = 4</a:t>
            </a:r>
          </a:p>
        </p:txBody>
      </p:sp>
      <p:pic>
        <p:nvPicPr>
          <p:cNvPr id="4" name="Grafik 3" descr="16_5_42[1].gif"/>
          <p:cNvPicPr>
            <a:picLocks noChangeAspect="1"/>
          </p:cNvPicPr>
          <p:nvPr/>
        </p:nvPicPr>
        <p:blipFill>
          <a:blip r:embed="rId3" cstate="print"/>
          <a:stretch>
            <a:fillRect/>
          </a:stretch>
        </p:blipFill>
        <p:spPr>
          <a:xfrm>
            <a:off x="6516216" y="5157192"/>
            <a:ext cx="842964" cy="842964"/>
          </a:xfrm>
          <a:prstGeom prst="rect">
            <a:avLst/>
          </a:prstGeom>
        </p:spPr>
      </p:pic>
      <p:sp>
        <p:nvSpPr>
          <p:cNvPr id="7" name="Ovale Legende 6"/>
          <p:cNvSpPr/>
          <p:nvPr/>
        </p:nvSpPr>
        <p:spPr>
          <a:xfrm>
            <a:off x="4067944" y="1196752"/>
            <a:ext cx="3643338" cy="3357586"/>
          </a:xfrm>
          <a:prstGeom prst="wedgeEllipseCallout">
            <a:avLst>
              <a:gd name="adj1" fmla="val 20210"/>
              <a:gd name="adj2" fmla="val 6636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dirty="0" smtClean="0"/>
              <a:t>Um die Lösung genau zu bestimmen,  muss man den Schnittpunkt der beiden Grenzgeraden berechnen. Wir eliminieren y und berechnen x.</a:t>
            </a:r>
            <a:endParaRPr lang="de-AT" dirty="0"/>
          </a:p>
        </p:txBody>
      </p:sp>
      <p:cxnSp>
        <p:nvCxnSpPr>
          <p:cNvPr id="6" name="Gerade Verbindung 5"/>
          <p:cNvCxnSpPr/>
          <p:nvPr/>
        </p:nvCxnSpPr>
        <p:spPr>
          <a:xfrm>
            <a:off x="467544" y="1340768"/>
            <a:ext cx="230425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Gerade Verbindung 8"/>
          <p:cNvCxnSpPr/>
          <p:nvPr/>
        </p:nvCxnSpPr>
        <p:spPr>
          <a:xfrm>
            <a:off x="467544" y="2204864"/>
            <a:ext cx="2232248"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theme/theme1.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845</Words>
  <Application>Microsoft Office PowerPoint</Application>
  <PresentationFormat>On-screen Show (4:3)</PresentationFormat>
  <Paragraphs>122</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Larissa-Design</vt:lpstr>
      <vt:lpstr>Lineare Optimierung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Lineare Optimierung</dc:title>
  <dc:creator>Jennifer</dc:creator>
  <cp:lastModifiedBy>Weissleder,Werner</cp:lastModifiedBy>
  <cp:revision>35</cp:revision>
  <dcterms:created xsi:type="dcterms:W3CDTF">2011-02-18T23:34:50Z</dcterms:created>
  <dcterms:modified xsi:type="dcterms:W3CDTF">2015-09-02T14:24:53Z</dcterms:modified>
</cp:coreProperties>
</file>