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9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76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3FDBE47-DB1D-405B-8312-47A7046C458A}" type="datetimeFigureOut">
              <a:rPr lang="de-AT" smtClean="0"/>
              <a:pPr/>
              <a:t>21.02.2014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903F8D7-B747-43FD-B966-5927E8D883CD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7543800" cy="1524000"/>
          </a:xfrm>
        </p:spPr>
        <p:txBody>
          <a:bodyPr/>
          <a:lstStyle/>
          <a:p>
            <a:r>
              <a:rPr lang="de-AT" dirty="0" smtClean="0"/>
              <a:t>Rentenrechnung</a:t>
            </a:r>
            <a:br>
              <a:rPr lang="de-AT" dirty="0" smtClean="0"/>
            </a:br>
            <a:r>
              <a:rPr lang="de-AT" sz="5400" dirty="0" smtClean="0"/>
              <a:t>Miriam Egg, Gloria </a:t>
            </a:r>
            <a:r>
              <a:rPr lang="de-AT" sz="5400" dirty="0" err="1" smtClean="0"/>
              <a:t>Urbani</a:t>
            </a:r>
            <a:endParaRPr lang="de-AT" sz="5400" dirty="0"/>
          </a:p>
        </p:txBody>
      </p:sp>
    </p:spTree>
    <p:extLst>
      <p:ext uri="{BB962C8B-B14F-4D97-AF65-F5344CB8AC3E}">
        <p14:creationId xmlns:p14="http://schemas.microsoft.com/office/powerpoint/2010/main" val="23478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21828"/>
            <a:ext cx="6781800" cy="2183036"/>
          </a:xfrm>
        </p:spPr>
        <p:txBody>
          <a:bodyPr/>
          <a:lstStyle/>
          <a:p>
            <a:r>
              <a:rPr lang="de-AT" dirty="0" smtClean="0"/>
              <a:t>Beispiel 2</a:t>
            </a:r>
            <a:br>
              <a:rPr lang="de-AT" dirty="0" smtClean="0"/>
            </a:br>
            <a:r>
              <a:rPr lang="de-AT" dirty="0" smtClean="0"/>
              <a:t>unterjährig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2276872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Am Ende eines jeden Halbjahres werden durch 4 Jahre 2000,- bei i = 3% </a:t>
            </a:r>
            <a:r>
              <a:rPr lang="de-AT" dirty="0" smtClean="0"/>
              <a:t>p.a. (effektiv) auf </a:t>
            </a:r>
            <a:r>
              <a:rPr lang="de-AT" dirty="0" smtClean="0"/>
              <a:t>ein Sparkonto gelegt. </a:t>
            </a:r>
            <a:r>
              <a:rPr lang="de-DE" dirty="0"/>
              <a:t>Wie groß ist das Kapital nach 4 Jahren?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R: 2000 halbjährig nachschüssig</a:t>
            </a:r>
          </a:p>
          <a:p>
            <a:pPr marL="0" indent="0">
              <a:buNone/>
            </a:pPr>
            <a:r>
              <a:rPr lang="de-AT" dirty="0" smtClean="0"/>
              <a:t>n</a:t>
            </a:r>
            <a:r>
              <a:rPr lang="de-AT" dirty="0"/>
              <a:t>:</a:t>
            </a:r>
            <a:r>
              <a:rPr lang="de-AT" dirty="0" smtClean="0"/>
              <a:t> </a:t>
            </a:r>
            <a:r>
              <a:rPr lang="de-AT" dirty="0" smtClean="0"/>
              <a:t>4*2=8 Halbjahre</a:t>
            </a: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i: 0,03</a:t>
            </a:r>
          </a:p>
          <a:p>
            <a:pPr marL="0" indent="0">
              <a:buNone/>
            </a:pP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16594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2184" y="0"/>
            <a:ext cx="7514232" cy="1412776"/>
          </a:xfrm>
        </p:spPr>
        <p:txBody>
          <a:bodyPr/>
          <a:lstStyle/>
          <a:p>
            <a:r>
              <a:rPr lang="de-AT" dirty="0" smtClean="0"/>
              <a:t>Lösung 2</a:t>
            </a:r>
            <a:endParaRPr lang="de-A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1916832"/>
                <a:ext cx="7543800" cy="38862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AT" sz="2400" u="sng" dirty="0" smtClean="0"/>
                  <a:t>Schritt 1: </a:t>
                </a:r>
              </a:p>
              <a:p>
                <a:pPr marL="0" indent="0">
                  <a:buNone/>
                </a:pPr>
                <a:r>
                  <a:rPr lang="de-AT" sz="2400" dirty="0" smtClean="0"/>
                  <a:t>(1+i</a:t>
                </a:r>
                <a:r>
                  <a:rPr lang="de-AT" sz="2400" baseline="-25000" dirty="0" smtClean="0"/>
                  <a:t>2</a:t>
                </a:r>
                <a:r>
                  <a:rPr lang="de-AT" sz="2400" dirty="0" smtClean="0"/>
                  <a:t>)</a:t>
                </a:r>
                <a:r>
                  <a:rPr lang="de-AT" sz="2400" baseline="30000" dirty="0" smtClean="0"/>
                  <a:t>2</a:t>
                </a:r>
                <a:r>
                  <a:rPr lang="de-AT" sz="2400" dirty="0" smtClean="0"/>
                  <a:t> = 1,03</a:t>
                </a:r>
              </a:p>
              <a:p>
                <a:pPr marL="0" indent="0">
                  <a:buNone/>
                </a:pPr>
                <a:r>
                  <a:rPr lang="de-AT" sz="2400" dirty="0" smtClean="0"/>
                  <a:t>1+i</a:t>
                </a:r>
                <a:r>
                  <a:rPr lang="de-AT" sz="2400" baseline="-25000" dirty="0" smtClean="0"/>
                  <a:t>2</a:t>
                </a:r>
                <a:r>
                  <a:rPr lang="de-AT" sz="2400" dirty="0" smtClean="0"/>
                  <a:t>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de-AT" sz="2400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de-AT" sz="2400" i="1" smtClean="0">
                            <a:latin typeface="Cambria Math"/>
                          </a:rPr>
                          <m:t>2</m:t>
                        </m:r>
                      </m:deg>
                      <m:e>
                        <m:r>
                          <a:rPr lang="de-AT" sz="2400" b="0" i="1" smtClean="0">
                            <a:latin typeface="Cambria Math"/>
                          </a:rPr>
                          <m:t>1,03</m:t>
                        </m:r>
                      </m:e>
                    </m:rad>
                  </m:oMath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/>
                  <a:t>i</a:t>
                </a:r>
                <a:r>
                  <a:rPr lang="de-AT" sz="2400" baseline="-25000" dirty="0" smtClean="0"/>
                  <a:t>2</a:t>
                </a:r>
                <a:r>
                  <a:rPr lang="de-AT" sz="2400" dirty="0" smtClean="0"/>
                  <a:t> = </a:t>
                </a:r>
                <a:r>
                  <a:rPr lang="de-AT" dirty="0" smtClean="0"/>
                  <a:t>0,014889157</a:t>
                </a:r>
                <a:r>
                  <a:rPr lang="de-AT" sz="2400" dirty="0" smtClean="0"/>
                  <a:t> </a:t>
                </a:r>
                <a:r>
                  <a:rPr lang="de-AT" sz="2400" dirty="0" smtClean="0"/>
                  <a:t>… </a:t>
                </a:r>
                <a:r>
                  <a:rPr lang="de-AT" sz="2400" dirty="0" smtClean="0">
                    <a:sym typeface="Wingdings" pitchFamily="2" charset="2"/>
                  </a:rPr>
                  <a:t> </a:t>
                </a:r>
                <a:r>
                  <a:rPr lang="de-AT" sz="2400" dirty="0" err="1" smtClean="0">
                    <a:sym typeface="Wingdings" pitchFamily="2" charset="2"/>
                  </a:rPr>
                  <a:t>store</a:t>
                </a:r>
                <a:endParaRPr lang="de-AT" sz="2400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AT" sz="2400" b="1" dirty="0" smtClean="0">
                    <a:sym typeface="Wingdings" pitchFamily="2" charset="2"/>
                  </a:rPr>
                  <a:t>Schritt 2</a:t>
                </a:r>
                <a:r>
                  <a:rPr lang="de-AT" sz="2400" b="1" dirty="0" smtClean="0">
                    <a:sym typeface="Wingdings" pitchFamily="2" charset="2"/>
                  </a:rPr>
                  <a:t>:</a:t>
                </a:r>
                <a:endParaRPr lang="de-AT" sz="2400" b="1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 sz="2400" b="0" i="0" smtClean="0">
                        <a:latin typeface="Cambria Math"/>
                      </a:rPr>
                      <m:t>R</m:t>
                    </m:r>
                    <m:r>
                      <a:rPr lang="de-AT" sz="24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 sz="2400" b="0" i="0" smtClean="0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sz="2400" b="0" i="0" baseline="30000" smtClean="0">
                            <a:latin typeface="Cambria Math"/>
                          </a:rPr>
                          <m:t>n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 sz="2400" b="0" i="0" smtClean="0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sz="2400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=4000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</m:t>
                            </m:r>
                            <m:r>
                              <a:rPr lang="de-AT" i="1">
                                <a:latin typeface="Cambria Math"/>
                              </a:rPr>
                              <m:t>0,014889157 </m:t>
                            </m:r>
                            <m:r>
                              <a:rPr lang="de-AT" sz="2400" b="0" i="1" smtClean="0">
                                <a:latin typeface="Cambria Math"/>
                              </a:rPr>
                              <m:t>..</m:t>
                            </m:r>
                          </m:e>
                        </m:d>
                        <m:r>
                          <a:rPr lang="de-DE" sz="2400" b="0" i="0" baseline="30000" smtClean="0">
                            <a:latin typeface="Cambria Math"/>
                          </a:rPr>
                          <m:t>8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de-AT">
                            <a:latin typeface="Cambria Math"/>
                          </a:rPr>
                          <m:t>0,014889157 </m:t>
                        </m:r>
                        <m:r>
                          <a:rPr lang="de-DE" b="0" i="1" smtClean="0">
                            <a:latin typeface="Cambria Math"/>
                          </a:rPr>
                          <m:t>..</m:t>
                        </m:r>
                      </m:den>
                    </m:f>
                  </m:oMath>
                </a14:m>
                <a:endParaRPr lang="de-AT" sz="2400" dirty="0" smtClean="0"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de-AT" sz="2400" dirty="0" smtClean="0">
                    <a:sym typeface="Wingdings" pitchFamily="2" charset="2"/>
                  </a:rPr>
                  <a:t>En = </a:t>
                </a:r>
                <a:r>
                  <a:rPr lang="de-AT" dirty="0">
                    <a:sym typeface="Wingdings" pitchFamily="2" charset="2"/>
                  </a:rPr>
                  <a:t>16.859,09 </a:t>
                </a:r>
              </a:p>
              <a:p>
                <a:pPr marL="0" indent="0">
                  <a:buNone/>
                </a:pPr>
                <a:endParaRPr lang="de-AT" dirty="0">
                  <a:sym typeface="Wingdings" pitchFamily="2" charset="2"/>
                </a:endParaRPr>
              </a:p>
              <a:p>
                <a:pPr marL="0" indent="0">
                  <a:buNone/>
                </a:pPr>
                <a:endParaRPr lang="de-AT" dirty="0"/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1916832"/>
                <a:ext cx="7543800" cy="3886200"/>
              </a:xfrm>
              <a:blipFill rotWithShape="1">
                <a:blip r:embed="rId2"/>
                <a:stretch>
                  <a:fillRect l="-1212" t="-987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115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3800" y="-31204"/>
            <a:ext cx="7450608" cy="2236068"/>
          </a:xfrm>
        </p:spPr>
        <p:txBody>
          <a:bodyPr/>
          <a:lstStyle/>
          <a:p>
            <a:r>
              <a:rPr lang="de-AT" dirty="0" smtClean="0"/>
              <a:t>Beispiel 3</a:t>
            </a:r>
            <a:br>
              <a:rPr lang="de-AT" dirty="0" smtClean="0"/>
            </a:br>
            <a:r>
              <a:rPr lang="de-AT" dirty="0" smtClean="0"/>
              <a:t>Periode ausrechnen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556792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Eine nachschüssige Jahresrente von 5400,- hat bei jährlich 5%iger Verzinsung einen Endwert von 178.980,-. Wie lange wird die Rente ausbezahlt?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858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0"/>
            <a:ext cx="7535440" cy="1340768"/>
          </a:xfrm>
        </p:spPr>
        <p:txBody>
          <a:bodyPr/>
          <a:lstStyle/>
          <a:p>
            <a:r>
              <a:rPr lang="de-AT" dirty="0" smtClean="0"/>
              <a:t>Lösung 3</a:t>
            </a:r>
            <a:endParaRPr lang="de-A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683568" y="1628800"/>
                <a:ext cx="7543800" cy="460628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AT" dirty="0" smtClean="0"/>
                  <a:t>En </a:t>
                </a:r>
                <a14:m>
                  <m:oMath xmlns:m="http://schemas.openxmlformats.org/officeDocument/2006/math">
                    <m:r>
                      <a:rPr lang="de-AT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 b="0" i="0" smtClean="0">
                        <a:latin typeface="Cambria Math"/>
                      </a:rPr>
                      <m:t>R</m:t>
                    </m:r>
                    <m:r>
                      <a:rPr lang="de-AT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b="0" i="0" smtClean="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 b="0" i="0" smtClean="0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="0" i="0" baseline="30000" smtClean="0">
                            <a:latin typeface="Cambria Math"/>
                          </a:rPr>
                          <m:t>n</m:t>
                        </m:r>
                        <m:r>
                          <a:rPr lang="de-AT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 b="0" i="0" smtClean="0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r>
                  <a:rPr lang="de-AT" dirty="0" smtClean="0"/>
                  <a:t>                /*i </a:t>
                </a:r>
              </a:p>
              <a:p>
                <a:pPr marL="0" indent="0">
                  <a:buNone/>
                </a:pPr>
                <a:r>
                  <a:rPr lang="de-AT" dirty="0" smtClean="0"/>
                  <a:t>En*i = R * [(1+i)</a:t>
                </a:r>
                <a:r>
                  <a:rPr lang="de-AT" baseline="30000" dirty="0" smtClean="0"/>
                  <a:t>n</a:t>
                </a:r>
                <a:r>
                  <a:rPr lang="de-AT" dirty="0" smtClean="0"/>
                  <a:t>-1]        /:R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AT" b="0" i="1" smtClean="0">
                            <a:latin typeface="Cambria Math"/>
                          </a:rPr>
                          <m:t>𝐸𝑛</m:t>
                        </m:r>
                        <m:r>
                          <a:rPr lang="de-AT" b="0" i="1" smtClean="0">
                            <a:latin typeface="Cambria Math"/>
                          </a:rPr>
                          <m:t>∗</m:t>
                        </m:r>
                        <m:r>
                          <a:rPr lang="de-AT" b="0" i="1" smtClean="0">
                            <a:latin typeface="Cambria Math"/>
                          </a:rPr>
                          <m:t>𝑖</m:t>
                        </m:r>
                      </m:num>
                      <m:den>
                        <m:r>
                          <a:rPr lang="de-AT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de-AT" dirty="0" smtClean="0"/>
                  <a:t> = (1+i)</a:t>
                </a:r>
                <a:r>
                  <a:rPr lang="de-AT" baseline="30000" dirty="0" smtClean="0"/>
                  <a:t>n </a:t>
                </a:r>
                <a:r>
                  <a:rPr lang="de-AT" dirty="0" smtClean="0"/>
                  <a:t>-1                 /+1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AT" b="0" i="1" smtClean="0">
                            <a:latin typeface="Cambria Math"/>
                          </a:rPr>
                          <m:t>𝐸𝑛</m:t>
                        </m:r>
                        <m:r>
                          <a:rPr lang="de-AT" b="0" i="1" smtClean="0">
                            <a:latin typeface="Cambria Math"/>
                          </a:rPr>
                          <m:t>∗</m:t>
                        </m:r>
                        <m:r>
                          <a:rPr lang="de-AT" b="0" i="1" smtClean="0">
                            <a:latin typeface="Cambria Math"/>
                          </a:rPr>
                          <m:t>𝑖</m:t>
                        </m:r>
                      </m:num>
                      <m:den>
                        <m:r>
                          <a:rPr lang="de-AT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de-AT" dirty="0" smtClean="0"/>
                  <a:t> + 1 = (1+i)</a:t>
                </a:r>
                <a:r>
                  <a:rPr lang="de-AT" baseline="30000" dirty="0" smtClean="0"/>
                  <a:t>n      </a:t>
                </a:r>
              </a:p>
              <a:p>
                <a:pPr marL="0" indent="0">
                  <a:buNone/>
                </a:pPr>
                <a:r>
                  <a:rPr lang="de-AT" dirty="0"/>
                  <a:t>log(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r>
                          <a:rPr lang="de-AT" i="1">
                            <a:latin typeface="Cambria Math"/>
                          </a:rPr>
                          <m:t>𝐸𝑛</m:t>
                        </m:r>
                        <m:r>
                          <a:rPr lang="de-AT" i="1">
                            <a:latin typeface="Cambria Math"/>
                          </a:rPr>
                          <m:t>∗</m:t>
                        </m:r>
                        <m:r>
                          <a:rPr lang="de-AT" i="1">
                            <a:latin typeface="Cambria Math"/>
                          </a:rPr>
                          <m:t>𝑖</m:t>
                        </m:r>
                      </m:num>
                      <m:den>
                        <m:r>
                          <a:rPr lang="de-AT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de-AT" dirty="0"/>
                  <a:t> + 1) = </a:t>
                </a:r>
                <a:r>
                  <a:rPr lang="de-AT" dirty="0" smtClean="0"/>
                  <a:t>log </a:t>
                </a:r>
                <a:r>
                  <a:rPr lang="de-AT" dirty="0"/>
                  <a:t>(</a:t>
                </a:r>
                <a:r>
                  <a:rPr lang="de-AT" dirty="0" smtClean="0"/>
                  <a:t>1+i)</a:t>
                </a:r>
                <a:r>
                  <a:rPr lang="de-AT" baseline="30000" dirty="0" smtClean="0"/>
                  <a:t>n</a:t>
                </a:r>
                <a:endParaRPr lang="de-AT" dirty="0"/>
              </a:p>
              <a:p>
                <a:pPr marL="0" indent="0">
                  <a:buNone/>
                </a:pPr>
                <a:r>
                  <a:rPr lang="de-AT" baseline="30000" dirty="0" smtClean="0"/>
                  <a:t>          </a:t>
                </a:r>
              </a:p>
              <a:p>
                <a:pPr marL="0" indent="0">
                  <a:buNone/>
                </a:pPr>
                <a:r>
                  <a:rPr lang="de-AT" dirty="0"/>
                  <a:t>l</a:t>
                </a:r>
                <a:r>
                  <a:rPr lang="de-AT" dirty="0" smtClean="0"/>
                  <a:t>og(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AT" b="0" i="1" smtClean="0">
                            <a:latin typeface="Cambria Math"/>
                          </a:rPr>
                          <m:t>𝐸𝑛</m:t>
                        </m:r>
                        <m:r>
                          <a:rPr lang="de-AT" b="0" i="1" smtClean="0">
                            <a:latin typeface="Cambria Math"/>
                          </a:rPr>
                          <m:t>∗</m:t>
                        </m:r>
                        <m:r>
                          <a:rPr lang="de-AT" b="0" i="1" smtClean="0">
                            <a:latin typeface="Cambria Math"/>
                          </a:rPr>
                          <m:t>𝑖</m:t>
                        </m:r>
                      </m:num>
                      <m:den>
                        <m:r>
                          <a:rPr lang="de-AT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de-AT" dirty="0" smtClean="0"/>
                  <a:t> + 1) = n * log (1+i)</a:t>
                </a:r>
              </a:p>
              <a:p>
                <a:pPr marL="0" indent="0">
                  <a:buNone/>
                </a:pPr>
                <a:endParaRPr lang="de-AT" dirty="0" smtClean="0"/>
              </a:p>
              <a:p>
                <a:pPr marL="0" indent="0">
                  <a:buNone/>
                </a:pPr>
                <a:r>
                  <a:rPr lang="de-AT" dirty="0" smtClean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de-AT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AT" b="0" i="0" smtClean="0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de-AT" b="0" i="1" smtClean="0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de-AT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de-AT" b="0" i="1" smtClean="0">
                                    <a:latin typeface="Cambria Math"/>
                                  </a:rPr>
                                  <m:t>𝐸𝑛</m:t>
                                </m:r>
                                <m:r>
                                  <a:rPr lang="de-AT" b="0" i="1" smtClean="0">
                                    <a:latin typeface="Cambria Math"/>
                                  </a:rPr>
                                  <m:t>∗1</m:t>
                                </m:r>
                              </m:num>
                              <m:den>
                                <m:r>
                                  <a:rPr lang="de-AT" b="0" i="1" smtClean="0">
                                    <a:latin typeface="Cambria Math"/>
                                  </a:rPr>
                                  <m:t>𝑅</m:t>
                                </m:r>
                              </m:den>
                            </m:f>
                            <m:r>
                              <a:rPr lang="de-AT" b="0" i="1" smtClean="0">
                                <a:latin typeface="Cambria Math"/>
                              </a:rPr>
                              <m:t>+1)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de-AT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AT" b="0" i="0" smtClean="0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de-DE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de-AT" b="0" i="1" smtClean="0">
                                <a:latin typeface="Cambria Math"/>
                              </a:rPr>
                              <m:t>1+</m:t>
                            </m:r>
                            <m:r>
                              <a:rPr lang="de-AT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de-DE" b="0" i="1" smtClean="0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den>
                    </m:f>
                  </m:oMath>
                </a14:m>
                <a:r>
                  <a:rPr lang="de-AT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AT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de-AT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AT" b="0" i="0" smtClean="0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de-AT" b="0" i="1" smtClean="0">
                                <a:latin typeface="Cambria Math"/>
                              </a:rPr>
                              <m:t>(</m:t>
                            </m:r>
                            <m:f>
                              <m:fPr>
                                <m:ctrlPr>
                                  <a:rPr lang="de-AT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de-AT" b="0" i="1" smtClean="0">
                                    <a:latin typeface="Cambria Math"/>
                                  </a:rPr>
                                  <m:t>178980∗0,05</m:t>
                                </m:r>
                              </m:num>
                              <m:den>
                                <m:r>
                                  <a:rPr lang="de-AT" b="0" i="1" smtClean="0">
                                    <a:latin typeface="Cambria Math"/>
                                  </a:rPr>
                                  <m:t>5400</m:t>
                                </m:r>
                              </m:den>
                            </m:f>
                            <m:r>
                              <a:rPr lang="de-AT" b="0" i="1" smtClean="0">
                                <a:latin typeface="Cambria Math"/>
                              </a:rPr>
                              <m:t>+1)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de-AT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AT" b="0" i="0" smtClean="0">
                                <a:latin typeface="Cambria Math"/>
                              </a:rPr>
                              <m:t>log</m:t>
                            </m:r>
                          </m:fName>
                          <m:e>
                            <m:r>
                              <a:rPr lang="de-AT" b="0" i="1" smtClean="0">
                                <a:latin typeface="Cambria Math"/>
                              </a:rPr>
                              <m:t>1,05</m:t>
                            </m:r>
                          </m:e>
                        </m:func>
                      </m:den>
                    </m:f>
                  </m:oMath>
                </a14:m>
                <a:r>
                  <a:rPr lang="de-AT" dirty="0" smtClean="0"/>
                  <a:t>  = 20,03</a:t>
                </a:r>
              </a:p>
              <a:p>
                <a:pPr marL="0" indent="0">
                  <a:buNone/>
                </a:pPr>
                <a:endParaRPr lang="de-AT" dirty="0" smtClean="0"/>
              </a:p>
              <a:p>
                <a:pPr marL="0" indent="0">
                  <a:buNone/>
                </a:pPr>
                <a:endParaRPr lang="de-AT" baseline="30000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3568" y="1628800"/>
                <a:ext cx="7543800" cy="4606280"/>
              </a:xfrm>
              <a:blipFill rotWithShape="1">
                <a:blip r:embed="rId2"/>
                <a:stretch>
                  <a:fillRect l="-969" t="-4101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572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0"/>
            <a:ext cx="6781800" cy="2060848"/>
          </a:xfrm>
        </p:spPr>
        <p:txBody>
          <a:bodyPr/>
          <a:lstStyle/>
          <a:p>
            <a:r>
              <a:rPr lang="de-AT" dirty="0" smtClean="0"/>
              <a:t>Beispiel 4</a:t>
            </a:r>
            <a:br>
              <a:rPr lang="de-AT" dirty="0" smtClean="0"/>
            </a:br>
            <a:r>
              <a:rPr lang="de-AT" dirty="0" smtClean="0"/>
              <a:t>Rate ausrechnen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772816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Barwert: 50.000,-</a:t>
            </a:r>
          </a:p>
          <a:p>
            <a:pPr marL="0" indent="0">
              <a:buNone/>
            </a:pPr>
            <a:r>
              <a:rPr lang="de-AT" dirty="0" smtClean="0"/>
              <a:t>i = 6%</a:t>
            </a:r>
          </a:p>
          <a:p>
            <a:pPr marL="0" indent="0">
              <a:buNone/>
            </a:pPr>
            <a:r>
              <a:rPr lang="de-AT" dirty="0" smtClean="0"/>
              <a:t>n = 10 Jahre</a:t>
            </a:r>
          </a:p>
          <a:p>
            <a:pPr marL="0" indent="0">
              <a:buNone/>
            </a:pPr>
            <a:r>
              <a:rPr lang="de-AT" dirty="0" smtClean="0"/>
              <a:t>R = 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680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0"/>
            <a:ext cx="7522740" cy="1335584"/>
          </a:xfrm>
        </p:spPr>
        <p:txBody>
          <a:bodyPr/>
          <a:lstStyle/>
          <a:p>
            <a:r>
              <a:rPr lang="de-AT" dirty="0" smtClean="0"/>
              <a:t>Lösung 4</a:t>
            </a:r>
            <a:endParaRPr lang="de-A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484784"/>
                <a:ext cx="7543800" cy="388620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AT" smtClean="0">
                        <a:latin typeface="Cambria Math"/>
                      </a:rPr>
                      <m:t>Bn</m:t>
                    </m:r>
                    <m:r>
                      <a:rPr lang="de-AT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R</m:t>
                        </m:r>
                      </m:num>
                      <m:den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de-AT">
                        <a:latin typeface="Cambria Math"/>
                      </a:rPr>
                      <m:t>∗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r>
                  <a:rPr lang="de-AT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de-AT" b="0" i="0" smtClean="0">
                          <a:latin typeface="Cambria Math"/>
                        </a:rPr>
                        <m:t>50000</m:t>
                      </m:r>
                      <m:r>
                        <a:rPr lang="de-AT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de-AT">
                              <a:latin typeface="Cambria Math"/>
                            </a:rPr>
                            <m:t>R</m:t>
                          </m:r>
                        </m:num>
                        <m:den>
                          <m:d>
                            <m:dPr>
                              <m:ctrlPr>
                                <a:rPr lang="de-AT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>
                                  <a:latin typeface="Cambria Math"/>
                                </a:rPr>
                                <m:t>1+</m:t>
                              </m:r>
                              <m:r>
                                <a:rPr lang="de-AT" b="0" i="1" smtClean="0">
                                  <a:latin typeface="Cambria Math"/>
                                </a:rPr>
                                <m:t>0,06</m:t>
                              </m:r>
                            </m:e>
                          </m:d>
                          <m:r>
                            <a:rPr lang="de-AT" b="0" i="0" baseline="30000" smtClean="0">
                              <a:latin typeface="Cambria Math"/>
                            </a:rPr>
                            <m:t>10</m:t>
                          </m:r>
                        </m:den>
                      </m:f>
                      <m:r>
                        <a:rPr lang="de-AT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de-AT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e-AT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>
                                  <a:latin typeface="Cambria Math"/>
                                </a:rPr>
                                <m:t>1+</m:t>
                              </m:r>
                              <m:r>
                                <a:rPr lang="de-AT" b="0" i="1" smtClean="0">
                                  <a:latin typeface="Cambria Math"/>
                                </a:rPr>
                                <m:t>0,06</m:t>
                              </m:r>
                            </m:e>
                          </m:d>
                          <m:r>
                            <a:rPr lang="de-AT" b="0" i="0" baseline="30000" smtClean="0">
                              <a:latin typeface="Cambria Math"/>
                            </a:rPr>
                            <m:t>10</m:t>
                          </m:r>
                          <m:r>
                            <a:rPr lang="de-AT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de-AT" b="0" i="0" smtClean="0">
                              <a:latin typeface="Cambria Math"/>
                            </a:rPr>
                            <m:t>0,06</m:t>
                          </m:r>
                        </m:den>
                      </m:f>
                    </m:oMath>
                  </m:oMathPara>
                </a14:m>
                <a:endParaRPr lang="de-AT" dirty="0" smtClean="0"/>
              </a:p>
              <a:p>
                <a:pPr marL="0" indent="0">
                  <a:buNone/>
                </a:pPr>
                <a:r>
                  <a:rPr lang="de-AT" dirty="0" smtClean="0"/>
                  <a:t>R = 50000/</a:t>
                </a:r>
                <a:r>
                  <a:rPr lang="de-AT" dirty="0"/>
                  <a:t> </a:t>
                </a:r>
                <a:r>
                  <a:rPr lang="de-AT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a:rPr lang="de-AT" i="1">
                                <a:latin typeface="Cambria Math"/>
                              </a:rPr>
                              <m:t>0,06</m:t>
                            </m:r>
                          </m:e>
                        </m:d>
                        <m:r>
                          <a:rPr lang="de-AT" baseline="30000">
                            <a:latin typeface="Cambria Math"/>
                          </a:rPr>
                          <m:t>10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de-AT">
                            <a:latin typeface="Cambria Math"/>
                          </a:rPr>
                          <m:t>0,06</m:t>
                        </m:r>
                      </m:den>
                    </m:f>
                  </m:oMath>
                </a14:m>
                <a:r>
                  <a:rPr lang="de-AT" dirty="0" smtClean="0"/>
                  <a:t>)*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AT" i="1">
                            <a:latin typeface="Cambria Math"/>
                          </a:rPr>
                        </m:ctrlPr>
                      </m:dPr>
                      <m:e>
                        <m:r>
                          <a:rPr lang="de-AT">
                            <a:latin typeface="Cambria Math"/>
                          </a:rPr>
                          <m:t>1+</m:t>
                        </m:r>
                        <m:r>
                          <a:rPr lang="de-AT" i="1">
                            <a:latin typeface="Cambria Math"/>
                          </a:rPr>
                          <m:t>0,06</m:t>
                        </m:r>
                      </m:e>
                    </m:d>
                    <m:r>
                      <a:rPr lang="de-AT" baseline="30000">
                        <a:latin typeface="Cambria Math"/>
                      </a:rPr>
                      <m:t>10</m:t>
                    </m:r>
                  </m:oMath>
                </a14:m>
                <a:endParaRPr lang="de-AT" dirty="0" smtClean="0"/>
              </a:p>
              <a:p>
                <a:pPr marL="0" indent="0">
                  <a:buNone/>
                </a:pPr>
                <a:r>
                  <a:rPr lang="de-AT" dirty="0" smtClean="0"/>
                  <a:t>R = 6793.40</a:t>
                </a:r>
                <a:endParaRPr lang="de-AT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484784"/>
                <a:ext cx="7543800" cy="3886200"/>
              </a:xfrm>
              <a:blipFill rotWithShape="1">
                <a:blip r:embed="rId2"/>
                <a:stretch>
                  <a:fillRect l="-1293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061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71486"/>
            <a:ext cx="7200800" cy="3598168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Eine </a:t>
            </a:r>
            <a:r>
              <a:rPr lang="de-AT" dirty="0" err="1" smtClean="0"/>
              <a:t>vorschüssige</a:t>
            </a:r>
            <a:r>
              <a:rPr lang="de-AT" dirty="0" smtClean="0"/>
              <a:t> Rente von 3.000 durch 13 Jahre soll</a:t>
            </a:r>
          </a:p>
          <a:p>
            <a:pPr marL="0" indent="0">
              <a:buNone/>
            </a:pPr>
            <a:r>
              <a:rPr lang="de-AT" dirty="0" smtClean="0"/>
              <a:t>bei i = 3% in eine 3 Jahre später beginnende ebenfalls </a:t>
            </a:r>
            <a:r>
              <a:rPr lang="de-AT" dirty="0" err="1" smtClean="0"/>
              <a:t>vorschüssige</a:t>
            </a:r>
            <a:r>
              <a:rPr lang="de-AT" dirty="0" smtClean="0"/>
              <a:t> Rente durch 17 Jahre umgewandelt werden. Wie hoch ist die neue Rate?</a:t>
            </a:r>
          </a:p>
          <a:p>
            <a:pPr>
              <a:buNone/>
            </a:pPr>
            <a:endParaRPr lang="de-AT" dirty="0"/>
          </a:p>
        </p:txBody>
      </p:sp>
      <p:sp>
        <p:nvSpPr>
          <p:cNvPr id="4" name="Textfeld 3"/>
          <p:cNvSpPr txBox="1"/>
          <p:nvPr/>
        </p:nvSpPr>
        <p:spPr>
          <a:xfrm>
            <a:off x="899592" y="548680"/>
            <a:ext cx="741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Beispiel 5 Rentenumwand</a:t>
            </a:r>
            <a:r>
              <a:rPr lang="de-AT" sz="5400" dirty="0" smtClean="0">
                <a:latin typeface="+mj-lt"/>
              </a:rPr>
              <a:t>l</a:t>
            </a:r>
            <a:r>
              <a:rPr lang="de-AT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ung</a:t>
            </a:r>
          </a:p>
          <a:p>
            <a:endParaRPr lang="de-AT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2279104"/>
            <a:ext cx="7543800" cy="3886200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13 Jahre ist die Laufzeit und die neue Rente soll 3 Jahre später anfangen. </a:t>
            </a:r>
          </a:p>
          <a:p>
            <a:pPr>
              <a:buNone/>
            </a:pPr>
            <a:r>
              <a:rPr lang="de-AT" dirty="0" smtClean="0"/>
              <a:t>Man muss daher… </a:t>
            </a:r>
            <a:br>
              <a:rPr lang="de-AT" dirty="0" smtClean="0"/>
            </a:br>
            <a:r>
              <a:rPr lang="de-AT" dirty="0" smtClean="0"/>
              <a:t>1. Barwert für Zeitpunkt 0 ausrechnen</a:t>
            </a:r>
          </a:p>
          <a:p>
            <a:pPr>
              <a:buNone/>
            </a:pPr>
            <a:r>
              <a:rPr lang="de-AT" dirty="0" smtClean="0"/>
              <a:t>	2. Auf 3 Jahre </a:t>
            </a:r>
            <a:r>
              <a:rPr lang="de-AT" dirty="0" err="1" smtClean="0"/>
              <a:t>aufzinsen</a:t>
            </a:r>
            <a:r>
              <a:rPr lang="de-AT" dirty="0" smtClean="0"/>
              <a:t>           dann hat man Barwert für die 17 jährige Rente</a:t>
            </a:r>
          </a:p>
          <a:p>
            <a:pPr>
              <a:buNone/>
            </a:pPr>
            <a:r>
              <a:rPr lang="de-AT" dirty="0" smtClean="0"/>
              <a:t>	3. Aus der Gleichung von der </a:t>
            </a:r>
            <a:r>
              <a:rPr lang="de-AT" dirty="0" err="1" smtClean="0"/>
              <a:t>vorschüssigen</a:t>
            </a:r>
            <a:r>
              <a:rPr lang="de-AT" dirty="0" smtClean="0"/>
              <a:t> Rente rechnet man sich dann R aus ! </a:t>
            </a:r>
            <a:endParaRPr lang="de-AT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de-AT" dirty="0" smtClean="0"/>
              <a:t>Lösung 5 Rentenumwandlung</a:t>
            </a:r>
            <a:endParaRPr lang="de-AT" dirty="0"/>
          </a:p>
        </p:txBody>
      </p:sp>
      <p:cxnSp>
        <p:nvCxnSpPr>
          <p:cNvPr id="15" name="Gerade Verbindung mit Pfeil 14"/>
          <p:cNvCxnSpPr/>
          <p:nvPr/>
        </p:nvCxnSpPr>
        <p:spPr>
          <a:xfrm>
            <a:off x="4211960" y="4437112"/>
            <a:ext cx="5400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de-AT" dirty="0" smtClean="0"/>
              <a:t>Lösung 5 Rentenumwandlung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2132856"/>
            <a:ext cx="7543800" cy="3886200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 </a:t>
            </a:r>
          </a:p>
          <a:p>
            <a:pPr>
              <a:buNone/>
            </a:pPr>
            <a:r>
              <a:rPr lang="de-AT" dirty="0" smtClean="0"/>
              <a:t> 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 lvl="0">
              <a:buNone/>
            </a:pPr>
            <a:r>
              <a:rPr lang="de-AT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 2,647.96</a:t>
            </a:r>
            <a:endParaRPr lang="de-AT" sz="3200" dirty="0" smtClean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  <a:p>
            <a:pPr>
              <a:buNone/>
            </a:pPr>
            <a:endParaRPr lang="de-AT" dirty="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Formel" r:id="rId3" imgW="114120" imgH="215640" progId="Equation.3">
                  <p:embed/>
                </p:oleObj>
              </mc:Choice>
              <mc:Fallback>
                <p:oleObj name="Formel" r:id="rId3" imgW="1141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1" y="2564904"/>
            <a:ext cx="2545921" cy="57600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2" y="3429000"/>
            <a:ext cx="2234882" cy="576000"/>
          </a:xfrm>
          <a:prstGeom prst="rect">
            <a:avLst/>
          </a:prstGeom>
          <a:noFill/>
        </p:spPr>
      </p:pic>
      <p:sp>
        <p:nvSpPr>
          <p:cNvPr id="14" name="Rechteck 13"/>
          <p:cNvSpPr/>
          <p:nvPr/>
        </p:nvSpPr>
        <p:spPr>
          <a:xfrm>
            <a:off x="3707904" y="3573016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dirty="0" smtClean="0">
                <a:latin typeface="Cambria Math" pitchFamily="18" charset="0"/>
                <a:ea typeface="Cambria Math" pitchFamily="18" charset="0"/>
              </a:rPr>
              <a:t> =32.862*1,03</a:t>
            </a:r>
            <a:r>
              <a:rPr lang="de-AT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de-AT" dirty="0" smtClean="0">
                <a:latin typeface="Cambria Math" pitchFamily="18" charset="0"/>
                <a:ea typeface="Cambria Math" pitchFamily="18" charset="0"/>
              </a:rPr>
              <a:t>= 35. 909,20</a:t>
            </a:r>
            <a:endParaRPr lang="de-AT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221088"/>
            <a:ext cx="2492309" cy="576000"/>
          </a:xfrm>
          <a:prstGeom prst="rect">
            <a:avLst/>
          </a:prstGeom>
          <a:noFill/>
        </p:spPr>
      </p:pic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3779912" y="4437112"/>
            <a:ext cx="576064" cy="162495"/>
          </a:xfrm>
          <a:prstGeom prst="rightArrow">
            <a:avLst>
              <a:gd name="adj1" fmla="val 50000"/>
              <a:gd name="adj2" fmla="val 11579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AT"/>
          </a:p>
        </p:txBody>
      </p:sp>
      <p:sp>
        <p:nvSpPr>
          <p:cNvPr id="18" name="Rechteck 17"/>
          <p:cNvSpPr/>
          <p:nvPr/>
        </p:nvSpPr>
        <p:spPr>
          <a:xfrm>
            <a:off x="4283968" y="4355812"/>
            <a:ext cx="4806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dirty="0" smtClean="0">
                <a:latin typeface="Cambria Math" pitchFamily="18" charset="0"/>
                <a:ea typeface="Cambria Math" pitchFamily="18" charset="0"/>
              </a:rPr>
              <a:t>Man rechnet sich R aus (Gleichung umformen) </a:t>
            </a:r>
            <a:endParaRPr lang="de-AT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0"/>
            <a:ext cx="7560840" cy="1600200"/>
          </a:xfrm>
        </p:spPr>
        <p:txBody>
          <a:bodyPr/>
          <a:lstStyle/>
          <a:p>
            <a:pPr algn="ctr"/>
            <a:r>
              <a:rPr lang="de-AT" dirty="0" smtClean="0"/>
              <a:t>Was ist eine Rente?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Kredite werden oft durch Rentenzahlungen beglichen. Dabei zahlt man regelmäßig (monatlich, im Quartal, im Semester oder jährlich) einen Betrag (Rentenrate) in der selben Höhe und im gleichen Zeitabstand.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6403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269032"/>
            <a:ext cx="753544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 smtClean="0"/>
              <a:t>Was macht man bei der Rentenrechnung?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628800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Die Aufgabe der Rentenrechnung ist es, den Gesamtwert der </a:t>
            </a:r>
            <a:r>
              <a:rPr lang="de-AT" dirty="0" smtClean="0"/>
              <a:t>Rentenraten </a:t>
            </a:r>
            <a:r>
              <a:rPr lang="de-AT" dirty="0" smtClean="0"/>
              <a:t>für einen bestimmten Zeitpunkt zu ermitteln.  (Zeitpunkt 0;1;2 ..) Damit kann man Angebote vergleichen und sich für das Bessere entscheiden.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960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-99392"/>
            <a:ext cx="756084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 smtClean="0"/>
              <a:t>Ausdrücke und Abkürzungen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669979"/>
          </a:xfrm>
        </p:spPr>
        <p:txBody>
          <a:bodyPr>
            <a:normAutofit/>
          </a:bodyPr>
          <a:lstStyle/>
          <a:p>
            <a:r>
              <a:rPr lang="de-AT" sz="3000" dirty="0" smtClean="0"/>
              <a:t>Rentenrate = R </a:t>
            </a:r>
            <a:r>
              <a:rPr lang="de-AT" sz="3000" dirty="0" smtClean="0">
                <a:sym typeface="Wingdings" pitchFamily="2" charset="2"/>
              </a:rPr>
              <a:t> Höhe der einzelnen Zahlungen</a:t>
            </a:r>
            <a:endParaRPr lang="de-AT" sz="3000" dirty="0" smtClean="0"/>
          </a:p>
          <a:p>
            <a:r>
              <a:rPr lang="de-AT" sz="3000" dirty="0" smtClean="0"/>
              <a:t>Rentenperiode </a:t>
            </a:r>
            <a:r>
              <a:rPr lang="de-AT" sz="3000" dirty="0" smtClean="0">
                <a:sym typeface="Wingdings" pitchFamily="2" charset="2"/>
              </a:rPr>
              <a:t> Zeitabschnitt zwischen 2 Raten</a:t>
            </a:r>
          </a:p>
          <a:p>
            <a:r>
              <a:rPr lang="de-AT" sz="3000" dirty="0" smtClean="0">
                <a:sym typeface="Wingdings" pitchFamily="2" charset="2"/>
              </a:rPr>
              <a:t>Rentendauer n  Anzahl der Rentenperioden</a:t>
            </a:r>
          </a:p>
          <a:p>
            <a:r>
              <a:rPr lang="de-AT" sz="3000" dirty="0" smtClean="0">
                <a:sym typeface="Wingdings" pitchFamily="2" charset="2"/>
              </a:rPr>
              <a:t>Ganzjährige Rente  Jahr</a:t>
            </a:r>
          </a:p>
          <a:p>
            <a:r>
              <a:rPr lang="de-AT" sz="3000" dirty="0" smtClean="0">
                <a:sym typeface="Wingdings" pitchFamily="2" charset="2"/>
              </a:rPr>
              <a:t>Unterjährige Rente Semester, Quartal, Monat</a:t>
            </a:r>
          </a:p>
          <a:p>
            <a:r>
              <a:rPr lang="de-AT" sz="3000" dirty="0" err="1" smtClean="0">
                <a:sym typeface="Wingdings" pitchFamily="2" charset="2"/>
              </a:rPr>
              <a:t>Vorschüssige</a:t>
            </a:r>
            <a:r>
              <a:rPr lang="de-AT" sz="3000" dirty="0" smtClean="0">
                <a:sym typeface="Wingdings" pitchFamily="2" charset="2"/>
              </a:rPr>
              <a:t> </a:t>
            </a:r>
            <a:r>
              <a:rPr lang="de-AT" sz="3000" dirty="0" smtClean="0">
                <a:sym typeface="Wingdings" pitchFamily="2" charset="2"/>
              </a:rPr>
              <a:t>Rate </a:t>
            </a:r>
            <a:r>
              <a:rPr lang="de-AT" sz="3000" dirty="0" smtClean="0">
                <a:sym typeface="Wingdings" pitchFamily="2" charset="2"/>
              </a:rPr>
              <a:t> </a:t>
            </a:r>
            <a:r>
              <a:rPr lang="de-AT" sz="3000" dirty="0" smtClean="0">
                <a:sym typeface="Wingdings" pitchFamily="2" charset="2"/>
              </a:rPr>
              <a:t>am Ende jeder Rentenperiode</a:t>
            </a:r>
          </a:p>
          <a:p>
            <a:r>
              <a:rPr lang="de-AT" sz="3000" dirty="0" smtClean="0">
                <a:sym typeface="Wingdings" pitchFamily="2" charset="2"/>
              </a:rPr>
              <a:t>Nachschüssige </a:t>
            </a:r>
            <a:r>
              <a:rPr lang="de-AT" sz="3000" dirty="0" smtClean="0">
                <a:sym typeface="Wingdings" pitchFamily="2" charset="2"/>
              </a:rPr>
              <a:t>Rate  </a:t>
            </a:r>
            <a:r>
              <a:rPr lang="de-AT" sz="3000" dirty="0" smtClean="0">
                <a:sym typeface="Wingdings" pitchFamily="2" charset="2"/>
              </a:rPr>
              <a:t>am Anfang jeder Rentenperiode</a:t>
            </a:r>
            <a:endParaRPr lang="de-AT" sz="3000" dirty="0"/>
          </a:p>
        </p:txBody>
      </p:sp>
    </p:spTree>
    <p:extLst>
      <p:ext uri="{BB962C8B-B14F-4D97-AF65-F5344CB8AC3E}">
        <p14:creationId xmlns:p14="http://schemas.microsoft.com/office/powerpoint/2010/main" val="4458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2184" y="0"/>
            <a:ext cx="7514232" cy="1412776"/>
          </a:xfrm>
        </p:spPr>
        <p:txBody>
          <a:bodyPr/>
          <a:lstStyle/>
          <a:p>
            <a:pPr algn="ctr"/>
            <a:r>
              <a:rPr lang="de-AT" dirty="0" smtClean="0"/>
              <a:t>Formelübersicht</a:t>
            </a:r>
            <a:endParaRPr lang="de-A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628800"/>
                <a:ext cx="7543800" cy="3886200"/>
              </a:xfrm>
            </p:spPr>
            <p:txBody>
              <a:bodyPr/>
              <a:lstStyle/>
              <a:p>
                <a:r>
                  <a:rPr lang="de-AT" b="1" dirty="0" smtClean="0"/>
                  <a:t>Nachschüssig:</a:t>
                </a:r>
              </a:p>
              <a:p>
                <a:pPr lvl="1"/>
                <a:r>
                  <a:rPr lang="de-AT" dirty="0" smtClean="0"/>
                  <a:t>Barwert </a:t>
                </a:r>
                <a:r>
                  <a:rPr lang="de-AT" dirty="0" smtClean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AT">
                        <a:latin typeface="Cambria Math"/>
                      </a:rPr>
                      <m:t>Bn</m:t>
                    </m:r>
                    <m:r>
                      <a:rPr lang="de-AT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R</m:t>
                        </m:r>
                      </m:num>
                      <m:den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</m:den>
                    </m:f>
                    <m:r>
                      <a:rPr lang="de-AT" b="0" i="0" baseline="3000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dirty="0" smtClean="0"/>
              </a:p>
              <a:p>
                <a:pPr lvl="1"/>
                <a:r>
                  <a:rPr lang="de-AT" dirty="0" smtClean="0"/>
                  <a:t>Endwert </a:t>
                </a:r>
                <a:r>
                  <a:rPr lang="de-AT" dirty="0" smtClean="0">
                    <a:sym typeface="Wingdings" pitchFamily="2" charset="2"/>
                  </a:rPr>
                  <a:t> </a:t>
                </a:r>
                <a:r>
                  <a:rPr lang="de-AT" dirty="0"/>
                  <a:t>En </a:t>
                </a:r>
                <a14:m>
                  <m:oMath xmlns:m="http://schemas.openxmlformats.org/officeDocument/2006/math">
                    <m:r>
                      <a:rPr lang="de-AT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>
                        <a:latin typeface="Cambria Math"/>
                      </a:rPr>
                      <m:t>R</m:t>
                    </m:r>
                    <m:r>
                      <a:rPr lang="de-AT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dirty="0" smtClean="0"/>
              </a:p>
              <a:p>
                <a:r>
                  <a:rPr lang="de-AT" b="1" dirty="0" err="1" smtClean="0"/>
                  <a:t>Vorschüssig</a:t>
                </a:r>
                <a:r>
                  <a:rPr lang="de-AT" b="1" dirty="0" smtClean="0"/>
                  <a:t>:</a:t>
                </a:r>
              </a:p>
              <a:p>
                <a:pPr lvl="1"/>
                <a:r>
                  <a:rPr lang="de-AT" dirty="0" smtClean="0"/>
                  <a:t>Barwert </a:t>
                </a:r>
                <a:r>
                  <a:rPr lang="de-AT" dirty="0" smtClean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AT">
                        <a:latin typeface="Cambria Math"/>
                      </a:rPr>
                      <m:t>Bn</m:t>
                    </m:r>
                    <m:r>
                      <a:rPr lang="de-AT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R</m:t>
                        </m:r>
                      </m:num>
                      <m:den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 baseline="30000">
                            <a:latin typeface="Cambria Math"/>
                          </a:rPr>
                          <m:t>_1</m:t>
                        </m:r>
                      </m:den>
                    </m:f>
                    <m:r>
                      <a:rPr lang="de-AT" b="0" i="0" baseline="3000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dirty="0" smtClean="0"/>
              </a:p>
              <a:p>
                <a:pPr lvl="1"/>
                <a:r>
                  <a:rPr lang="de-AT" dirty="0" smtClean="0"/>
                  <a:t>Endwert </a:t>
                </a:r>
                <a:r>
                  <a:rPr lang="de-AT" dirty="0" smtClean="0">
                    <a:sym typeface="Wingdings" pitchFamily="2" charset="2"/>
                  </a:rPr>
                  <a:t> </a:t>
                </a:r>
                <a:r>
                  <a:rPr lang="de-AT" dirty="0"/>
                  <a:t>En </a:t>
                </a:r>
                <a14:m>
                  <m:oMath xmlns:m="http://schemas.openxmlformats.org/officeDocument/2006/math">
                    <m:r>
                      <a:rPr lang="de-AT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>
                        <a:latin typeface="Cambria Math"/>
                      </a:rPr>
                      <m:t>R</m:t>
                    </m:r>
                    <m:d>
                      <m:dPr>
                        <m:ctrlPr>
                          <a:rPr lang="de-AT" i="1">
                            <a:latin typeface="Cambria Math"/>
                          </a:rPr>
                        </m:ctrlPr>
                      </m:dPr>
                      <m:e>
                        <m:r>
                          <a:rPr lang="de-AT">
                            <a:latin typeface="Cambria Math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e>
                    </m:d>
                    <m:r>
                      <a:rPr lang="de-AT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baseline="30000">
                            <a:latin typeface="Cambria Math"/>
                          </a:rPr>
                          <m:t>n</m:t>
                        </m:r>
                        <m:r>
                          <a:rPr lang="de-AT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dirty="0" smtClean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628800"/>
                <a:ext cx="7543800" cy="3886200"/>
              </a:xfrm>
              <a:blipFill rotWithShape="1">
                <a:blip r:embed="rId2"/>
                <a:stretch>
                  <a:fillRect l="-1132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402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116632"/>
            <a:ext cx="7535440" cy="1368152"/>
          </a:xfrm>
        </p:spPr>
        <p:txBody>
          <a:bodyPr/>
          <a:lstStyle/>
          <a:p>
            <a:r>
              <a:rPr lang="de-AT" dirty="0" smtClean="0"/>
              <a:t>Beispielübersicht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052736"/>
            <a:ext cx="7543800" cy="3886200"/>
          </a:xfrm>
        </p:spPr>
        <p:txBody>
          <a:bodyPr/>
          <a:lstStyle/>
          <a:p>
            <a:r>
              <a:rPr lang="de-AT" dirty="0" smtClean="0"/>
              <a:t>Beispiel 1 </a:t>
            </a:r>
            <a:r>
              <a:rPr lang="de-AT" dirty="0" smtClean="0">
                <a:sym typeface="Wingdings" pitchFamily="2" charset="2"/>
              </a:rPr>
              <a:t> Endwert und Barwert</a:t>
            </a:r>
          </a:p>
          <a:p>
            <a:r>
              <a:rPr lang="de-AT" dirty="0" smtClean="0">
                <a:sym typeface="Wingdings" pitchFamily="2" charset="2"/>
              </a:rPr>
              <a:t>Beispiel 2  Unterjährige Rente</a:t>
            </a:r>
          </a:p>
          <a:p>
            <a:r>
              <a:rPr lang="de-AT" dirty="0" smtClean="0">
                <a:sym typeface="Wingdings" pitchFamily="2" charset="2"/>
              </a:rPr>
              <a:t>Beispiel 3  Rentendauer n ausrechnen</a:t>
            </a:r>
          </a:p>
          <a:p>
            <a:r>
              <a:rPr lang="de-AT" dirty="0" smtClean="0">
                <a:sym typeface="Wingdings" pitchFamily="2" charset="2"/>
              </a:rPr>
              <a:t>Beispiel 4  </a:t>
            </a:r>
            <a:r>
              <a:rPr lang="de-AT" dirty="0" smtClean="0">
                <a:sym typeface="Wingdings" pitchFamily="2" charset="2"/>
              </a:rPr>
              <a:t>Rate </a:t>
            </a:r>
            <a:r>
              <a:rPr lang="de-AT" dirty="0" smtClean="0">
                <a:sym typeface="Wingdings" pitchFamily="2" charset="2"/>
              </a:rPr>
              <a:t>ausrechnen</a:t>
            </a:r>
          </a:p>
          <a:p>
            <a:r>
              <a:rPr lang="de-DE" dirty="0" smtClean="0">
                <a:sym typeface="Wingdings" pitchFamily="2" charset="2"/>
              </a:rPr>
              <a:t>Beispiel 5  Rentenumwandlung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8179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9128"/>
            <a:ext cx="7535440" cy="2195736"/>
          </a:xfrm>
        </p:spPr>
        <p:txBody>
          <a:bodyPr/>
          <a:lstStyle/>
          <a:p>
            <a:r>
              <a:rPr lang="de-AT" dirty="0" smtClean="0"/>
              <a:t>Beispiel 1</a:t>
            </a:r>
            <a:br>
              <a:rPr lang="de-AT" dirty="0" smtClean="0"/>
            </a:br>
            <a:r>
              <a:rPr lang="de-AT" dirty="0" smtClean="0"/>
              <a:t>Barwert + Endwert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556792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de-AT" dirty="0" smtClean="0"/>
              <a:t>Wie groß sind der Bar- und der Endwert einer nachschüssigen/</a:t>
            </a:r>
            <a:r>
              <a:rPr lang="de-AT" dirty="0" err="1" smtClean="0"/>
              <a:t>vorschüssigen</a:t>
            </a:r>
            <a:r>
              <a:rPr lang="de-AT" dirty="0" smtClean="0"/>
              <a:t> Jahresrente mit:</a:t>
            </a:r>
          </a:p>
          <a:p>
            <a:pPr marL="0" indent="0">
              <a:buNone/>
            </a:pPr>
            <a:r>
              <a:rPr lang="de-AT" dirty="0" smtClean="0"/>
              <a:t>Rente: € 15.000,00</a:t>
            </a:r>
          </a:p>
          <a:p>
            <a:pPr marL="0" indent="0">
              <a:buNone/>
            </a:pPr>
            <a:r>
              <a:rPr lang="de-AT" dirty="0" smtClean="0"/>
              <a:t>Periode: 25 Jahre</a:t>
            </a:r>
          </a:p>
          <a:p>
            <a:pPr marL="0" indent="0">
              <a:buNone/>
            </a:pPr>
            <a:r>
              <a:rPr lang="de-AT" dirty="0" smtClean="0"/>
              <a:t>Zinssatz: 5% p.a.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7704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9128"/>
            <a:ext cx="6781800" cy="1403648"/>
          </a:xfrm>
        </p:spPr>
        <p:txBody>
          <a:bodyPr>
            <a:normAutofit fontScale="90000"/>
          </a:bodyPr>
          <a:lstStyle/>
          <a:p>
            <a:r>
              <a:rPr lang="de-AT" dirty="0" smtClean="0"/>
              <a:t>Lösung 1- nachschüssig</a:t>
            </a:r>
            <a:endParaRPr lang="de-A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484784"/>
                <a:ext cx="8496944" cy="504056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e-AT" u="sng" dirty="0" smtClean="0"/>
                  <a:t>Endwert:</a:t>
                </a:r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 sz="2400" b="0" i="0" smtClean="0">
                        <a:latin typeface="Cambria Math"/>
                      </a:rPr>
                      <m:t>R</m:t>
                    </m:r>
                    <m:r>
                      <a:rPr lang="de-AT" sz="24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 sz="2400" b="0" i="0" smtClean="0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sz="2400" b="0" i="0" baseline="30000" smtClean="0">
                            <a:latin typeface="Cambria Math"/>
                          </a:rPr>
                          <m:t>n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 sz="2400" b="0" i="0" smtClean="0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=15000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1+0,05</m:t>
                            </m:r>
                          </m:e>
                        </m:d>
                        <m:r>
                          <a:rPr lang="de-AT" sz="2400" b="0" i="0" baseline="30000" smtClean="0">
                            <a:latin typeface="Cambria Math"/>
                          </a:rPr>
                          <m:t>25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 sz="2400" b="0" i="0" smtClean="0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smtClean="0"/>
                  <a:t>En = </a:t>
                </a:r>
                <a:r>
                  <a:rPr lang="de-AT" sz="2400" dirty="0" smtClean="0"/>
                  <a:t>715.906,48 €</a:t>
                </a:r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u="sng" dirty="0" smtClean="0"/>
                  <a:t>Barwert: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AT" sz="2400" b="0" i="0" smtClean="0">
                          <a:latin typeface="Cambria Math"/>
                        </a:rPr>
                        <m:t>Bn</m:t>
                      </m:r>
                      <m:r>
                        <a:rPr lang="de-AT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de-AT" sz="2400" b="0" i="0" smtClean="0">
                              <a:latin typeface="Cambria Math"/>
                            </a:rPr>
                            <m:t>R</m:t>
                          </m:r>
                        </m:num>
                        <m:den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de-AT" sz="2400" b="0" i="0" smtClean="0">
                                  <a:latin typeface="Cambria Math"/>
                                </a:rPr>
                                <m:t>i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de-AT" sz="2400" b="0" i="0" baseline="30000" smtClean="0">
                              <a:latin typeface="Cambria Math"/>
                            </a:rPr>
                            <m:t>n</m:t>
                          </m:r>
                        </m:den>
                      </m:f>
                      <m:r>
                        <a:rPr lang="de-AT" sz="2400" b="0" i="0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de-AT" sz="2400" b="0" i="0" smtClean="0">
                                  <a:latin typeface="Cambria Math"/>
                                </a:rPr>
                                <m:t>i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de-AT" sz="2400" b="0" i="0" baseline="30000" smtClean="0">
                              <a:latin typeface="Cambria Math"/>
                            </a:rPr>
                            <m:t>n</m:t>
                          </m:r>
                          <m:r>
                            <a:rPr lang="de-AT" sz="2400" b="0" i="0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de-AT" sz="2400" b="0" i="0" smtClean="0">
                              <a:latin typeface="Cambria Math"/>
                            </a:rPr>
                            <m:t>i</m:t>
                          </m:r>
                        </m:den>
                      </m:f>
                    </m:oMath>
                  </m:oMathPara>
                </a14:m>
                <a:endParaRPr lang="de-AT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AT" sz="2400" b="0" i="0" smtClean="0">
                          <a:latin typeface="Cambria Math"/>
                        </a:rPr>
                        <m:t>Bn</m:t>
                      </m:r>
                      <m:r>
                        <a:rPr lang="de-AT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de-AT" sz="2400" b="0" i="0" smtClean="0">
                              <a:latin typeface="Cambria Math"/>
                            </a:rPr>
                            <m:t>15000</m:t>
                          </m:r>
                        </m:num>
                        <m:den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1+0,05</m:t>
                              </m:r>
                            </m:e>
                          </m:d>
                          <m:r>
                            <a:rPr lang="de-AT" sz="2400" b="0" i="0" baseline="30000" smtClean="0">
                              <a:latin typeface="Cambria Math"/>
                            </a:rPr>
                            <m:t>25</m:t>
                          </m:r>
                        </m:den>
                      </m:f>
                      <m:r>
                        <a:rPr lang="de-AT" sz="2400" b="0" i="0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1+0,05</m:t>
                              </m:r>
                            </m:e>
                          </m:d>
                          <m:r>
                            <a:rPr lang="de-AT" sz="2400" b="0" i="0" baseline="30000" smtClean="0">
                              <a:latin typeface="Cambria Math"/>
                            </a:rPr>
                            <m:t>25</m:t>
                          </m:r>
                          <m:r>
                            <a:rPr lang="de-AT" sz="2400" b="0" i="0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de-AT" sz="2400" b="0" i="0" smtClean="0">
                              <a:latin typeface="Cambria Math"/>
                            </a:rPr>
                            <m:t>0,05</m:t>
                          </m:r>
                        </m:den>
                      </m:f>
                    </m:oMath>
                  </m:oMathPara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err="1" smtClean="0"/>
                  <a:t>Bn</a:t>
                </a:r>
                <a:r>
                  <a:rPr lang="de-AT" sz="2400" dirty="0"/>
                  <a:t> </a:t>
                </a:r>
                <a:r>
                  <a:rPr lang="de-AT" sz="2400" dirty="0" smtClean="0"/>
                  <a:t>= </a:t>
                </a:r>
                <a:r>
                  <a:rPr lang="de-AT" sz="2400" dirty="0" smtClean="0"/>
                  <a:t>211.409,17 €</a:t>
                </a:r>
                <a:endParaRPr lang="de-AT" sz="2400" dirty="0" smtClean="0"/>
              </a:p>
              <a:p>
                <a:pPr marL="0" indent="0">
                  <a:buNone/>
                </a:pPr>
                <a:endParaRPr lang="de-AT" sz="2800" dirty="0" smtClean="0"/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484784"/>
                <a:ext cx="8496944" cy="5040560"/>
              </a:xfrm>
              <a:blipFill rotWithShape="1">
                <a:blip r:embed="rId2"/>
                <a:stretch>
                  <a:fillRect l="-1076" t="-1695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513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0976" y="0"/>
            <a:ext cx="7535440" cy="1484784"/>
          </a:xfrm>
        </p:spPr>
        <p:txBody>
          <a:bodyPr>
            <a:normAutofit/>
          </a:bodyPr>
          <a:lstStyle/>
          <a:p>
            <a:r>
              <a:rPr lang="de-AT" dirty="0" smtClean="0"/>
              <a:t>Lösung 1 - </a:t>
            </a:r>
            <a:r>
              <a:rPr lang="de-AT" dirty="0" err="1" smtClean="0"/>
              <a:t>vorschüssig</a:t>
            </a:r>
            <a:endParaRPr lang="de-A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772816"/>
                <a:ext cx="7543800" cy="38862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de-AT" u="sng" dirty="0" smtClean="0"/>
                  <a:t>Endwert:</a:t>
                </a:r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AT" sz="2400" b="0" i="0" smtClean="0">
                        <a:latin typeface="Cambria Math"/>
                      </a:rPr>
                      <m:t>R</m:t>
                    </m:r>
                    <m:r>
                      <a:rPr lang="de-AT" sz="2400" b="0" i="0" smtClean="0">
                        <a:latin typeface="Cambria Math"/>
                      </a:rPr>
                      <m:t>(1+</m:t>
                    </m:r>
                    <m:r>
                      <m:rPr>
                        <m:sty m:val="p"/>
                      </m:rPr>
                      <a:rPr lang="de-AT" sz="2400" b="0" i="0" smtClean="0">
                        <a:latin typeface="Cambria Math"/>
                      </a:rPr>
                      <m:t>i</m:t>
                    </m:r>
                    <m:r>
                      <a:rPr lang="de-AT" sz="2400" b="0" i="0" smtClean="0">
                        <a:latin typeface="Cambria Math"/>
                      </a:rPr>
                      <m:t>)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</m:t>
                            </m:r>
                            <m:r>
                              <m:rPr>
                                <m:sty m:val="p"/>
                              </m:rPr>
                              <a:rPr lang="de-AT" sz="2400" b="0" i="0" smtClean="0">
                                <a:latin typeface="Cambria Math"/>
                              </a:rPr>
                              <m:t>i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de-AT" sz="2400" b="0" i="0" baseline="30000" smtClean="0">
                            <a:latin typeface="Cambria Math"/>
                          </a:rPr>
                          <m:t>n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AT" sz="2400" b="0" i="0" smtClean="0">
                            <a:latin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smtClean="0"/>
                  <a:t>En </a:t>
                </a:r>
                <a14:m>
                  <m:oMath xmlns:m="http://schemas.openxmlformats.org/officeDocument/2006/math">
                    <m:r>
                      <a:rPr lang="de-AT" sz="2400" b="0" i="0" smtClean="0">
                        <a:latin typeface="Cambria Math"/>
                      </a:rPr>
                      <m:t>=15000(1+0,05) </m:t>
                    </m:r>
                    <m:f>
                      <m:fPr>
                        <m:ctrlPr>
                          <a:rPr lang="de-AT" sz="24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de-AT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de-AT" sz="2400" b="0" i="0" smtClean="0">
                                <a:latin typeface="Cambria Math"/>
                              </a:rPr>
                              <m:t>1+0,05</m:t>
                            </m:r>
                          </m:e>
                        </m:d>
                        <m:r>
                          <a:rPr lang="de-AT" sz="2400" b="0" i="0" baseline="30000" smtClean="0">
                            <a:latin typeface="Cambria Math"/>
                          </a:rPr>
                          <m:t>25</m:t>
                        </m:r>
                        <m:r>
                          <a:rPr lang="de-AT" sz="2400" b="0" i="0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de-AT" sz="2400" b="0" i="0" smtClean="0">
                            <a:latin typeface="Cambria Math"/>
                          </a:rPr>
                          <m:t>0,05</m:t>
                        </m:r>
                      </m:den>
                    </m:f>
                  </m:oMath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smtClean="0"/>
                  <a:t>En = </a:t>
                </a:r>
                <a:r>
                  <a:rPr lang="de-AT" sz="2400" dirty="0" smtClean="0"/>
                  <a:t>751.701,81 €</a:t>
                </a:r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u="sng" dirty="0" smtClean="0"/>
                  <a:t>Barwert: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AT" sz="2400" b="0" i="0" smtClean="0">
                          <a:latin typeface="Cambria Math"/>
                        </a:rPr>
                        <m:t>Bn</m:t>
                      </m:r>
                      <m:r>
                        <a:rPr lang="de-AT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de-AT" sz="2400" b="0" i="0" smtClean="0">
                              <a:latin typeface="Cambria Math"/>
                            </a:rPr>
                            <m:t>R</m:t>
                          </m:r>
                        </m:num>
                        <m:den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de-AT" sz="2400" b="0" i="0" smtClean="0">
                                  <a:latin typeface="Cambria Math"/>
                                </a:rPr>
                                <m:t>i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de-AT" sz="2400" b="0" i="0" baseline="30000" smtClean="0">
                              <a:latin typeface="Cambria Math"/>
                            </a:rPr>
                            <m:t>n</m:t>
                          </m:r>
                          <m:r>
                            <a:rPr lang="de-AT" sz="2400" b="0" i="0" baseline="30000" smtClean="0">
                              <a:latin typeface="Cambria Math"/>
                            </a:rPr>
                            <m:t>_1</m:t>
                          </m:r>
                        </m:den>
                      </m:f>
                      <m:r>
                        <a:rPr lang="de-AT" sz="2400" b="0" i="0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</m:t>
                              </m:r>
                              <m:r>
                                <m:rPr>
                                  <m:sty m:val="p"/>
                                </m:rPr>
                                <a:rPr lang="de-AT" sz="2400" b="0" i="0" smtClean="0">
                                  <a:latin typeface="Cambria Math"/>
                                </a:rPr>
                                <m:t>i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de-AT" sz="2400" b="0" i="0" baseline="30000" smtClean="0">
                              <a:latin typeface="Cambria Math"/>
                            </a:rPr>
                            <m:t>n</m:t>
                          </m:r>
                          <m:r>
                            <a:rPr lang="de-AT" sz="2400" b="0" i="0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de-AT" sz="2400" b="0" i="0" smtClean="0">
                              <a:latin typeface="Cambria Math"/>
                            </a:rPr>
                            <m:t>i</m:t>
                          </m:r>
                        </m:den>
                      </m:f>
                    </m:oMath>
                  </m:oMathPara>
                </a14:m>
                <a:endParaRPr lang="de-AT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de-AT" sz="2400" b="0" i="0" smtClean="0">
                          <a:latin typeface="Cambria Math"/>
                        </a:rPr>
                        <m:t>Bn</m:t>
                      </m:r>
                      <m:r>
                        <a:rPr lang="de-AT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de-AT" sz="2400" b="0" i="0" smtClean="0">
                              <a:latin typeface="Cambria Math"/>
                            </a:rPr>
                            <m:t>15000</m:t>
                          </m:r>
                        </m:num>
                        <m:den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1+0,05</m:t>
                              </m:r>
                            </m:e>
                          </m:d>
                          <m:r>
                            <a:rPr lang="de-AT" sz="2400" b="0" i="0" baseline="30000" smtClean="0">
                              <a:latin typeface="Cambria Math"/>
                            </a:rPr>
                            <m:t>25−1</m:t>
                          </m:r>
                        </m:den>
                      </m:f>
                      <m:r>
                        <a:rPr lang="de-AT" sz="2400" b="0" i="0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de-AT" sz="2400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de-AT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de-AT" sz="2400" b="0" i="0" smtClean="0">
                                  <a:latin typeface="Cambria Math"/>
                                </a:rPr>
                                <m:t>1+0,05</m:t>
                              </m:r>
                            </m:e>
                          </m:d>
                          <m:r>
                            <a:rPr lang="de-AT" sz="2400" b="0" i="0" baseline="30000" smtClean="0">
                              <a:latin typeface="Cambria Math"/>
                            </a:rPr>
                            <m:t>25</m:t>
                          </m:r>
                          <m:r>
                            <a:rPr lang="de-AT" sz="2400" b="0" i="0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de-AT" sz="2400" b="0" i="0" smtClean="0">
                              <a:latin typeface="Cambria Math"/>
                            </a:rPr>
                            <m:t>0,05</m:t>
                          </m:r>
                        </m:den>
                      </m:f>
                    </m:oMath>
                  </m:oMathPara>
                </a14:m>
                <a:endParaRPr lang="de-AT" sz="2400" dirty="0" smtClean="0"/>
              </a:p>
              <a:p>
                <a:pPr marL="0" indent="0">
                  <a:buNone/>
                </a:pPr>
                <a:r>
                  <a:rPr lang="de-AT" sz="2400" dirty="0" err="1" smtClean="0"/>
                  <a:t>Bn</a:t>
                </a:r>
                <a:r>
                  <a:rPr lang="de-AT" sz="2400" dirty="0" smtClean="0"/>
                  <a:t>= </a:t>
                </a:r>
                <a:r>
                  <a:rPr lang="de-AT" sz="2400" dirty="0" smtClean="0"/>
                  <a:t>221.979,63 €</a:t>
                </a:r>
                <a:endParaRPr lang="de-AT" sz="2400" dirty="0" smtClean="0"/>
              </a:p>
              <a:p>
                <a:pPr marL="0" indent="0">
                  <a:buNone/>
                </a:pPr>
                <a:endParaRPr lang="de-AT" dirty="0"/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772816"/>
                <a:ext cx="7543800" cy="3886200"/>
              </a:xfrm>
              <a:blipFill rotWithShape="1">
                <a:blip r:embed="rId2"/>
                <a:stretch>
                  <a:fillRect l="-1051" t="-5651"/>
                </a:stretch>
              </a:blipFill>
            </p:spPr>
            <p:txBody>
              <a:bodyPr/>
              <a:lstStyle/>
              <a:p>
                <a:r>
                  <a:rPr lang="de-A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32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0</TotalTime>
  <Words>827</Words>
  <Application>Microsoft Office PowerPoint</Application>
  <PresentationFormat>Bildschirmpräsentation (4:3)</PresentationFormat>
  <Paragraphs>104</Paragraphs>
  <Slides>18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0" baseType="lpstr">
      <vt:lpstr>NewsPrint</vt:lpstr>
      <vt:lpstr>Formel</vt:lpstr>
      <vt:lpstr>Rentenrechnung Miriam Egg, Gloria Urbani</vt:lpstr>
      <vt:lpstr>Was ist eine Rente?</vt:lpstr>
      <vt:lpstr>Was macht man bei der Rentenrechnung?</vt:lpstr>
      <vt:lpstr>Ausdrücke und Abkürzungen</vt:lpstr>
      <vt:lpstr>Formelübersicht</vt:lpstr>
      <vt:lpstr>Beispielübersicht</vt:lpstr>
      <vt:lpstr>Beispiel 1 Barwert + Endwert</vt:lpstr>
      <vt:lpstr>Lösung 1- nachschüssig</vt:lpstr>
      <vt:lpstr>Lösung 1 - vorschüssig</vt:lpstr>
      <vt:lpstr>Beispiel 2 unterjährig</vt:lpstr>
      <vt:lpstr>Lösung 2</vt:lpstr>
      <vt:lpstr>Beispiel 3 Periode ausrechnen</vt:lpstr>
      <vt:lpstr>Lösung 3</vt:lpstr>
      <vt:lpstr>Beispiel 4 Rate ausrechnen</vt:lpstr>
      <vt:lpstr>Lösung 4</vt:lpstr>
      <vt:lpstr>PowerPoint-Präsentation</vt:lpstr>
      <vt:lpstr>Lösung 5 Rentenumwandlung</vt:lpstr>
      <vt:lpstr>Lösung 5 Rentenumwandlung</vt:lpstr>
    </vt:vector>
  </TitlesOfParts>
  <Company>TU Wien, Studentenlizenz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Rentenrechnung</dc:title>
  <dc:creator>fs</dc:creator>
  <cp:lastModifiedBy>Administrator</cp:lastModifiedBy>
  <cp:revision>41</cp:revision>
  <dcterms:created xsi:type="dcterms:W3CDTF">2012-03-05T15:43:02Z</dcterms:created>
  <dcterms:modified xsi:type="dcterms:W3CDTF">2014-02-21T14:39:53Z</dcterms:modified>
</cp:coreProperties>
</file>