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9" r:id="rId5"/>
    <p:sldId id="268" r:id="rId6"/>
    <p:sldId id="267" r:id="rId7"/>
    <p:sldId id="270" r:id="rId8"/>
    <p:sldId id="272" r:id="rId9"/>
    <p:sldId id="271" r:id="rId10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3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827ED-FB81-4094-B3C7-08DF42107FA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316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8E0F0-0EB5-4CF9-AC6C-25B307479E9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5295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01E3C-827B-4EAA-8FB4-DA02C10E585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6951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57930-6DAD-41A5-8363-E933580A1CF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8762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71A91-2765-45BA-BECE-4A451178C69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2180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9D79F-E201-42C7-9B55-E4DFE232EF4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897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38AB5-947E-45ED-B058-901DCA53684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9829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23DF5-CFFC-4DE5-8C1C-51D2560C60C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3806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D724D-D4C1-4B6A-9DFB-D001836C466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99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E7FBC-6FC6-45C5-8AD1-EECB25C5429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8645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CE08C-F066-454C-8978-D36D2FB5E10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3171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de-DE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de-DE" smtClean="0"/>
              <a:t>Haga clic para modificar el estilo de texto del patrón</a:t>
            </a:r>
          </a:p>
          <a:p>
            <a:pPr lvl="1"/>
            <a:r>
              <a:rPr lang="es-ES" altLang="de-DE" smtClean="0"/>
              <a:t>Segundo nivel</a:t>
            </a:r>
          </a:p>
          <a:p>
            <a:pPr lvl="2"/>
            <a:r>
              <a:rPr lang="es-ES" altLang="de-DE" smtClean="0"/>
              <a:t>Tercer nivel</a:t>
            </a:r>
          </a:p>
          <a:p>
            <a:pPr lvl="3"/>
            <a:r>
              <a:rPr lang="es-ES" altLang="de-DE" smtClean="0"/>
              <a:t>Cuarto nivel</a:t>
            </a:r>
          </a:p>
          <a:p>
            <a:pPr lvl="4"/>
            <a:r>
              <a:rPr lang="es-ES" altLang="de-DE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18346E38-C1C7-4B50-B217-A1EAFE97597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wAn2KGGSah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4" name="Rectangle 36"/>
          <p:cNvSpPr>
            <a:spLocks noGrp="1" noChangeArrowheads="1"/>
          </p:cNvSpPr>
          <p:nvPr>
            <p:ph type="subTitle" idx="1"/>
          </p:nvPr>
        </p:nvSpPr>
        <p:spPr>
          <a:xfrm>
            <a:off x="3851275" y="5105400"/>
            <a:ext cx="5033963" cy="1752600"/>
          </a:xfrm>
        </p:spPr>
        <p:txBody>
          <a:bodyPr/>
          <a:lstStyle/>
          <a:p>
            <a:pPr algn="r" eaLnBrk="1" hangingPunct="1">
              <a:defRPr/>
            </a:pPr>
            <a:r>
              <a:rPr lang="de-DE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itchFamily="34" charset="0"/>
              </a:rPr>
              <a:t>5AK</a:t>
            </a:r>
          </a:p>
          <a:p>
            <a:pPr algn="r" eaLnBrk="1" hangingPunct="1">
              <a:defRPr/>
            </a:pPr>
            <a:r>
              <a:rPr lang="de-DE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itchFamily="34" charset="0"/>
              </a:rPr>
              <a:t>Daniela </a:t>
            </a:r>
            <a:r>
              <a:rPr lang="de-DE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itchFamily="34" charset="0"/>
              </a:rPr>
              <a:t>Vukadin</a:t>
            </a:r>
            <a:r>
              <a:rPr lang="de-DE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&amp; Bozana Simic</a:t>
            </a:r>
          </a:p>
          <a:p>
            <a:pPr algn="r" eaLnBrk="1" hangingPunct="1">
              <a:defRPr/>
            </a:pPr>
            <a:r>
              <a:rPr lang="de-DE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itchFamily="34" charset="0"/>
              </a:rPr>
              <a:t>2012/13</a:t>
            </a:r>
          </a:p>
        </p:txBody>
      </p:sp>
      <p:pic>
        <p:nvPicPr>
          <p:cNvPr id="2051" name="Picture 38" descr="http://www.really-learn-english.com/image-files/activities-for-teaching-vocabular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916113"/>
            <a:ext cx="235267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0" descr="http://www.school-furniture.info/var/shop/storage/images/furniture/boards-flipcharts/school-board-magnetic-with-ceramic-surface-to-be-used-with-chalk-height-1000-mm/school-board-magnetic-with-ceramic-surface-to-be-used-with-chalk-height-1000-mm-skok150100/1341333-1-eng-GB/school_board_magnetic_with_ceramic_surface_to_be_used_with_chalk_height_1000_mm_skok1501001_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45" b="17300"/>
          <a:stretch>
            <a:fillRect/>
          </a:stretch>
        </p:blipFill>
        <p:spPr bwMode="auto">
          <a:xfrm>
            <a:off x="611188" y="765175"/>
            <a:ext cx="4876800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252413" y="1341438"/>
            <a:ext cx="6548438" cy="1470025"/>
          </a:xfrm>
        </p:spPr>
        <p:txBody>
          <a:bodyPr/>
          <a:lstStyle/>
          <a:p>
            <a:pPr eaLnBrk="1" hangingPunct="1"/>
            <a:r>
              <a:rPr lang="es-ES" altLang="de-DE" sz="3200" b="1" smtClean="0">
                <a:solidFill>
                  <a:schemeClr val="bg1"/>
                </a:solidFill>
                <a:latin typeface="Century Gothic" pitchFamily="34" charset="0"/>
              </a:rPr>
              <a:t>Die </a:t>
            </a:r>
            <a:br>
              <a:rPr lang="es-ES" altLang="de-DE" sz="3200" b="1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es-ES" altLang="de-DE" sz="3200" b="1" smtClean="0">
                <a:solidFill>
                  <a:schemeClr val="bg1"/>
                </a:solidFill>
                <a:latin typeface="Century Gothic" pitchFamily="34" charset="0"/>
              </a:rPr>
              <a:t>Korrelations- und</a:t>
            </a:r>
            <a:br>
              <a:rPr lang="es-ES" altLang="de-DE" sz="3200" b="1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es-ES" altLang="de-DE" sz="3200" b="1" smtClean="0">
                <a:solidFill>
                  <a:schemeClr val="bg1"/>
                </a:solidFill>
                <a:latin typeface="Century Gothic" pitchFamily="34" charset="0"/>
              </a:rPr>
              <a:t>Regressionsanalyse </a:t>
            </a:r>
            <a:br>
              <a:rPr lang="es-ES" altLang="de-DE" sz="3200" b="1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es-ES" altLang="de-DE" sz="3200" b="1" smtClean="0">
                <a:solidFill>
                  <a:schemeClr val="bg1"/>
                </a:solidFill>
                <a:latin typeface="Century Gothic" pitchFamily="34" charset="0"/>
              </a:rPr>
              <a:t>(linear)</a:t>
            </a:r>
          </a:p>
        </p:txBody>
      </p:sp>
      <p:sp>
        <p:nvSpPr>
          <p:cNvPr id="6" name="Rechteck 5"/>
          <p:cNvSpPr/>
          <p:nvPr/>
        </p:nvSpPr>
        <p:spPr>
          <a:xfrm>
            <a:off x="0" y="6669088"/>
            <a:ext cx="9144000" cy="1889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itchFamily="34" charset="0"/>
              </a:rPr>
              <a:t>Allgemeines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900" y="1341438"/>
            <a:ext cx="8928100" cy="4525962"/>
          </a:xfrm>
        </p:spPr>
        <p:txBody>
          <a:bodyPr/>
          <a:lstStyle/>
          <a:p>
            <a:pPr eaLnBrk="1" hangingPunct="1">
              <a:buFont typeface="Courier New" pitchFamily="49" charset="0"/>
              <a:buChar char="o"/>
            </a:pPr>
            <a:r>
              <a:rPr lang="de-AT" altLang="de-DE" sz="2400" smtClean="0">
                <a:latin typeface="Century Gothic" pitchFamily="34" charset="0"/>
              </a:rPr>
              <a:t>Die Korrelations- und Regressionsanalyse untersucht die </a:t>
            </a:r>
            <a:r>
              <a:rPr lang="de-AT" altLang="de-DE" sz="2400" b="1" smtClean="0">
                <a:latin typeface="Century Gothic" pitchFamily="34" charset="0"/>
              </a:rPr>
              <a:t>Abhängigkeit zwischen zwei Merkmalen </a:t>
            </a:r>
            <a:r>
              <a:rPr lang="de-AT" altLang="de-DE" sz="2400" smtClean="0">
                <a:latin typeface="Century Gothic" pitchFamily="34" charset="0"/>
              </a:rPr>
              <a:t>eines Objektes (Material, Prozess, ...). </a:t>
            </a:r>
            <a:br>
              <a:rPr lang="de-AT" altLang="de-DE" sz="2400" smtClean="0">
                <a:latin typeface="Century Gothic" pitchFamily="34" charset="0"/>
              </a:rPr>
            </a:br>
            <a:endParaRPr lang="de-AT" altLang="de-DE" sz="2400" smtClean="0">
              <a:latin typeface="Century Gothic" pitchFamily="34" charset="0"/>
            </a:endParaRPr>
          </a:p>
          <a:p>
            <a:pPr eaLnBrk="1" hangingPunct="1">
              <a:buFont typeface="Courier New" pitchFamily="49" charset="0"/>
              <a:buChar char="o"/>
            </a:pPr>
            <a:r>
              <a:rPr lang="de-AT" altLang="de-DE" sz="2400" smtClean="0">
                <a:latin typeface="Century Gothic" pitchFamily="34" charset="0"/>
              </a:rPr>
              <a:t>gibt Auskunft über </a:t>
            </a:r>
            <a:r>
              <a:rPr lang="de-AT" altLang="de-DE" sz="2400" b="1" smtClean="0">
                <a:latin typeface="Century Gothic" pitchFamily="34" charset="0"/>
              </a:rPr>
              <a:t>Art und Grad des Zusammenhanges</a:t>
            </a:r>
            <a:r>
              <a:rPr lang="de-AT" altLang="de-DE" sz="2400" smtClean="0">
                <a:latin typeface="Century Gothic" pitchFamily="34" charset="0"/>
              </a:rPr>
              <a:t/>
            </a:r>
            <a:br>
              <a:rPr lang="de-AT" altLang="de-DE" sz="2400" smtClean="0">
                <a:latin typeface="Century Gothic" pitchFamily="34" charset="0"/>
              </a:rPr>
            </a:br>
            <a:endParaRPr lang="de-AT" altLang="de-DE" sz="2400" smtClean="0">
              <a:latin typeface="Century Gothic" pitchFamily="34" charset="0"/>
            </a:endParaRPr>
          </a:p>
          <a:p>
            <a:pPr eaLnBrk="1" hangingPunct="1">
              <a:buFont typeface="Courier New" pitchFamily="49" charset="0"/>
              <a:buChar char="o"/>
            </a:pPr>
            <a:r>
              <a:rPr lang="de-AT" altLang="de-DE" sz="2400" smtClean="0">
                <a:latin typeface="Century Gothic" pitchFamily="34" charset="0"/>
              </a:rPr>
              <a:t>der Zusammenhang wird mit dem </a:t>
            </a:r>
            <a:r>
              <a:rPr lang="de-AT" altLang="de-DE" sz="2400" b="1" smtClean="0">
                <a:latin typeface="Century Gothic" pitchFamily="34" charset="0"/>
              </a:rPr>
              <a:t>Korrelationskoeffizienten</a:t>
            </a:r>
            <a:r>
              <a:rPr lang="de-AT" altLang="de-DE" sz="2400" smtClean="0">
                <a:latin typeface="Century Gothic" pitchFamily="34" charset="0"/>
              </a:rPr>
              <a:t> gemessen → </a:t>
            </a:r>
            <a:r>
              <a:rPr lang="de-AT" altLang="de-DE" sz="2400" b="1" smtClean="0">
                <a:latin typeface="Century Gothic" pitchFamily="34" charset="0"/>
              </a:rPr>
              <a:t>r</a:t>
            </a:r>
            <a:endParaRPr lang="de-DE" altLang="de-DE" sz="2400" b="1" smtClean="0">
              <a:latin typeface="Century Gothic" pitchFamily="34" charset="0"/>
            </a:endParaRPr>
          </a:p>
        </p:txBody>
      </p:sp>
      <p:pic>
        <p:nvPicPr>
          <p:cNvPr id="3076" name="Picture 5" descr="http://www.faes.de/Basis/Basis-Statistik/Basis-Statistik-Korrelation-Re/a_K_R_Bild_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6" t="13683" b="4219"/>
          <a:stretch>
            <a:fillRect/>
          </a:stretch>
        </p:blipFill>
        <p:spPr bwMode="auto">
          <a:xfrm>
            <a:off x="3276600" y="4508500"/>
            <a:ext cx="5545138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>
          <a:xfrm>
            <a:off x="0" y="6669088"/>
            <a:ext cx="9144000" cy="1889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itchFamily="34" charset="0"/>
              </a:rPr>
              <a:t>Wesentliches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FontTx/>
              <a:buNone/>
            </a:pPr>
            <a:r>
              <a:rPr lang="de-AT" altLang="de-DE" sz="2400" smtClean="0">
                <a:latin typeface="Century Gothic" pitchFamily="34" charset="0"/>
              </a:rPr>
              <a:t>Für den Korrelationskoeffizient r der Merkmale (Zufallsvariablen) x und y gilt:</a:t>
            </a:r>
          </a:p>
          <a:p>
            <a:pPr marL="0" indent="0" eaLnBrk="1" hangingPunct="1"/>
            <a:endParaRPr lang="de-DE" altLang="de-DE" smtClean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2124075" y="2781300"/>
          <a:ext cx="5616575" cy="2928998"/>
        </p:xfrm>
        <a:graphic>
          <a:graphicData uri="http://schemas.openxmlformats.org/drawingml/2006/table">
            <a:tbl>
              <a:tblPr/>
              <a:tblGrid>
                <a:gridCol w="1365250"/>
                <a:gridCol w="4251325"/>
              </a:tblGrid>
              <a:tr h="4317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</a:rPr>
                        <a:t>r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</a:rPr>
                        <a:t>Interpretation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DF"/>
                    </a:solidFill>
                  </a:tcPr>
                </a:tc>
              </a:tr>
              <a:tr h="6400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Negativer Wert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Negative Steigung gemeint, hier gilt -1 als perfekter Zusammenhang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DF"/>
                    </a:solidFill>
                  </a:tcPr>
                </a:tc>
              </a:tr>
              <a:tr h="3714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kein linearer Zusammenhang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DF"/>
                    </a:solidFill>
                  </a:tcPr>
                </a:tc>
              </a:tr>
              <a:tr h="3714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0-0,5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schwacher linearer Zusammenhang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DF"/>
                    </a:solidFill>
                  </a:tcPr>
                </a:tc>
              </a:tr>
              <a:tr h="3714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0,5-0,8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mittlerer linearer Zusammenhang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DF"/>
                    </a:solidFill>
                  </a:tcPr>
                </a:tc>
              </a:tr>
              <a:tr h="3714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0,8-1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starker linearer Zusammenhang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DF"/>
                    </a:solidFill>
                  </a:tcPr>
                </a:tc>
              </a:tr>
              <a:tr h="3714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1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Perfekter linearer Zusammenhang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DF"/>
                    </a:solidFill>
                  </a:tcPr>
                </a:tc>
              </a:tr>
            </a:tbl>
          </a:graphicData>
        </a:graphic>
      </p:graphicFrame>
      <p:sp>
        <p:nvSpPr>
          <p:cNvPr id="5" name="Rechteck 4"/>
          <p:cNvSpPr/>
          <p:nvPr/>
        </p:nvSpPr>
        <p:spPr>
          <a:xfrm>
            <a:off x="0" y="6669088"/>
            <a:ext cx="9144000" cy="1889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6669088"/>
            <a:ext cx="9144000" cy="1889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srgbClr val="FFFFFF"/>
              </a:solidFill>
            </a:endParaRPr>
          </a:p>
        </p:txBody>
      </p:sp>
      <p:pic>
        <p:nvPicPr>
          <p:cNvPr id="512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00"/>
          <a:stretch>
            <a:fillRect/>
          </a:stretch>
        </p:blipFill>
        <p:spPr bwMode="auto">
          <a:xfrm>
            <a:off x="0" y="0"/>
            <a:ext cx="91106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0" descr="http://www.wie-wie.de/files/Image/mac-notizzett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492375"/>
            <a:ext cx="3810000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feld 13"/>
          <p:cNvSpPr txBox="1">
            <a:spLocks noChangeArrowheads="1"/>
          </p:cNvSpPr>
          <p:nvPr/>
        </p:nvSpPr>
        <p:spPr bwMode="auto">
          <a:xfrm rot="-212677">
            <a:off x="5230813" y="3173413"/>
            <a:ext cx="3457575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AT" altLang="de-DE" sz="1600" b="1">
                <a:latin typeface="Century Gothic" pitchFamily="34" charset="0"/>
              </a:rPr>
              <a:t>1.   </a:t>
            </a:r>
            <a:r>
              <a:rPr lang="de-AT" altLang="de-DE" sz="1600">
                <a:latin typeface="Century Gothic" pitchFamily="34" charset="0"/>
              </a:rPr>
              <a:t>Die 2 betreffenden Spalten markieren und unter </a:t>
            </a:r>
            <a:r>
              <a:rPr lang="de-AT" altLang="de-DE" sz="1600" b="1">
                <a:latin typeface="Century Gothic" pitchFamily="34" charset="0"/>
              </a:rPr>
              <a:t>Einfügen/Diagramme/Punkt</a:t>
            </a:r>
            <a:r>
              <a:rPr lang="de-AT" altLang="de-DE" sz="1600">
                <a:latin typeface="Century Gothic" pitchFamily="34" charset="0"/>
              </a:rPr>
              <a:t> das Erste auswählen!</a:t>
            </a:r>
          </a:p>
          <a:p>
            <a:pPr eaLnBrk="1" hangingPunct="1"/>
            <a:endParaRPr lang="de-AT" altLang="de-DE" sz="1600">
              <a:latin typeface="Century Gothic" pitchFamily="34" charset="0"/>
            </a:endParaRPr>
          </a:p>
          <a:p>
            <a:pPr eaLnBrk="1" hangingPunct="1"/>
            <a:r>
              <a:rPr lang="de-AT" altLang="de-DE" sz="1600" b="1">
                <a:latin typeface="Century Gothic" pitchFamily="34" charset="0"/>
              </a:rPr>
              <a:t>2.   </a:t>
            </a:r>
            <a:r>
              <a:rPr lang="de-AT" altLang="de-DE" sz="1600">
                <a:latin typeface="Century Gothic" pitchFamily="34" charset="0"/>
              </a:rPr>
              <a:t>Überschrift bzw. Achsen beschriften, eventuell Achsenabstände ändern, um besseren Überblick zu schaffen (hier x-Achse in 50er Schritten)</a:t>
            </a:r>
          </a:p>
        </p:txBody>
      </p:sp>
      <p:cxnSp>
        <p:nvCxnSpPr>
          <p:cNvPr id="16" name="Gerade Verbindung mit Pfeil 15"/>
          <p:cNvCxnSpPr/>
          <p:nvPr/>
        </p:nvCxnSpPr>
        <p:spPr>
          <a:xfrm flipH="1" flipV="1">
            <a:off x="3995738" y="1412875"/>
            <a:ext cx="2089150" cy="1655763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/>
          <p:nvPr/>
        </p:nvCxnSpPr>
        <p:spPr>
          <a:xfrm flipH="1">
            <a:off x="4643438" y="5157788"/>
            <a:ext cx="504825" cy="2159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e-DE" altLang="de-DE" smtClean="0">
              <a:solidFill>
                <a:schemeClr val="tx1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de-DE" altLang="de-DE" smtClean="0"/>
          </a:p>
        </p:txBody>
      </p:sp>
      <p:sp>
        <p:nvSpPr>
          <p:cNvPr id="4" name="Rechteck 3"/>
          <p:cNvSpPr/>
          <p:nvPr/>
        </p:nvSpPr>
        <p:spPr>
          <a:xfrm>
            <a:off x="0" y="6669088"/>
            <a:ext cx="9144000" cy="1889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srgbClr val="FFFFFF"/>
              </a:solidFill>
            </a:endParaRPr>
          </a:p>
        </p:txBody>
      </p:sp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0" descr="http://www.wie-wie.de/files/Image/mac-notizzett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852738"/>
            <a:ext cx="3810000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feld 6"/>
          <p:cNvSpPr txBox="1">
            <a:spLocks noChangeArrowheads="1"/>
          </p:cNvSpPr>
          <p:nvPr/>
        </p:nvSpPr>
        <p:spPr bwMode="auto">
          <a:xfrm rot="-212677">
            <a:off x="5243513" y="3381375"/>
            <a:ext cx="3457575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AT" altLang="de-DE" sz="1600" b="1">
                <a:latin typeface="Century Gothic" pitchFamily="34" charset="0"/>
              </a:rPr>
              <a:t>3.   </a:t>
            </a:r>
            <a:r>
              <a:rPr lang="de-AT" altLang="de-DE" sz="1600">
                <a:latin typeface="Century Gothic" pitchFamily="34" charset="0"/>
              </a:rPr>
              <a:t>Das Diagramm anklicken und unter Layout/Trendlinie </a:t>
            </a:r>
            <a:r>
              <a:rPr lang="de-AT" altLang="de-DE" sz="1600" b="1">
                <a:latin typeface="Century Gothic" pitchFamily="34" charset="0"/>
              </a:rPr>
              <a:t>lineare Trendlinie </a:t>
            </a:r>
            <a:r>
              <a:rPr lang="de-AT" altLang="de-DE" sz="1600">
                <a:latin typeface="Century Gothic" pitchFamily="34" charset="0"/>
              </a:rPr>
              <a:t>auswählen → Trendlinie erscheint im Diagramm</a:t>
            </a:r>
          </a:p>
          <a:p>
            <a:pPr eaLnBrk="1" hangingPunct="1"/>
            <a:endParaRPr lang="de-AT" altLang="de-DE" sz="1600">
              <a:latin typeface="Century Gothic" pitchFamily="34" charset="0"/>
            </a:endParaRPr>
          </a:p>
          <a:p>
            <a:pPr eaLnBrk="1" hangingPunct="1"/>
            <a:r>
              <a:rPr lang="de-AT" altLang="de-DE" sz="1600" b="1">
                <a:latin typeface="Century Gothic" pitchFamily="34" charset="0"/>
              </a:rPr>
              <a:t>4.   </a:t>
            </a:r>
            <a:r>
              <a:rPr lang="de-AT" altLang="de-DE" sz="1600">
                <a:latin typeface="Century Gothic" pitchFamily="34" charset="0"/>
              </a:rPr>
              <a:t>unter Layout/Trendlinie </a:t>
            </a:r>
            <a:r>
              <a:rPr lang="de-AT" altLang="de-DE" sz="1600" b="1">
                <a:latin typeface="Century Gothic" pitchFamily="34" charset="0"/>
              </a:rPr>
              <a:t>weitere Trendlinienoptionen </a:t>
            </a:r>
            <a:r>
              <a:rPr lang="de-AT" altLang="de-DE" sz="1600">
                <a:latin typeface="Century Gothic" pitchFamily="34" charset="0"/>
              </a:rPr>
              <a:t>auswählen und                                        </a:t>
            </a:r>
          </a:p>
          <a:p>
            <a:pPr eaLnBrk="1" hangingPunct="1"/>
            <a:r>
              <a:rPr lang="de-AT" altLang="de-DE" sz="1600">
                <a:latin typeface="Century Gothic" pitchFamily="34" charset="0"/>
              </a:rPr>
              <a:t>                       </a:t>
            </a:r>
          </a:p>
          <a:p>
            <a:pPr eaLnBrk="1" hangingPunct="1"/>
            <a:r>
              <a:rPr lang="de-AT" altLang="de-DE" sz="1600">
                <a:latin typeface="Century Gothic" pitchFamily="34" charset="0"/>
              </a:rPr>
              <a:t>                                    anklicken</a:t>
            </a:r>
          </a:p>
        </p:txBody>
      </p:sp>
      <p:pic>
        <p:nvPicPr>
          <p:cNvPr id="615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52" t="67921" r="41052" b="28133"/>
          <a:stretch>
            <a:fillRect/>
          </a:stretch>
        </p:blipFill>
        <p:spPr bwMode="auto">
          <a:xfrm rot="-217189">
            <a:off x="5365750" y="5724525"/>
            <a:ext cx="19653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7" descr="http://www.hartlauer.at/Portal/jsp/hartlauer2/gesundheit/images/li_hackerl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6237288"/>
            <a:ext cx="104775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9" descr="http://www.hartlauer.at/Portal/jsp/hartlauer2/gesundheit/images/li_hackerl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5876925"/>
            <a:ext cx="104775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Gerade Verbindung mit Pfeil 14"/>
          <p:cNvCxnSpPr/>
          <p:nvPr/>
        </p:nvCxnSpPr>
        <p:spPr>
          <a:xfrm flipV="1">
            <a:off x="5940425" y="1484313"/>
            <a:ext cx="576263" cy="1944687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 flipV="1">
            <a:off x="8388350" y="2636838"/>
            <a:ext cx="431800" cy="2376487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e-DE" altLang="de-DE" smtClean="0">
              <a:solidFill>
                <a:schemeClr val="tx1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de-DE" altLang="de-DE" smtClean="0"/>
          </a:p>
        </p:txBody>
      </p:sp>
      <p:sp>
        <p:nvSpPr>
          <p:cNvPr id="4" name="Rechteck 3"/>
          <p:cNvSpPr/>
          <p:nvPr/>
        </p:nvSpPr>
        <p:spPr>
          <a:xfrm>
            <a:off x="0" y="6669088"/>
            <a:ext cx="9144000" cy="1889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srgbClr val="FFFFFF"/>
              </a:solidFill>
            </a:endParaRPr>
          </a:p>
        </p:txBody>
      </p:sp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0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0" descr="http://www.wie-wie.de/files/Image/mac-notizzett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0"/>
          <a:stretch>
            <a:fillRect/>
          </a:stretch>
        </p:blipFill>
        <p:spPr bwMode="auto">
          <a:xfrm>
            <a:off x="5364163" y="2781300"/>
            <a:ext cx="3665537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Textfeld 6"/>
          <p:cNvSpPr txBox="1">
            <a:spLocks noChangeArrowheads="1"/>
          </p:cNvSpPr>
          <p:nvPr/>
        </p:nvSpPr>
        <p:spPr bwMode="auto">
          <a:xfrm rot="-212677">
            <a:off x="5519738" y="3759200"/>
            <a:ext cx="3455987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AT" altLang="de-DE" sz="1600" b="1">
                <a:latin typeface="Century Gothic" pitchFamily="34" charset="0"/>
              </a:rPr>
              <a:t>5.   </a:t>
            </a:r>
            <a:r>
              <a:rPr lang="de-AT" altLang="de-DE" sz="1600">
                <a:latin typeface="Century Gothic" pitchFamily="34" charset="0"/>
              </a:rPr>
              <a:t>Das Ergebnis herunterschreiben und die </a:t>
            </a:r>
            <a:r>
              <a:rPr lang="de-AT" altLang="de-DE" sz="1600" b="1">
                <a:latin typeface="Century Gothic" pitchFamily="34" charset="0"/>
              </a:rPr>
              <a:t>Wurzel </a:t>
            </a:r>
            <a:r>
              <a:rPr lang="de-AT" altLang="de-DE" sz="1600">
                <a:latin typeface="Century Gothic" pitchFamily="34" charset="0"/>
              </a:rPr>
              <a:t>aus r² ziehen um r zu bekommen.</a:t>
            </a:r>
          </a:p>
          <a:p>
            <a:pPr eaLnBrk="1" hangingPunct="1"/>
            <a:endParaRPr lang="de-AT" altLang="de-DE" sz="1600">
              <a:latin typeface="Century Gothic" pitchFamily="34" charset="0"/>
            </a:endParaRPr>
          </a:p>
          <a:p>
            <a:pPr eaLnBrk="1" hangingPunct="1"/>
            <a:r>
              <a:rPr lang="de-AT" altLang="de-DE" sz="1600" b="1">
                <a:latin typeface="Century Gothic" pitchFamily="34" charset="0"/>
              </a:rPr>
              <a:t>6.   </a:t>
            </a:r>
            <a:r>
              <a:rPr lang="de-AT" altLang="de-DE" sz="1600">
                <a:latin typeface="Century Gothic" pitchFamily="34" charset="0"/>
              </a:rPr>
              <a:t>r mit Hilfe der Interpretationstabelle </a:t>
            </a:r>
            <a:r>
              <a:rPr lang="de-AT" altLang="de-DE" sz="1600" b="1">
                <a:latin typeface="Century Gothic" pitchFamily="34" charset="0"/>
              </a:rPr>
              <a:t>bewerten</a:t>
            </a:r>
            <a:r>
              <a:rPr lang="de-AT" altLang="de-DE" sz="1600">
                <a:latin typeface="Century Gothic" pitchFamily="34" charset="0"/>
              </a:rPr>
              <a:t>.</a:t>
            </a:r>
          </a:p>
        </p:txBody>
      </p:sp>
      <p:cxnSp>
        <p:nvCxnSpPr>
          <p:cNvPr id="8" name="Gerade Verbindung mit Pfeil 7"/>
          <p:cNvCxnSpPr/>
          <p:nvPr/>
        </p:nvCxnSpPr>
        <p:spPr>
          <a:xfrm flipH="1">
            <a:off x="1908175" y="4365625"/>
            <a:ext cx="3887788" cy="136683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 flipH="1">
            <a:off x="4500563" y="5489575"/>
            <a:ext cx="1366837" cy="60325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e-DE" altLang="de-DE" smtClean="0">
              <a:solidFill>
                <a:schemeClr val="tx1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de-DE" altLang="de-DE" smtClean="0"/>
          </a:p>
        </p:txBody>
      </p:sp>
      <p:sp>
        <p:nvSpPr>
          <p:cNvPr id="4" name="Rechteck 3"/>
          <p:cNvSpPr/>
          <p:nvPr/>
        </p:nvSpPr>
        <p:spPr>
          <a:xfrm>
            <a:off x="0" y="6669088"/>
            <a:ext cx="9144000" cy="1889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srgbClr val="FFFFFF"/>
              </a:solidFill>
            </a:endParaRPr>
          </a:p>
        </p:txBody>
      </p:sp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0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0" descr="http://www.wie-wie.de/files/Image/mac-notizzettel.jpg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0"/>
          <a:stretch>
            <a:fillRect/>
          </a:stretch>
        </p:blipFill>
        <p:spPr bwMode="auto">
          <a:xfrm>
            <a:off x="4787900" y="2420938"/>
            <a:ext cx="3665538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Textfeld 6"/>
          <p:cNvSpPr txBox="1">
            <a:spLocks noChangeArrowheads="1"/>
          </p:cNvSpPr>
          <p:nvPr/>
        </p:nvSpPr>
        <p:spPr bwMode="auto">
          <a:xfrm rot="-255536">
            <a:off x="4889500" y="3432175"/>
            <a:ext cx="34575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AT" altLang="de-DE" sz="1600" b="1">
                <a:solidFill>
                  <a:srgbClr val="6B6BCF"/>
                </a:solidFill>
                <a:latin typeface="Century Gothic" pitchFamily="34" charset="0"/>
              </a:rPr>
              <a:t>Versuche dieses Beispiel mit Hilfe der Erklärung zu lösen!</a:t>
            </a:r>
          </a:p>
          <a:p>
            <a:pPr eaLnBrk="1" hangingPunct="1"/>
            <a:r>
              <a:rPr lang="de-AT" altLang="de-DE" sz="1600" b="1">
                <a:solidFill>
                  <a:srgbClr val="6B6BCF"/>
                </a:solidFill>
                <a:latin typeface="Century Gothic" pitchFamily="34" charset="0"/>
              </a:rPr>
              <a:t>Die Lösung befindet sich auf der nächsten Seite. </a:t>
            </a:r>
            <a:r>
              <a:rPr lang="de-AT" altLang="de-DE" sz="1600" b="1">
                <a:solidFill>
                  <a:srgbClr val="6B6BCF"/>
                </a:solidFill>
                <a:latin typeface="Century Gothic" pitchFamily="34" charset="0"/>
                <a:sym typeface="Wingdings" pitchFamily="2" charset="2"/>
              </a:rPr>
              <a:t> Viel Glück!</a:t>
            </a:r>
          </a:p>
          <a:p>
            <a:pPr eaLnBrk="1" hangingPunct="1"/>
            <a:endParaRPr lang="de-AT" altLang="de-DE" sz="1600" b="1">
              <a:solidFill>
                <a:srgbClr val="6B6BCF"/>
              </a:solidFill>
              <a:latin typeface="Century Gothic" pitchFamily="34" charset="0"/>
              <a:sym typeface="Wingdings" pitchFamily="2" charset="2"/>
            </a:endParaRPr>
          </a:p>
          <a:p>
            <a:pPr eaLnBrk="1" hangingPunct="1"/>
            <a:r>
              <a:rPr lang="de-AT" altLang="de-DE" sz="1600" b="1">
                <a:solidFill>
                  <a:srgbClr val="6B6BCF"/>
                </a:solidFill>
                <a:latin typeface="Century Gothic" pitchFamily="34" charset="0"/>
                <a:sym typeface="Wingdings" pitchFamily="2" charset="2"/>
              </a:rPr>
              <a:t>TIPP: Achsen formatieren</a:t>
            </a:r>
            <a:endParaRPr lang="de-AT" altLang="de-DE" sz="1600" b="1">
              <a:solidFill>
                <a:srgbClr val="6B6BCF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e-DE" altLang="de-DE" smtClean="0">
              <a:solidFill>
                <a:schemeClr val="tx1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de-DE" altLang="de-DE" smtClean="0"/>
          </a:p>
        </p:txBody>
      </p:sp>
      <p:sp>
        <p:nvSpPr>
          <p:cNvPr id="4" name="Rechteck 3"/>
          <p:cNvSpPr/>
          <p:nvPr/>
        </p:nvSpPr>
        <p:spPr>
          <a:xfrm>
            <a:off x="0" y="6669088"/>
            <a:ext cx="9144000" cy="1889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srgbClr val="FFFFFF"/>
              </a:solidFill>
            </a:endParaRPr>
          </a:p>
        </p:txBody>
      </p:sp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0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0" descr="http://www.wie-wie.de/files/Image/mac-notizzettel.jpg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0"/>
          <a:stretch>
            <a:fillRect/>
          </a:stretch>
        </p:blipFill>
        <p:spPr bwMode="auto">
          <a:xfrm>
            <a:off x="5076825" y="2349500"/>
            <a:ext cx="3665538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extfeld 6"/>
          <p:cNvSpPr txBox="1">
            <a:spLocks noChangeArrowheads="1"/>
          </p:cNvSpPr>
          <p:nvPr/>
        </p:nvSpPr>
        <p:spPr bwMode="auto">
          <a:xfrm rot="-255536">
            <a:off x="5165725" y="3454400"/>
            <a:ext cx="345598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AT" altLang="de-DE" sz="1600" b="1">
                <a:solidFill>
                  <a:srgbClr val="6B6BCF"/>
                </a:solidFill>
                <a:latin typeface="Century Gothic" pitchFamily="34" charset="0"/>
              </a:rPr>
              <a:t>Hier hast du die Lösung! </a:t>
            </a:r>
          </a:p>
          <a:p>
            <a:pPr eaLnBrk="1" hangingPunct="1"/>
            <a:endParaRPr lang="de-AT" altLang="de-DE" sz="1600" b="1">
              <a:solidFill>
                <a:srgbClr val="6B6BCF"/>
              </a:solidFill>
              <a:latin typeface="Century Gothic" pitchFamily="34" charset="0"/>
            </a:endParaRPr>
          </a:p>
          <a:p>
            <a:pPr eaLnBrk="1" hangingPunct="1"/>
            <a:r>
              <a:rPr lang="de-AT" altLang="de-DE" sz="1600" b="1">
                <a:solidFill>
                  <a:srgbClr val="6B6BCF"/>
                </a:solidFill>
                <a:latin typeface="Century Gothic" pitchFamily="34" charset="0"/>
              </a:rPr>
              <a:t>Ich hoffe sie stimmt mit deinem Ergebnis überein. </a:t>
            </a:r>
          </a:p>
        </p:txBody>
      </p:sp>
      <p:pic>
        <p:nvPicPr>
          <p:cNvPr id="9224" name="Picture 4" descr="http://www.investedcentral.com/blogs/wp-content/uploads/2012/07/two-thumbs-u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32778">
            <a:off x="7185025" y="4217988"/>
            <a:ext cx="1200150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itchFamily="34" charset="0"/>
              </a:rPr>
              <a:t>Übungsvideo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de-AT" altLang="de-DE" sz="2400" smtClean="0">
                <a:latin typeface="Century Gothic" pitchFamily="34" charset="0"/>
              </a:rPr>
              <a:t>Hier hast du eine gute Zusammenfassung in Form eines Videos!</a:t>
            </a:r>
          </a:p>
          <a:p>
            <a:pPr eaLnBrk="1" hangingPunct="1"/>
            <a:endParaRPr lang="de-AT" altLang="de-DE" sz="2400" smtClean="0">
              <a:latin typeface="Century Gothic" pitchFamily="34" charset="0"/>
            </a:endParaRPr>
          </a:p>
          <a:p>
            <a:pPr eaLnBrk="1" hangingPunct="1">
              <a:buFontTx/>
              <a:buNone/>
            </a:pPr>
            <a:endParaRPr lang="de-DE" altLang="de-DE" sz="2400" smtClean="0">
              <a:latin typeface="Century Gothic" pitchFamily="34" charset="0"/>
            </a:endParaRPr>
          </a:p>
          <a:p>
            <a:pPr eaLnBrk="1" hangingPunct="1">
              <a:buFontTx/>
              <a:buNone/>
            </a:pPr>
            <a:r>
              <a:rPr lang="de-DE" altLang="de-DE" sz="2400" smtClean="0">
                <a:latin typeface="Century Gothic" pitchFamily="34" charset="0"/>
                <a:hlinkClick r:id="rId2"/>
              </a:rPr>
              <a:t>http://www.youtube.com/watch?v=wAn2KGGSahE</a:t>
            </a:r>
            <a:endParaRPr lang="de-DE" altLang="de-DE" sz="2400" smtClean="0">
              <a:latin typeface="Century Gothic" pitchFamily="34" charset="0"/>
            </a:endParaRPr>
          </a:p>
          <a:p>
            <a:pPr eaLnBrk="1" hangingPunct="1">
              <a:buFontTx/>
              <a:buNone/>
            </a:pPr>
            <a:endParaRPr lang="de-DE" altLang="de-DE" sz="2400" smtClean="0">
              <a:latin typeface="Century Gothic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0" y="6669088"/>
            <a:ext cx="9144000" cy="1889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3044</TotalTime>
  <Words>219</Words>
  <Application>Microsoft Office PowerPoint</Application>
  <PresentationFormat>On-screen Show (4:3)</PresentationFormat>
  <Paragraphs>47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Gothic</vt:lpstr>
      <vt:lpstr>Courier New</vt:lpstr>
      <vt:lpstr>Wingdings</vt:lpstr>
      <vt:lpstr>Diseño predeterminado</vt:lpstr>
      <vt:lpstr>Die  Korrelations- und Regressionsanalyse  (linear)</vt:lpstr>
      <vt:lpstr>Allgemeines</vt:lpstr>
      <vt:lpstr>Wesentliches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Übungsvideo</vt:lpstr>
    </vt:vector>
  </TitlesOfParts>
  <Company>Siracusa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Mariajose</dc:creator>
  <cp:lastModifiedBy>Weissleder,Werner</cp:lastModifiedBy>
  <cp:revision>137</cp:revision>
  <dcterms:created xsi:type="dcterms:W3CDTF">2009-03-26T20:51:52Z</dcterms:created>
  <dcterms:modified xsi:type="dcterms:W3CDTF">2015-09-02T15:42:14Z</dcterms:modified>
</cp:coreProperties>
</file>