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6" r:id="rId9"/>
    <p:sldId id="267" r:id="rId10"/>
    <p:sldId id="268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05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66" d="100"/>
          <a:sy n="66" d="100"/>
        </p:scale>
        <p:origin x="-3632" y="-11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kumente%20und%20Einstellungen\wlan\Eigene%20Dateien\Logarithmus%20und%20Exponentialfunktio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AT"/>
  <c:chart>
    <c:plotArea>
      <c:layout/>
      <c:scatterChart>
        <c:scatterStyle val="smoothMarker"/>
        <c:ser>
          <c:idx val="0"/>
          <c:order val="0"/>
          <c:tx>
            <c:strRef>
              <c:f>Tabelle1!$B$7</c:f>
              <c:strCache>
                <c:ptCount val="1"/>
                <c:pt idx="0">
                  <c:v>f(x) =10^x</c:v>
                </c:pt>
              </c:strCache>
            </c:strRef>
          </c:tx>
          <c:marker>
            <c:symbol val="none"/>
          </c:marker>
          <c:xVal>
            <c:numRef>
              <c:f>Tabelle1!$A$8:$A$19</c:f>
              <c:numCache>
                <c:formatCode>General</c:formatCode>
                <c:ptCount val="12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0.30000000000000027</c:v>
                </c:pt>
                <c:pt idx="4">
                  <c:v>0.4</c:v>
                </c:pt>
                <c:pt idx="5">
                  <c:v>0.5</c:v>
                </c:pt>
                <c:pt idx="6">
                  <c:v>0.60000000000000053</c:v>
                </c:pt>
                <c:pt idx="7">
                  <c:v>0.70000000000000051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</c:numCache>
            </c:numRef>
          </c:xVal>
          <c:yVal>
            <c:numRef>
              <c:f>Tabelle1!$B$8:$B$19</c:f>
              <c:numCache>
                <c:formatCode>General</c:formatCode>
                <c:ptCount val="12"/>
                <c:pt idx="0">
                  <c:v>1</c:v>
                </c:pt>
                <c:pt idx="1">
                  <c:v>1.2589254117941662</c:v>
                </c:pt>
                <c:pt idx="2">
                  <c:v>1.5848931924611136</c:v>
                </c:pt>
                <c:pt idx="3">
                  <c:v>1.99526231496888</c:v>
                </c:pt>
                <c:pt idx="4">
                  <c:v>2.5118864315095775</c:v>
                </c:pt>
                <c:pt idx="5">
                  <c:v>3.1622776601683795</c:v>
                </c:pt>
                <c:pt idx="6">
                  <c:v>3.9810717055349754</c:v>
                </c:pt>
                <c:pt idx="7">
                  <c:v>5.0118723362727229</c:v>
                </c:pt>
                <c:pt idx="8">
                  <c:v>6.3095734448019387</c:v>
                </c:pt>
                <c:pt idx="9">
                  <c:v>7.9432823472428193</c:v>
                </c:pt>
                <c:pt idx="10">
                  <c:v>10</c:v>
                </c:pt>
                <c:pt idx="11">
                  <c:v>12.589254117941689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Tabelle1!$C$7</c:f>
              <c:strCache>
                <c:ptCount val="1"/>
                <c:pt idx="0">
                  <c:v>f(x) =log10x</c:v>
                </c:pt>
              </c:strCache>
            </c:strRef>
          </c:tx>
          <c:marker>
            <c:symbol val="none"/>
          </c:marker>
          <c:xVal>
            <c:numRef>
              <c:f>Tabelle1!$A$8:$A$19</c:f>
              <c:numCache>
                <c:formatCode>General</c:formatCode>
                <c:ptCount val="12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0.30000000000000027</c:v>
                </c:pt>
                <c:pt idx="4">
                  <c:v>0.4</c:v>
                </c:pt>
                <c:pt idx="5">
                  <c:v>0.5</c:v>
                </c:pt>
                <c:pt idx="6">
                  <c:v>0.60000000000000053</c:v>
                </c:pt>
                <c:pt idx="7">
                  <c:v>0.70000000000000051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</c:numCache>
            </c:numRef>
          </c:xVal>
          <c:yVal>
            <c:numRef>
              <c:f>Tabelle1!$C$8:$C$19</c:f>
              <c:numCache>
                <c:formatCode>General</c:formatCode>
                <c:ptCount val="12"/>
                <c:pt idx="1">
                  <c:v>-1</c:v>
                </c:pt>
                <c:pt idx="2">
                  <c:v>-0.69897000433601952</c:v>
                </c:pt>
                <c:pt idx="3">
                  <c:v>-0.52287874528033751</c:v>
                </c:pt>
                <c:pt idx="4">
                  <c:v>-0.39794000867203788</c:v>
                </c:pt>
                <c:pt idx="5">
                  <c:v>-0.30102999566398153</c:v>
                </c:pt>
                <c:pt idx="6">
                  <c:v>-0.22184874961635651</c:v>
                </c:pt>
                <c:pt idx="7">
                  <c:v>-0.15490195998574324</c:v>
                </c:pt>
                <c:pt idx="8">
                  <c:v>-9.6910013008056448E-2</c:v>
                </c:pt>
                <c:pt idx="9">
                  <c:v>-4.5757490560675122E-2</c:v>
                </c:pt>
                <c:pt idx="10">
                  <c:v>0</c:v>
                </c:pt>
                <c:pt idx="11">
                  <c:v>4.1392685158225195E-2</c:v>
                </c:pt>
              </c:numCache>
            </c:numRef>
          </c:yVal>
          <c:smooth val="1"/>
        </c:ser>
        <c:axId val="39886848"/>
        <c:axId val="39888384"/>
      </c:scatterChart>
      <c:valAx>
        <c:axId val="39886848"/>
        <c:scaling>
          <c:orientation val="minMax"/>
        </c:scaling>
        <c:axPos val="b"/>
        <c:numFmt formatCode="General" sourceLinked="1"/>
        <c:tickLblPos val="nextTo"/>
        <c:crossAx val="39888384"/>
        <c:crosses val="autoZero"/>
        <c:crossBetween val="midCat"/>
      </c:valAx>
      <c:valAx>
        <c:axId val="39888384"/>
        <c:scaling>
          <c:orientation val="minMax"/>
        </c:scaling>
        <c:axPos val="l"/>
        <c:majorGridlines/>
        <c:numFmt formatCode="General" sourceLinked="1"/>
        <c:tickLblPos val="nextTo"/>
        <c:crossAx val="39886848"/>
        <c:crosses val="autoZero"/>
        <c:crossBetween val="midCat"/>
      </c:valAx>
    </c:plotArea>
    <c:legend>
      <c:legendPos val="r"/>
      <c:layout/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7BE2B-AB02-3346-B081-261DEF54E374}" type="datetimeFigureOut">
              <a:rPr lang="de-DE" smtClean="0"/>
              <a:pPr/>
              <a:t>20.02.2011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AT" smtClean="0"/>
              <a:t>Mastertextformat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2EFB96-2FF1-404D-931E-B2F2B97B768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3297573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2EFB96-2FF1-404D-931E-B2F2B97B768F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2EFB96-2FF1-404D-931E-B2F2B97B768F}" type="slidenum">
              <a:rPr lang="de-DE" smtClean="0"/>
              <a:pPr/>
              <a:t>10</a:t>
            </a:fld>
            <a:endParaRPr 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2EFB96-2FF1-404D-931E-B2F2B97B768F}" type="slidenum">
              <a:rPr lang="de-DE" smtClean="0"/>
              <a:pPr/>
              <a:t>11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2EFB96-2FF1-404D-931E-B2F2B97B768F}" type="slidenum">
              <a:rPr lang="de-DE" smtClean="0"/>
              <a:pPr/>
              <a:t>2</a:t>
            </a:fld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2EFB96-2FF1-404D-931E-B2F2B97B768F}" type="slidenum">
              <a:rPr lang="de-DE" smtClean="0"/>
              <a:pPr/>
              <a:t>3</a:t>
            </a:fld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2EFB96-2FF1-404D-931E-B2F2B97B768F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3588475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2EFB96-2FF1-404D-931E-B2F2B97B768F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38524708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2EFB96-2FF1-404D-931E-B2F2B97B768F}" type="slidenum">
              <a:rPr lang="de-DE" smtClean="0"/>
              <a:pPr/>
              <a:t>6</a:t>
            </a:fld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2EFB96-2FF1-404D-931E-B2F2B97B768F}" type="slidenum">
              <a:rPr lang="de-DE" smtClean="0"/>
              <a:pPr/>
              <a:t>7</a:t>
            </a:fld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2EFB96-2FF1-404D-931E-B2F2B97B768F}" type="slidenum">
              <a:rPr lang="de-DE" smtClean="0"/>
              <a:pPr/>
              <a:t>8</a:t>
            </a:fld>
            <a:endParaRPr 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2EFB96-2FF1-404D-931E-B2F2B97B768F}" type="slidenum">
              <a:rPr lang="de-DE" smtClean="0"/>
              <a:pPr/>
              <a:t>9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E3AF8-6BA6-4450-9A7A-9C234CD49BD8}" type="datetime1">
              <a:rPr lang="en-US" smtClean="0"/>
              <a:pPr/>
              <a:t>2/20/2011</a:t>
            </a:fld>
            <a:endParaRPr lang="en-US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3NK</a:t>
            </a:r>
            <a:endParaRPr lang="en-US"/>
          </a:p>
        </p:txBody>
      </p:sp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AF16DE-A0D5-4438-950F-5B1E159C2C28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13508-367C-44D2-B504-849C2C440B8F}" type="datetime1">
              <a:rPr lang="en-US" smtClean="0"/>
              <a:pPr/>
              <a:t>2/20/2011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3NK</a:t>
            </a:r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ec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Gerade Verbindung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7AF16DE-A0D5-4438-950F-5B1E159C2C28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5AD55-116C-4E98-AB6B-783975405D87}" type="datetime1">
              <a:rPr lang="en-US" smtClean="0"/>
              <a:pPr/>
              <a:t>2/20/2011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3NK</a:t>
            </a:r>
            <a:endParaRPr lang="en-US"/>
          </a:p>
        </p:txBody>
      </p:sp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F9E34-89E7-4FC6-A765-69BD9F75BD53}" type="datetime1">
              <a:rPr lang="en-US" smtClean="0"/>
              <a:pPr/>
              <a:t>2/20/2011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3NK</a:t>
            </a:r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7AF16DE-A0D5-4438-950F-5B1E159C2C28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13" name="Rechtec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htec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3NK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E763-3999-4E10-A91D-1C64CA28C23B}" type="datetime1">
              <a:rPr lang="en-US" smtClean="0"/>
              <a:pPr/>
              <a:t>2/20/2011</a:t>
            </a:fld>
            <a:endParaRPr lang="en-US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AF16DE-A0D5-4438-950F-5B1E159C2C28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7D9B901-8825-47F6-B2CB-673E262B1608}" type="datetime1">
              <a:rPr lang="en-US" smtClean="0"/>
              <a:pPr/>
              <a:t>2/20/2011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3NK</a:t>
            </a:r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nhaltsplatzhalt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2" name="Inhaltsplatzhalt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erade Verbindung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htec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htec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htec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c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55197-E0FB-4FFD-8676-540135DA7A3D}" type="datetime1">
              <a:rPr lang="en-US" smtClean="0"/>
              <a:pPr/>
              <a:t>2/20/2011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fi-FI" smtClean="0"/>
              <a:t>3NK</a:t>
            </a:r>
            <a:endParaRPr lang="en-US"/>
          </a:p>
        </p:txBody>
      </p:sp>
      <p:sp>
        <p:nvSpPr>
          <p:cNvPr id="15" name="Gerade Verbindung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nhaltsplatzhalt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6" name="Inhaltsplatzhalt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7AF16DE-A0D5-4438-950F-5B1E159C2C28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23" name="Titel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F3067-4580-4F92-9480-E5744116AE16}" type="datetime1">
              <a:rPr lang="en-US" smtClean="0"/>
              <a:pPr/>
              <a:t>2/20/2011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3NK</a:t>
            </a:r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7AF16DE-A0D5-4438-950F-5B1E159C2C2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htec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htec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D7A3A-C147-479B-9F22-61FFCA211495}" type="datetime1">
              <a:rPr lang="en-US" smtClean="0"/>
              <a:pPr/>
              <a:t>2/20/2011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3NK</a:t>
            </a:r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7AF16DE-A0D5-4438-950F-5B1E159C2C2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htec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nhaltsplatzhalt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AF16DE-A0D5-4438-950F-5B1E159C2C28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21" name="Rechtec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C53F1-D45D-45A2-A5B3-2DFF526E8D6C}" type="datetime1">
              <a:rPr lang="en-US" smtClean="0"/>
              <a:pPr/>
              <a:t>2/20/2011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fi-FI" smtClean="0"/>
              <a:t>3NK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erade Verbindung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htec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7AF16DE-A0D5-4438-950F-5B1E159C2C28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22" name="Rechtec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06ED65A-7815-4B76-B6DE-0559963DEE19}" type="datetime1">
              <a:rPr lang="en-US" smtClean="0"/>
              <a:pPr/>
              <a:t>2/20/2011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fi-FI" smtClean="0"/>
              <a:t>3NK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C8939CB-3AE4-4916-8628-524577422EB5}" type="datetime1">
              <a:rPr lang="en-US" smtClean="0"/>
              <a:pPr/>
              <a:t>2/20/2011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3NK</a:t>
            </a:r>
            <a:endParaRPr lang="en-US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Gerade Verbindung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7AF16DE-A0D5-4438-950F-5B1E159C2C28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685032" y="4804740"/>
            <a:ext cx="5458968" cy="905746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sz="6000" dirty="0" smtClean="0">
                <a:solidFill>
                  <a:srgbClr val="FFFF00"/>
                </a:solidFill>
              </a:rPr>
              <a:t>Exponential- f</a:t>
            </a:r>
            <a:r>
              <a:rPr lang="de-DE" sz="6000" smtClean="0">
                <a:solidFill>
                  <a:srgbClr val="FFFF00"/>
                </a:solidFill>
              </a:rPr>
              <a:t>unktionen</a:t>
            </a:r>
            <a:endParaRPr lang="de-DE" sz="6000" dirty="0">
              <a:solidFill>
                <a:srgbClr val="FFFF00"/>
              </a:solidFill>
            </a:endParaRPr>
          </a:p>
        </p:txBody>
      </p:sp>
      <p:pic>
        <p:nvPicPr>
          <p:cNvPr id="1027" name="Picture 3" descr="C:\Users\Jelena\AppData\Local\Microsoft\Windows\Temporary Internet Files\Content.IE5\6BELX4T0\MC90029065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4163" y="2511552"/>
            <a:ext cx="2728015" cy="2342011"/>
          </a:xfrm>
          <a:prstGeom prst="rect">
            <a:avLst/>
          </a:prstGeom>
          <a:noFill/>
        </p:spPr>
      </p:pic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18F1-14BA-4682-B5BC-5687976DA5D4}" type="datetime1">
              <a:rPr lang="en-US" smtClean="0"/>
              <a:pPr/>
              <a:t>2/20/2011</a:t>
            </a:fld>
            <a:endParaRPr lang="en-US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3NK                Katharina   und   Jelena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65468441"/>
      </p:ext>
    </p:extLst>
  </p:cSld>
  <p:clrMapOvr>
    <a:masterClrMapping/>
  </p:clrMapOvr>
  <p:transition spd="med" advTm="10000">
    <p:split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Beispiel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F9E34-89E7-4FC6-A765-69BD9F75BD53}" type="datetime1">
              <a:rPr lang="en-US" smtClean="0"/>
              <a:pPr/>
              <a:t>2/20/2011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3NK</a:t>
            </a:r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sz="2800" dirty="0" smtClean="0"/>
              <a:t>Gegeben:	</a:t>
            </a:r>
            <a:r>
              <a:rPr lang="de-DE" sz="2400" dirty="0" smtClean="0"/>
              <a:t>radioaktiver Stoff – Zerfall pro Minute </a:t>
            </a:r>
            <a:r>
              <a:rPr lang="de-DE" sz="2400" dirty="0" smtClean="0">
                <a:cs typeface="Arial" pitchFamily="34" charset="0"/>
              </a:rPr>
              <a:t>35 </a:t>
            </a:r>
            <a:r>
              <a:rPr lang="de-DE" sz="2400" dirty="0" smtClean="0"/>
              <a:t>%</a:t>
            </a:r>
            <a:endParaRPr lang="de-AT" sz="2400" dirty="0" smtClean="0"/>
          </a:p>
          <a:p>
            <a:r>
              <a:rPr lang="de-AT" sz="2800" dirty="0" smtClean="0"/>
              <a:t>Gesucht:</a:t>
            </a:r>
            <a:r>
              <a:rPr lang="de-AT" sz="3200" dirty="0" smtClean="0"/>
              <a:t>	</a:t>
            </a:r>
            <a:r>
              <a:rPr lang="de-AT" sz="2400" dirty="0" smtClean="0"/>
              <a:t>Wie viel % des Stoffes sind nach 5 Minuten noch 		vorhanden?</a:t>
            </a:r>
          </a:p>
          <a:p>
            <a:pPr>
              <a:buNone/>
            </a:pPr>
            <a:r>
              <a:rPr lang="de-AT" sz="2400" dirty="0" smtClean="0"/>
              <a:t>N(5)= 100*e</a:t>
            </a:r>
            <a:r>
              <a:rPr lang="de-AT" sz="2400" baseline="30000" dirty="0" smtClean="0"/>
              <a:t>(-0,4308*5) </a:t>
            </a:r>
            <a:r>
              <a:rPr lang="de-AT" sz="2400" dirty="0" smtClean="0">
                <a:sym typeface="Wingdings" pitchFamily="2" charset="2"/>
              </a:rPr>
              <a:t> 11,60%</a:t>
            </a:r>
            <a:endParaRPr lang="de-AT" sz="2400" dirty="0" smtClean="0"/>
          </a:p>
          <a:p>
            <a:endParaRPr lang="de-AT" sz="2400" dirty="0" smtClean="0"/>
          </a:p>
          <a:p>
            <a:endParaRPr lang="de-DE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80840" y="1824418"/>
            <a:ext cx="2861976" cy="341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feld 2"/>
          <p:cNvSpPr txBox="1"/>
          <p:nvPr/>
        </p:nvSpPr>
        <p:spPr>
          <a:xfrm>
            <a:off x="4242816" y="2020234"/>
            <a:ext cx="451104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/>
              <a:t>Mache die Dinge so einfach wie möglich - aber nicht einfacher.</a:t>
            </a:r>
          </a:p>
          <a:p>
            <a:endParaRPr lang="de-DE" dirty="0" smtClean="0"/>
          </a:p>
          <a:p>
            <a:r>
              <a:rPr lang="de-DE" sz="1400" dirty="0" smtClean="0"/>
              <a:t>Albert Einstein</a:t>
            </a:r>
            <a:endParaRPr lang="de-AT" sz="14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D0BC-721B-40AD-AE0E-5C74819B1992}" type="datetime1">
              <a:rPr lang="en-US" smtClean="0"/>
              <a:pPr/>
              <a:t>2/20/2011</a:t>
            </a:fld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3NK</a:t>
            </a:r>
            <a:endParaRPr lang="en-US"/>
          </a:p>
        </p:txBody>
      </p:sp>
    </p:spTree>
  </p:cSld>
  <p:clrMapOvr>
    <a:masterClrMapping/>
  </p:clrMapOvr>
  <p:transition spd="med">
    <p:split dir="in"/>
    <p:sndAc>
      <p:stSnd>
        <p:snd r:embed="rId3" name="applaus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Begriff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endParaRPr lang="de-DE" sz="23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e-DE" sz="2300" dirty="0" smtClean="0"/>
              <a:t>Eine </a:t>
            </a:r>
            <a:r>
              <a:rPr lang="de-DE" sz="2300" dirty="0"/>
              <a:t>Exponentialfunktion liegt vor, wenn der Exponent einer Potenz als Variable betrachtet </a:t>
            </a:r>
            <a:r>
              <a:rPr lang="de-DE" sz="2300" dirty="0" smtClean="0"/>
              <a:t>wird.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de-DE" sz="2300" dirty="0" smtClean="0"/>
              <a:t>eignen </a:t>
            </a:r>
            <a:r>
              <a:rPr lang="de-DE" sz="2300" dirty="0"/>
              <a:t>sich </a:t>
            </a:r>
            <a:r>
              <a:rPr lang="de-DE" sz="2300" dirty="0" smtClean="0"/>
              <a:t>dazu</a:t>
            </a:r>
            <a:r>
              <a:rPr lang="de-DE" sz="2300" dirty="0"/>
              <a:t>, Wachstums- oder Zerfallsprozesse zu beschreiben, für die sich die betrachtete Größe in gleich langen Zeitintervallen um den gleichen Faktor ändert. </a:t>
            </a:r>
            <a:endParaRPr lang="de-DE" sz="23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e-DE" sz="2300" dirty="0" smtClean="0"/>
              <a:t>Die Umkehrfunktion der Exponentialfunktion heißt </a:t>
            </a:r>
            <a:r>
              <a:rPr lang="de-DE" sz="2300" dirty="0" err="1" smtClean="0"/>
              <a:t>Logarithmusfunktion</a:t>
            </a:r>
            <a:endParaRPr lang="de-DE" sz="23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de-DE" sz="2300" dirty="0" smtClean="0"/>
              <a:t>ihr </a:t>
            </a:r>
            <a:r>
              <a:rPr lang="de-DE" sz="2300" dirty="0"/>
              <a:t>Zweck besteht darin, aus der Kenntnis einer Potenz und ihrer Basis den Exponenten zu gewinnen.	</a:t>
            </a:r>
          </a:p>
          <a:p>
            <a:endParaRPr lang="de-DE" sz="2300" dirty="0"/>
          </a:p>
        </p:txBody>
      </p:sp>
      <p:pic>
        <p:nvPicPr>
          <p:cNvPr id="2051" name="Picture 3" descr="C:\Users\Jelena\AppData\Local\Microsoft\Windows\Temporary Internet Files\Content.IE5\1KTSPW06\MC90043381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564496">
            <a:off x="5950928" y="5351548"/>
            <a:ext cx="1828572" cy="1828572"/>
          </a:xfrm>
          <a:prstGeom prst="rect">
            <a:avLst/>
          </a:prstGeom>
          <a:noFill/>
        </p:spPr>
      </p:pic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3DF94-9CBA-4DE4-83BE-1ABB5DC0A3D1}" type="datetime1">
              <a:rPr lang="en-US" smtClean="0"/>
              <a:pPr/>
              <a:t>2/20/2011</a:t>
            </a:fld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3NK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98181708"/>
      </p:ext>
    </p:extLst>
  </p:cSld>
  <p:clrMapOvr>
    <a:masterClrMapping/>
  </p:clrMapOvr>
  <p:transition spd="med">
    <p:split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Allgemeine Gleichung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de-DE" sz="2300" dirty="0" smtClean="0"/>
          </a:p>
          <a:p>
            <a:pPr lvl="1"/>
            <a:r>
              <a:rPr lang="de-DE" sz="2300" dirty="0" smtClean="0"/>
              <a:t>N(t) = Menge nach der Zeit</a:t>
            </a:r>
          </a:p>
          <a:p>
            <a:pPr lvl="1"/>
            <a:r>
              <a:rPr lang="de-DE" sz="2300" dirty="0" smtClean="0"/>
              <a:t>N0 = Anfangsmenge</a:t>
            </a:r>
          </a:p>
          <a:p>
            <a:pPr lvl="1"/>
            <a:r>
              <a:rPr lang="de-DE" sz="2300" dirty="0" smtClean="0"/>
              <a:t>a = Wachstums </a:t>
            </a:r>
            <a:r>
              <a:rPr lang="de-DE" sz="2300" dirty="0" smtClean="0"/>
              <a:t>oder </a:t>
            </a:r>
            <a:r>
              <a:rPr lang="de-DE" sz="2300" dirty="0" smtClean="0"/>
              <a:t>Zerfallsfaktor</a:t>
            </a:r>
            <a:endParaRPr lang="de-DE" sz="2300" dirty="0"/>
          </a:p>
          <a:p>
            <a:pPr lvl="1"/>
            <a:r>
              <a:rPr lang="de-DE" sz="2300" dirty="0" smtClean="0"/>
              <a:t>t = meistens die Zeit</a:t>
            </a:r>
          </a:p>
          <a:p>
            <a:pPr lvl="1"/>
            <a:endParaRPr lang="de-DE" sz="2300" dirty="0" smtClean="0"/>
          </a:p>
        </p:txBody>
      </p:sp>
      <p:pic>
        <p:nvPicPr>
          <p:cNvPr id="4098" name="Picture 2" descr="C:\Users\Jelena\AppData\Local\Microsoft\Windows\Temporary Internet Files\Content.IE5\ZM9IWTF3\MC90043438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67324" y="1238072"/>
            <a:ext cx="4401312" cy="4333037"/>
          </a:xfrm>
          <a:prstGeom prst="rect">
            <a:avLst/>
          </a:prstGeom>
          <a:noFill/>
        </p:spPr>
      </p:pic>
      <p:sp>
        <p:nvSpPr>
          <p:cNvPr id="5" name="Textfeld 4"/>
          <p:cNvSpPr txBox="1"/>
          <p:nvPr/>
        </p:nvSpPr>
        <p:spPr>
          <a:xfrm>
            <a:off x="4991204" y="1853184"/>
            <a:ext cx="319430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 smtClean="0"/>
              <a:t>N(t) = </a:t>
            </a:r>
            <a:r>
              <a:rPr lang="de-DE" sz="2800" b="1" dirty="0" err="1" smtClean="0"/>
              <a:t>N0</a:t>
            </a:r>
            <a:r>
              <a:rPr lang="de-DE" sz="2800" b="1" dirty="0" smtClean="0"/>
              <a:t> * </a:t>
            </a:r>
            <a:r>
              <a:rPr lang="de-DE" sz="2800" b="1" dirty="0" err="1" smtClean="0"/>
              <a:t>a^t</a:t>
            </a:r>
            <a:endParaRPr lang="de-DE" sz="2800" b="1" dirty="0" smtClean="0"/>
          </a:p>
          <a:p>
            <a:endParaRPr lang="de-AT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4D601-FB81-46D0-AC13-8009D10B555E}" type="datetime1">
              <a:rPr lang="en-US" smtClean="0"/>
              <a:pPr/>
              <a:t>2/20/2011</a:t>
            </a:fld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3NK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98465791"/>
      </p:ext>
    </p:extLst>
  </p:cSld>
  <p:clrMapOvr>
    <a:masterClrMapping/>
  </p:clrMapOvr>
  <p:transition spd="med">
    <p:split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Beispiel: Angabe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de-DE" sz="2300" dirty="0" smtClean="0">
              <a:cs typeface="Arial"/>
            </a:endParaRPr>
          </a:p>
          <a:p>
            <a:r>
              <a:rPr lang="de-DE" sz="2300" dirty="0" smtClean="0">
                <a:cs typeface="Arial"/>
              </a:rPr>
              <a:t>Vor 3 Jahren betrug der Holzbestand eines Waldes 5600 m</a:t>
            </a:r>
            <a:r>
              <a:rPr lang="de-DE" sz="2300" dirty="0" smtClean="0">
                <a:solidFill>
                  <a:srgbClr val="000000"/>
                </a:solidFill>
                <a:ea typeface="Lucida Grande"/>
                <a:cs typeface="Arial"/>
              </a:rPr>
              <a:t>³. Heute hat dieser Wald 7200 m³. Berechne unter der Annahme, dass das Holzwachstum ein exponentieller Vorgang ist</a:t>
            </a:r>
          </a:p>
          <a:p>
            <a:pPr>
              <a:buNone/>
            </a:pPr>
            <a:r>
              <a:rPr lang="de-DE" sz="2300" dirty="0" smtClean="0">
                <a:cs typeface="Arial"/>
              </a:rPr>
              <a:t/>
            </a:r>
            <a:br>
              <a:rPr lang="de-DE" sz="2300" dirty="0" smtClean="0">
                <a:cs typeface="Arial"/>
              </a:rPr>
            </a:br>
            <a:r>
              <a:rPr lang="de-DE" sz="2300" dirty="0" smtClean="0">
                <a:cs typeface="Arial"/>
              </a:rPr>
              <a:t>a) das jährliche prozentuelle Wachstum,</a:t>
            </a:r>
            <a:r>
              <a:rPr lang="de-DE" sz="2300" dirty="0">
                <a:solidFill>
                  <a:srgbClr val="000000"/>
                </a:solidFill>
                <a:ea typeface="Lucida Grande"/>
                <a:cs typeface="Arial"/>
              </a:rPr>
              <a:t/>
            </a:r>
            <a:br>
              <a:rPr lang="de-DE" sz="2300" dirty="0">
                <a:solidFill>
                  <a:srgbClr val="000000"/>
                </a:solidFill>
                <a:ea typeface="Lucida Grande"/>
                <a:cs typeface="Arial"/>
              </a:rPr>
            </a:br>
            <a:r>
              <a:rPr lang="de-DE" sz="2300" dirty="0" smtClean="0">
                <a:solidFill>
                  <a:srgbClr val="000000"/>
                </a:solidFill>
                <a:ea typeface="Lucida Grande"/>
                <a:cs typeface="Arial"/>
              </a:rPr>
              <a:t>b) den Holzbestand in </a:t>
            </a:r>
            <a:r>
              <a:rPr lang="de-DE" sz="2300" dirty="0" smtClean="0">
                <a:solidFill>
                  <a:srgbClr val="000000"/>
                </a:solidFill>
                <a:ea typeface="Lucida Grande"/>
                <a:cs typeface="Arial"/>
              </a:rPr>
              <a:t>5 </a:t>
            </a:r>
            <a:r>
              <a:rPr lang="de-DE" sz="2300" dirty="0" smtClean="0">
                <a:solidFill>
                  <a:srgbClr val="000000"/>
                </a:solidFill>
                <a:ea typeface="Lucida Grande"/>
                <a:cs typeface="Arial"/>
              </a:rPr>
              <a:t>Jahren (von heute aus gesehen),</a:t>
            </a:r>
            <a:r>
              <a:rPr lang="de-DE" sz="2300" dirty="0">
                <a:cs typeface="Arial"/>
              </a:rPr>
              <a:t/>
            </a:r>
            <a:br>
              <a:rPr lang="de-DE" sz="2300" dirty="0">
                <a:cs typeface="Arial"/>
              </a:rPr>
            </a:br>
            <a:r>
              <a:rPr lang="de-DE" sz="2300" dirty="0" smtClean="0">
                <a:cs typeface="Arial"/>
              </a:rPr>
              <a:t>c)</a:t>
            </a:r>
            <a:r>
              <a:rPr lang="de-DE" sz="2300" dirty="0">
                <a:cs typeface="Arial"/>
              </a:rPr>
              <a:t> </a:t>
            </a:r>
            <a:r>
              <a:rPr lang="de-DE" sz="2300" dirty="0" smtClean="0">
                <a:cs typeface="Arial"/>
              </a:rPr>
              <a:t>zeichne die </a:t>
            </a:r>
            <a:r>
              <a:rPr lang="de-DE" sz="2300" dirty="0" smtClean="0">
                <a:cs typeface="Arial"/>
              </a:rPr>
              <a:t>Wachstumsfunktion.</a:t>
            </a:r>
            <a:endParaRPr lang="de-DE" sz="2300" dirty="0" smtClean="0">
              <a:solidFill>
                <a:srgbClr val="000000"/>
              </a:solidFill>
              <a:ea typeface="Lucida Grande"/>
              <a:cs typeface="Arial"/>
            </a:endParaRPr>
          </a:p>
        </p:txBody>
      </p:sp>
      <p:pic>
        <p:nvPicPr>
          <p:cNvPr id="4" name="Picture 2" descr="C:\Users\Jelena\AppData\Local\Microsoft\Windows\Temporary Internet Files\Content.IE5\4LWC3UZ8\MC90043441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08064" y="4617720"/>
            <a:ext cx="1625600" cy="1828800"/>
          </a:xfrm>
          <a:prstGeom prst="rect">
            <a:avLst/>
          </a:prstGeom>
          <a:noFill/>
        </p:spPr>
      </p:pic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4167B-851F-4B40-9A14-CCC250BF567A}" type="datetime1">
              <a:rPr lang="en-US" smtClean="0"/>
              <a:pPr/>
              <a:t>2/20/2011</a:t>
            </a:fld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3NK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88155030"/>
      </p:ext>
    </p:extLst>
  </p:cSld>
  <p:clrMapOvr>
    <a:masterClrMapping/>
  </p:clrMapOvr>
  <p:transition spd="med">
    <p:split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Beispiel: Lösung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e-DE" sz="2300" dirty="0" smtClean="0">
                <a:latin typeface="+mj-lt"/>
              </a:rPr>
              <a:t>N(t) = 7200 | N0 = 5600 | t = 3 | a = ?</a:t>
            </a:r>
          </a:p>
          <a:p>
            <a:pPr>
              <a:buNone/>
            </a:pPr>
            <a:endParaRPr lang="de-DE" sz="2300" dirty="0" smtClean="0">
              <a:latin typeface="+mj-lt"/>
            </a:endParaRPr>
          </a:p>
          <a:p>
            <a:pPr marL="0" indent="0">
              <a:buNone/>
            </a:pPr>
            <a:r>
              <a:rPr lang="de-DE" sz="2300" dirty="0" smtClean="0">
                <a:latin typeface="+mj-lt"/>
              </a:rPr>
              <a:t>7200 = 5600 * a</a:t>
            </a:r>
            <a:r>
              <a:rPr lang="de-DE" sz="2300" dirty="0" smtClean="0">
                <a:solidFill>
                  <a:srgbClr val="000000"/>
                </a:solidFill>
                <a:latin typeface="+mj-lt"/>
                <a:ea typeface="Lucida Grande"/>
                <a:cs typeface="Lucida Grande"/>
              </a:rPr>
              <a:t>³		| : 5600</a:t>
            </a:r>
          </a:p>
          <a:p>
            <a:pPr marL="0" indent="0">
              <a:buNone/>
            </a:pPr>
            <a:r>
              <a:rPr lang="de-DE" sz="2300" dirty="0" smtClean="0">
                <a:solidFill>
                  <a:srgbClr val="000000"/>
                </a:solidFill>
                <a:latin typeface="+mj-lt"/>
                <a:ea typeface="Lucida Grande"/>
                <a:cs typeface="Lucida Grande"/>
              </a:rPr>
              <a:t>1,28... = a³			| √		</a:t>
            </a:r>
          </a:p>
          <a:p>
            <a:pPr marL="0" indent="0">
              <a:buNone/>
            </a:pPr>
            <a:r>
              <a:rPr lang="de-DE" sz="2300" dirty="0" smtClean="0">
                <a:latin typeface="+mj-lt"/>
              </a:rPr>
              <a:t>1,28...^(⅓) = a</a:t>
            </a:r>
          </a:p>
          <a:p>
            <a:pPr marL="0" indent="0">
              <a:buNone/>
            </a:pPr>
            <a:r>
              <a:rPr lang="de-DE" sz="2300" dirty="0" smtClean="0">
                <a:latin typeface="+mj-lt"/>
              </a:rPr>
              <a:t>a = </a:t>
            </a:r>
            <a:r>
              <a:rPr lang="de-DE" sz="2300" dirty="0" smtClean="0">
                <a:latin typeface="+mj-lt"/>
              </a:rPr>
              <a:t>1,0873...</a:t>
            </a:r>
          </a:p>
          <a:p>
            <a:pPr marL="0" indent="0">
              <a:buNone/>
            </a:pPr>
            <a:endParaRPr lang="de-DE" sz="2300" dirty="0" smtClean="0">
              <a:latin typeface="+mj-lt"/>
            </a:endParaRPr>
          </a:p>
          <a:p>
            <a:pPr marL="0" indent="0">
              <a:buNone/>
            </a:pPr>
            <a:r>
              <a:rPr lang="de-DE" sz="2300" b="1" dirty="0" smtClean="0">
                <a:solidFill>
                  <a:srgbClr val="000000"/>
                </a:solidFill>
                <a:ea typeface="Lucida Grande"/>
                <a:cs typeface="Lucida Grande"/>
              </a:rPr>
              <a:t>N(t) </a:t>
            </a:r>
            <a:r>
              <a:rPr lang="de-DE" sz="2300" b="1" dirty="0" smtClean="0">
                <a:solidFill>
                  <a:srgbClr val="000000"/>
                </a:solidFill>
                <a:ea typeface="Lucida Grande"/>
                <a:cs typeface="Lucida Grande"/>
              </a:rPr>
              <a:t>= </a:t>
            </a:r>
            <a:r>
              <a:rPr lang="de-DE" sz="2300" b="1" dirty="0" smtClean="0">
                <a:solidFill>
                  <a:srgbClr val="000000"/>
                </a:solidFill>
                <a:ea typeface="Lucida Grande"/>
                <a:cs typeface="Lucida Grande"/>
              </a:rPr>
              <a:t>5600 </a:t>
            </a:r>
            <a:r>
              <a:rPr lang="de-DE" sz="2300" b="1" dirty="0" smtClean="0">
                <a:solidFill>
                  <a:srgbClr val="000000"/>
                </a:solidFill>
                <a:ea typeface="Lucida Grande"/>
                <a:cs typeface="Lucida Grande"/>
              </a:rPr>
              <a:t>* </a:t>
            </a:r>
            <a:r>
              <a:rPr lang="de-DE" sz="2300" b="1" dirty="0" smtClean="0">
                <a:solidFill>
                  <a:srgbClr val="000000"/>
                </a:solidFill>
                <a:ea typeface="Lucida Grande"/>
                <a:cs typeface="Lucida Grande"/>
              </a:rPr>
              <a:t>1,087^t</a:t>
            </a:r>
            <a:endParaRPr lang="de-DE" sz="2300" b="1" dirty="0" smtClean="0">
              <a:latin typeface="+mj-lt"/>
            </a:endParaRPr>
          </a:p>
          <a:p>
            <a:pPr marL="0" indent="0">
              <a:buNone/>
            </a:pPr>
            <a:r>
              <a:rPr lang="de-DE" sz="2300" b="1" dirty="0" smtClean="0">
                <a:latin typeface="+mj-lt"/>
              </a:rPr>
              <a:t> </a:t>
            </a:r>
            <a:endParaRPr lang="de-DE" sz="2300" b="1" dirty="0">
              <a:latin typeface="+mj-lt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3200400" y="240453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pic>
        <p:nvPicPr>
          <p:cNvPr id="3075" name="Picture 3" descr="C:\Users\Jelena\AppData\Local\Microsoft\Windows\Temporary Internet Files\Content.IE5\ZM9IWTF3\MC90043755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46216" y="2404533"/>
            <a:ext cx="1879600" cy="1717675"/>
          </a:xfrm>
          <a:prstGeom prst="rect">
            <a:avLst/>
          </a:prstGeom>
          <a:noFill/>
        </p:spPr>
      </p:pic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5A864-0FF6-442F-BA11-5801059543B2}" type="datetime1">
              <a:rPr lang="en-US" smtClean="0"/>
              <a:pPr/>
              <a:t>2/20/2011</a:t>
            </a:fld>
            <a:endParaRPr lang="en-US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3NK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67557551"/>
      </p:ext>
    </p:extLst>
  </p:cSld>
  <p:clrMapOvr>
    <a:masterClrMapping/>
  </p:clrMapOvr>
  <p:transition spd="med">
    <p:split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Beispiel: Lösung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e-DE" sz="2300" dirty="0" smtClean="0">
                <a:latin typeface="+mj-lt"/>
              </a:rPr>
              <a:t>a)	8,73 % jährliches Wachstum</a:t>
            </a:r>
          </a:p>
          <a:p>
            <a:r>
              <a:rPr lang="de-DE" sz="2300" dirty="0" smtClean="0">
                <a:latin typeface="+mj-lt"/>
              </a:rPr>
              <a:t>b)	N0 = 7200 </a:t>
            </a:r>
            <a:r>
              <a:rPr lang="de-DE" sz="2300" dirty="0" smtClean="0">
                <a:solidFill>
                  <a:srgbClr val="000000"/>
                </a:solidFill>
                <a:latin typeface="+mj-lt"/>
                <a:ea typeface="Lucida Grande"/>
                <a:cs typeface="Lucida Grande"/>
              </a:rPr>
              <a:t>| t = 5 | a = </a:t>
            </a:r>
            <a:r>
              <a:rPr lang="de-DE" sz="2300" dirty="0" smtClean="0">
                <a:solidFill>
                  <a:srgbClr val="000000"/>
                </a:solidFill>
                <a:latin typeface="+mj-lt"/>
                <a:ea typeface="Lucida Grande"/>
                <a:cs typeface="Lucida Grande"/>
              </a:rPr>
              <a:t>1,0873...</a:t>
            </a:r>
            <a:r>
              <a:rPr lang="de-DE" sz="2300" dirty="0" smtClean="0">
                <a:solidFill>
                  <a:srgbClr val="000000"/>
                </a:solidFill>
                <a:latin typeface="+mj-lt"/>
                <a:ea typeface="Lucida Grande"/>
                <a:cs typeface="Lucida Grande"/>
              </a:rPr>
              <a:t/>
            </a:r>
            <a:br>
              <a:rPr lang="de-DE" sz="2300" dirty="0" smtClean="0">
                <a:solidFill>
                  <a:srgbClr val="000000"/>
                </a:solidFill>
                <a:latin typeface="+mj-lt"/>
                <a:ea typeface="Lucida Grande"/>
                <a:cs typeface="Lucida Grande"/>
              </a:rPr>
            </a:br>
            <a:r>
              <a:rPr lang="de-DE" sz="2300" dirty="0" smtClean="0">
                <a:solidFill>
                  <a:srgbClr val="000000"/>
                </a:solidFill>
                <a:latin typeface="+mj-lt"/>
                <a:ea typeface="Lucida Grande"/>
                <a:cs typeface="Lucida Grande"/>
              </a:rPr>
              <a:t>	</a:t>
            </a:r>
            <a:r>
              <a:rPr lang="de-DE" sz="2300" dirty="0" smtClean="0">
                <a:solidFill>
                  <a:srgbClr val="000000"/>
                </a:solidFill>
                <a:latin typeface="+mj-lt"/>
                <a:ea typeface="Lucida Grande"/>
                <a:cs typeface="Lucida Grande"/>
              </a:rPr>
              <a:t>N(5) </a:t>
            </a:r>
            <a:r>
              <a:rPr lang="de-DE" sz="2300" dirty="0" smtClean="0">
                <a:solidFill>
                  <a:srgbClr val="000000"/>
                </a:solidFill>
                <a:latin typeface="+mj-lt"/>
                <a:ea typeface="Lucida Grande"/>
                <a:cs typeface="Lucida Grande"/>
              </a:rPr>
              <a:t>= 7200 * </a:t>
            </a:r>
            <a:r>
              <a:rPr lang="de-DE" sz="2300" dirty="0" smtClean="0">
                <a:solidFill>
                  <a:srgbClr val="000000"/>
                </a:solidFill>
                <a:latin typeface="+mj-lt"/>
                <a:ea typeface="Lucida Grande"/>
                <a:cs typeface="Lucida Grande"/>
              </a:rPr>
              <a:t>1,087^5</a:t>
            </a:r>
            <a:r>
              <a:rPr lang="de-DE" sz="2300" dirty="0" smtClean="0">
                <a:solidFill>
                  <a:srgbClr val="000000"/>
                </a:solidFill>
                <a:latin typeface="+mj-lt"/>
                <a:ea typeface="Lucida Grande"/>
                <a:cs typeface="Lucida Grande"/>
              </a:rPr>
              <a:t/>
            </a:r>
            <a:br>
              <a:rPr lang="de-DE" sz="2300" dirty="0" smtClean="0">
                <a:solidFill>
                  <a:srgbClr val="000000"/>
                </a:solidFill>
                <a:latin typeface="+mj-lt"/>
                <a:ea typeface="Lucida Grande"/>
                <a:cs typeface="Lucida Grande"/>
              </a:rPr>
            </a:br>
            <a:r>
              <a:rPr lang="de-DE" sz="2300" dirty="0" smtClean="0">
                <a:solidFill>
                  <a:srgbClr val="000000"/>
                </a:solidFill>
                <a:latin typeface="+mj-lt"/>
                <a:ea typeface="Lucida Grande"/>
                <a:cs typeface="Lucida Grande"/>
              </a:rPr>
              <a:t>	N(5) = 10945 m</a:t>
            </a:r>
            <a:r>
              <a:rPr lang="de-DE" sz="2300" dirty="0" smtClean="0">
                <a:solidFill>
                  <a:srgbClr val="000000"/>
                </a:solidFill>
                <a:latin typeface="+mj-lt"/>
                <a:ea typeface="Lucida Grande"/>
                <a:cs typeface="Arial"/>
              </a:rPr>
              <a:t>³ Holzbestand</a:t>
            </a:r>
          </a:p>
          <a:p>
            <a:r>
              <a:rPr lang="de-DE" sz="2300" dirty="0" smtClean="0">
                <a:solidFill>
                  <a:srgbClr val="000000"/>
                </a:solidFill>
                <a:latin typeface="+mj-lt"/>
                <a:ea typeface="Lucida Grande"/>
                <a:cs typeface="Arial"/>
              </a:rPr>
              <a:t>c)	</a:t>
            </a:r>
            <a:r>
              <a:rPr lang="de-DE" sz="2300" dirty="0" smtClean="0">
                <a:latin typeface="+mj-lt"/>
              </a:rPr>
              <a:t/>
            </a:r>
            <a:br>
              <a:rPr lang="de-DE" sz="2300" dirty="0" smtClean="0">
                <a:latin typeface="+mj-lt"/>
              </a:rPr>
            </a:br>
            <a:r>
              <a:rPr lang="de-DE" sz="2300" dirty="0" smtClean="0">
                <a:latin typeface="+mj-lt"/>
              </a:rPr>
              <a:t>	</a:t>
            </a:r>
            <a:endParaRPr lang="de-DE" sz="2300" dirty="0" smtClean="0">
              <a:solidFill>
                <a:srgbClr val="000000"/>
              </a:solidFill>
              <a:latin typeface="+mj-lt"/>
              <a:ea typeface="Lucida Grande"/>
              <a:cs typeface="Lucida Grande"/>
            </a:endParaRPr>
          </a:p>
        </p:txBody>
      </p:sp>
      <p:pic>
        <p:nvPicPr>
          <p:cNvPr id="5" name="Bild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6217" y="3330448"/>
            <a:ext cx="4597400" cy="2768600"/>
          </a:xfrm>
          <a:prstGeom prst="rect">
            <a:avLst/>
          </a:prstGeom>
        </p:spPr>
      </p:pic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86651-E9CE-422E-9839-6EB104831F81}" type="datetime1">
              <a:rPr lang="en-US" smtClean="0"/>
              <a:pPr/>
              <a:t>2/20/2011</a:t>
            </a:fld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3NK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74840767"/>
      </p:ext>
    </p:extLst>
  </p:cSld>
  <p:clrMapOvr>
    <a:masterClrMapping/>
  </p:clrMapOvr>
  <p:transition spd="med">
    <p:split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 smtClean="0"/>
              <a:t>Logarithmusfunktionen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F9E34-89E7-4FC6-A765-69BD9F75BD53}" type="datetime1">
              <a:rPr lang="en-US" smtClean="0"/>
              <a:pPr/>
              <a:t>2/20/2011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3NK</a:t>
            </a:r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de-AT" dirty="0" smtClean="0"/>
              <a:t>Zu jeder Exponentialfunktion gibt es eine Umkehrfunktion – die </a:t>
            </a:r>
            <a:r>
              <a:rPr lang="de-AT" dirty="0" err="1" smtClean="0"/>
              <a:t>Logarithmusfunktion</a:t>
            </a:r>
            <a:endParaRPr lang="de-AT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de-AT" sz="2300" dirty="0" smtClean="0"/>
              <a:t>Beispiele: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de-AT" sz="2100" dirty="0" smtClean="0"/>
              <a:t>f(x)=10</a:t>
            </a:r>
            <a:r>
              <a:rPr lang="de-AT" sz="2100" baseline="30000" dirty="0" smtClean="0"/>
              <a:t>x</a:t>
            </a:r>
            <a:r>
              <a:rPr lang="de-AT" sz="2100" dirty="0" smtClean="0"/>
              <a:t>		Exponentialfunktion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endParaRPr lang="de-AT" sz="2100" dirty="0" smtClean="0"/>
          </a:p>
          <a:p>
            <a:pPr lvl="2">
              <a:spcBef>
                <a:spcPts val="600"/>
              </a:spcBef>
              <a:spcAft>
                <a:spcPts val="600"/>
              </a:spcAft>
            </a:pPr>
            <a:endParaRPr lang="de-AT" sz="2100" dirty="0" smtClean="0"/>
          </a:p>
          <a:p>
            <a:pPr lvl="2">
              <a:spcBef>
                <a:spcPts val="600"/>
              </a:spcBef>
              <a:spcAft>
                <a:spcPts val="600"/>
              </a:spcAft>
              <a:buNone/>
            </a:pPr>
            <a:endParaRPr lang="de-AT" sz="2100" dirty="0" smtClean="0"/>
          </a:p>
          <a:p>
            <a:pPr lvl="2">
              <a:spcBef>
                <a:spcPts val="600"/>
              </a:spcBef>
              <a:spcAft>
                <a:spcPts val="600"/>
              </a:spcAft>
            </a:pPr>
            <a:endParaRPr lang="de-AT" sz="2100" dirty="0" smtClean="0"/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de-AT" sz="2100" dirty="0" smtClean="0"/>
              <a:t>f(x)=log</a:t>
            </a:r>
            <a:r>
              <a:rPr lang="de-AT" sz="2100" baseline="-25000" dirty="0" smtClean="0"/>
              <a:t>10</a:t>
            </a:r>
            <a:r>
              <a:rPr lang="de-AT" sz="2100" dirty="0" smtClean="0"/>
              <a:t>x	</a:t>
            </a:r>
            <a:r>
              <a:rPr lang="de-AT" sz="2100" dirty="0" err="1" smtClean="0"/>
              <a:t>Logarithmusfunktion</a:t>
            </a:r>
            <a:endParaRPr lang="de-AT" sz="2100" dirty="0" smtClean="0"/>
          </a:p>
        </p:txBody>
      </p:sp>
      <p:graphicFrame>
        <p:nvGraphicFramePr>
          <p:cNvPr id="9" name="Diagramm 8"/>
          <p:cNvGraphicFramePr/>
          <p:nvPr/>
        </p:nvGraphicFramePr>
        <p:xfrm>
          <a:off x="1088973" y="3318585"/>
          <a:ext cx="4009499" cy="16551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Die Eulersche Zahl</a:t>
            </a:r>
            <a:endParaRPr lang="de-AT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F9E34-89E7-4FC6-A765-69BD9F75BD53}" type="datetime1">
              <a:rPr lang="en-US" smtClean="0"/>
              <a:pPr/>
              <a:t>2/20/2011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3NK</a:t>
            </a:r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de-DE" dirty="0" smtClean="0"/>
          </a:p>
          <a:p>
            <a:endParaRPr lang="de-DE" dirty="0" smtClean="0"/>
          </a:p>
          <a:p>
            <a:r>
              <a:rPr lang="de-DE" dirty="0" smtClean="0"/>
              <a:t>Wachstum/ Zerfall: N(t)= N0*</a:t>
            </a:r>
            <a:r>
              <a:rPr lang="de-DE" dirty="0" err="1" smtClean="0"/>
              <a:t>a</a:t>
            </a:r>
            <a:r>
              <a:rPr lang="de-DE" baseline="30000" dirty="0" err="1" smtClean="0"/>
              <a:t>t</a:t>
            </a:r>
            <a:endParaRPr lang="de-DE" baseline="30000" dirty="0" smtClean="0"/>
          </a:p>
          <a:p>
            <a:pPr>
              <a:buNone/>
            </a:pPr>
            <a:endParaRPr lang="de-DE" baseline="30000" dirty="0" smtClean="0"/>
          </a:p>
          <a:p>
            <a:r>
              <a:rPr lang="el-GR" dirty="0" smtClean="0"/>
              <a:t>λ</a:t>
            </a:r>
            <a:r>
              <a:rPr lang="de-DE" dirty="0" smtClean="0"/>
              <a:t> = Lambda </a:t>
            </a:r>
            <a:r>
              <a:rPr lang="de-DE" dirty="0" smtClean="0">
                <a:sym typeface="Wingdings" pitchFamily="2" charset="2"/>
              </a:rPr>
              <a:t> N(t)= N0*e</a:t>
            </a:r>
            <a:r>
              <a:rPr lang="el-GR" baseline="30000" dirty="0" smtClean="0"/>
              <a:t>λ</a:t>
            </a:r>
            <a:r>
              <a:rPr lang="de-DE" baseline="30000" dirty="0" smtClean="0"/>
              <a:t> t                           </a:t>
            </a:r>
            <a:r>
              <a:rPr lang="de-DE" sz="4800" baseline="30000" dirty="0" smtClean="0"/>
              <a:t>a= e </a:t>
            </a:r>
            <a:r>
              <a:rPr lang="el-GR" sz="4800" baseline="50000" dirty="0" smtClean="0"/>
              <a:t>λ</a:t>
            </a:r>
            <a:r>
              <a:rPr lang="de-AT" sz="4800" baseline="50000" dirty="0" smtClean="0"/>
              <a:t>	</a:t>
            </a:r>
          </a:p>
          <a:p>
            <a:pPr>
              <a:buNone/>
            </a:pPr>
            <a:r>
              <a:rPr lang="de-AT" dirty="0" smtClean="0"/>
              <a:t>	</a:t>
            </a:r>
            <a:r>
              <a:rPr lang="el-GR" dirty="0" smtClean="0"/>
              <a:t>λ</a:t>
            </a:r>
            <a:r>
              <a:rPr lang="de-AT" dirty="0" smtClean="0"/>
              <a:t>&gt;0 </a:t>
            </a:r>
            <a:r>
              <a:rPr lang="de-AT" dirty="0" smtClean="0">
                <a:sym typeface="Wingdings" pitchFamily="2" charset="2"/>
              </a:rPr>
              <a:t> Wachstum</a:t>
            </a:r>
          </a:p>
          <a:p>
            <a:pPr>
              <a:buNone/>
            </a:pPr>
            <a:r>
              <a:rPr lang="de-AT" dirty="0" smtClean="0">
                <a:sym typeface="Wingdings" pitchFamily="2" charset="2"/>
              </a:rPr>
              <a:t>	</a:t>
            </a:r>
            <a:r>
              <a:rPr lang="el-GR" dirty="0" smtClean="0"/>
              <a:t>λ </a:t>
            </a:r>
            <a:r>
              <a:rPr lang="de-AT" dirty="0" smtClean="0"/>
              <a:t>&lt;0 </a:t>
            </a:r>
            <a:r>
              <a:rPr lang="de-AT" dirty="0" smtClean="0">
                <a:sym typeface="Wingdings" pitchFamily="2" charset="2"/>
              </a:rPr>
              <a:t> Zerfall</a:t>
            </a:r>
          </a:p>
          <a:p>
            <a:pPr>
              <a:buNone/>
            </a:pPr>
            <a:endParaRPr lang="de-AT" baseline="50000" dirty="0" smtClean="0"/>
          </a:p>
          <a:p>
            <a:pPr>
              <a:buNone/>
            </a:pPr>
            <a:endParaRPr lang="de-AT" sz="4800" baseline="50000" dirty="0"/>
          </a:p>
        </p:txBody>
      </p:sp>
      <p:sp>
        <p:nvSpPr>
          <p:cNvPr id="7" name="Geschweifte Klammer rechts 6"/>
          <p:cNvSpPr/>
          <p:nvPr/>
        </p:nvSpPr>
        <p:spPr>
          <a:xfrm>
            <a:off x="5663184" y="2694432"/>
            <a:ext cx="256032" cy="1267968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</a:t>
            </a:r>
            <a:endParaRPr lang="de-AT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F9E34-89E7-4FC6-A765-69BD9F75BD53}" type="datetime1">
              <a:rPr lang="en-US" smtClean="0"/>
              <a:pPr/>
              <a:t>2/20/2011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3NK</a:t>
            </a:r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77936"/>
          </a:xfrm>
        </p:spPr>
        <p:txBody>
          <a:bodyPr>
            <a:normAutofit fontScale="40000" lnSpcReduction="20000"/>
          </a:bodyPr>
          <a:lstStyle/>
          <a:p>
            <a:r>
              <a:rPr lang="de-DE" sz="7000" dirty="0" smtClean="0"/>
              <a:t>Gegeben:</a:t>
            </a:r>
            <a:r>
              <a:rPr lang="de-DE" sz="5900" dirty="0" smtClean="0"/>
              <a:t>	</a:t>
            </a:r>
            <a:r>
              <a:rPr lang="de-DE" sz="6000" dirty="0" smtClean="0"/>
              <a:t>radioaktiver Stoff – Zerfall pro Minute </a:t>
            </a:r>
            <a:r>
              <a:rPr lang="de-DE" sz="6000" dirty="0" smtClean="0">
                <a:latin typeface="+mj-lt"/>
                <a:cs typeface="Arial" pitchFamily="34" charset="0"/>
              </a:rPr>
              <a:t>35 </a:t>
            </a:r>
            <a:r>
              <a:rPr lang="de-DE" sz="6000" dirty="0" smtClean="0"/>
              <a:t>%</a:t>
            </a:r>
          </a:p>
          <a:p>
            <a:r>
              <a:rPr lang="de-AT" sz="7000" dirty="0" smtClean="0"/>
              <a:t>Gesucht:</a:t>
            </a:r>
            <a:r>
              <a:rPr lang="de-AT" sz="5900" dirty="0" smtClean="0"/>
              <a:t>	Zerfallsfunktion</a:t>
            </a:r>
          </a:p>
          <a:p>
            <a:pPr>
              <a:buNone/>
            </a:pPr>
            <a:endParaRPr lang="de-AT" sz="3800" dirty="0" smtClean="0"/>
          </a:p>
          <a:p>
            <a:pPr>
              <a:buNone/>
            </a:pPr>
            <a:r>
              <a:rPr lang="de-AT" sz="3800" dirty="0" smtClean="0"/>
              <a:t>N0= 100 %</a:t>
            </a:r>
          </a:p>
          <a:p>
            <a:pPr>
              <a:buNone/>
            </a:pPr>
            <a:r>
              <a:rPr lang="de-AT" sz="3800" dirty="0" smtClean="0"/>
              <a:t>t= 1 Minuten</a:t>
            </a:r>
          </a:p>
          <a:p>
            <a:pPr>
              <a:buNone/>
            </a:pPr>
            <a:r>
              <a:rPr lang="de-AT" sz="3800" dirty="0" smtClean="0"/>
              <a:t>N(1)= 65 %</a:t>
            </a:r>
          </a:p>
          <a:p>
            <a:pPr>
              <a:buNone/>
            </a:pPr>
            <a:endParaRPr lang="de-AT" sz="2400" dirty="0" smtClean="0"/>
          </a:p>
          <a:p>
            <a:pPr>
              <a:buNone/>
            </a:pPr>
            <a:r>
              <a:rPr lang="de-DE" sz="3800" dirty="0" smtClean="0"/>
              <a:t>N(t)= N0*</a:t>
            </a:r>
            <a:r>
              <a:rPr lang="de-DE" sz="3800" dirty="0" err="1" smtClean="0"/>
              <a:t>a</a:t>
            </a:r>
            <a:r>
              <a:rPr lang="de-DE" sz="3800" baseline="30000" dirty="0" err="1" smtClean="0"/>
              <a:t>t</a:t>
            </a:r>
            <a:endParaRPr lang="de-DE" sz="3800" baseline="30000" dirty="0" smtClean="0"/>
          </a:p>
          <a:p>
            <a:pPr>
              <a:buNone/>
            </a:pPr>
            <a:r>
              <a:rPr lang="de-AT" sz="3800" dirty="0" smtClean="0"/>
              <a:t>65= 100*a</a:t>
            </a:r>
            <a:r>
              <a:rPr lang="de-AT" sz="3800" baseline="30000" dirty="0" smtClean="0"/>
              <a:t>1 </a:t>
            </a:r>
            <a:r>
              <a:rPr lang="de-AT" sz="3800" dirty="0" smtClean="0">
                <a:sym typeface="Wingdings" pitchFamily="2" charset="2"/>
              </a:rPr>
              <a:t> </a:t>
            </a:r>
            <a:r>
              <a:rPr lang="de-AT" sz="3800" b="1" dirty="0" smtClean="0">
                <a:sym typeface="Wingdings" pitchFamily="2" charset="2"/>
              </a:rPr>
              <a:t>a= 0,65</a:t>
            </a:r>
            <a:endParaRPr lang="de-AT" sz="3800" b="1" dirty="0" smtClean="0"/>
          </a:p>
          <a:p>
            <a:endParaRPr lang="de-AT" sz="2400" dirty="0" smtClean="0"/>
          </a:p>
          <a:p>
            <a:pPr>
              <a:buNone/>
            </a:pPr>
            <a:r>
              <a:rPr lang="de-DE" sz="4400" dirty="0" smtClean="0"/>
              <a:t>a= e </a:t>
            </a:r>
            <a:r>
              <a:rPr lang="el-GR" sz="4400" baseline="50000" dirty="0" smtClean="0"/>
              <a:t>λ</a:t>
            </a:r>
            <a:endParaRPr lang="de-AT" sz="4400" baseline="50000" dirty="0" smtClean="0"/>
          </a:p>
          <a:p>
            <a:pPr>
              <a:buNone/>
            </a:pPr>
            <a:r>
              <a:rPr lang="de-AT" sz="4400" dirty="0" smtClean="0"/>
              <a:t>0,65=e</a:t>
            </a:r>
            <a:r>
              <a:rPr lang="el-GR" sz="4400" baseline="50000" dirty="0" smtClean="0"/>
              <a:t> λ</a:t>
            </a:r>
            <a:endParaRPr lang="de-AT" sz="4400" baseline="50000" dirty="0" smtClean="0"/>
          </a:p>
          <a:p>
            <a:pPr>
              <a:buNone/>
            </a:pPr>
            <a:r>
              <a:rPr lang="de-AT" sz="4400" dirty="0" err="1" smtClean="0"/>
              <a:t>ln</a:t>
            </a:r>
            <a:r>
              <a:rPr lang="de-AT" sz="4400" dirty="0" smtClean="0"/>
              <a:t> 0,65 = </a:t>
            </a:r>
            <a:r>
              <a:rPr lang="el-GR" sz="4400" dirty="0" smtClean="0"/>
              <a:t>λ</a:t>
            </a:r>
            <a:r>
              <a:rPr lang="de-AT" sz="4400" dirty="0" smtClean="0"/>
              <a:t>*</a:t>
            </a:r>
            <a:r>
              <a:rPr lang="de-AT" sz="4400" dirty="0" err="1" smtClean="0"/>
              <a:t>lne</a:t>
            </a:r>
            <a:r>
              <a:rPr lang="de-AT" sz="4400" dirty="0" smtClean="0"/>
              <a:t> </a:t>
            </a:r>
            <a:r>
              <a:rPr lang="de-AT" sz="4400" dirty="0" smtClean="0">
                <a:sym typeface="Wingdings" pitchFamily="2" charset="2"/>
              </a:rPr>
              <a:t> </a:t>
            </a:r>
            <a:r>
              <a:rPr lang="de-AT" sz="4400" dirty="0" err="1" smtClean="0">
                <a:sym typeface="Wingdings" pitchFamily="2" charset="2"/>
              </a:rPr>
              <a:t>lne</a:t>
            </a:r>
            <a:r>
              <a:rPr lang="de-AT" sz="4400" dirty="0" smtClean="0">
                <a:sym typeface="Wingdings" pitchFamily="2" charset="2"/>
              </a:rPr>
              <a:t>= 1</a:t>
            </a:r>
          </a:p>
          <a:p>
            <a:pPr>
              <a:buNone/>
            </a:pPr>
            <a:r>
              <a:rPr lang="de-AT" sz="4400" dirty="0" smtClean="0">
                <a:sym typeface="Wingdings" pitchFamily="2" charset="2"/>
              </a:rPr>
              <a:t>-0,4308= </a:t>
            </a:r>
            <a:r>
              <a:rPr lang="el-GR" sz="5100" dirty="0" smtClean="0"/>
              <a:t>λ</a:t>
            </a:r>
            <a:endParaRPr lang="de-AT" sz="5100" dirty="0" smtClean="0"/>
          </a:p>
          <a:p>
            <a:pPr>
              <a:buNone/>
            </a:pPr>
            <a:r>
              <a:rPr lang="de-AT" sz="4400" dirty="0" smtClean="0"/>
              <a:t>Zerfallsfunktion: </a:t>
            </a:r>
            <a:r>
              <a:rPr lang="de-AT" sz="4400" b="1" dirty="0" smtClean="0"/>
              <a:t>N(t)= 100*e</a:t>
            </a:r>
            <a:r>
              <a:rPr lang="de-AT" sz="4400" b="1" baseline="30000" dirty="0" smtClean="0"/>
              <a:t>(-0,4308*t)</a:t>
            </a:r>
          </a:p>
          <a:p>
            <a:pPr>
              <a:buNone/>
            </a:pPr>
            <a:endParaRPr lang="de-DE" dirty="0" smtClean="0"/>
          </a:p>
          <a:p>
            <a:pPr lvl="6">
              <a:buNone/>
            </a:pPr>
            <a:r>
              <a:rPr lang="de-AT" dirty="0" smtClean="0"/>
              <a:t>	</a:t>
            </a:r>
            <a:endParaRPr lang="de-DE" dirty="0" smtClean="0"/>
          </a:p>
          <a:p>
            <a:pPr>
              <a:buNone/>
            </a:pPr>
            <a:r>
              <a:rPr lang="de-DE" dirty="0" smtClean="0"/>
              <a:t>			</a:t>
            </a:r>
          </a:p>
          <a:p>
            <a:pPr>
              <a:buNone/>
            </a:pPr>
            <a:endParaRPr lang="de-DE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ronus">
  <a:themeElements>
    <a:clrScheme name="Cronus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ronus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ronus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262</Words>
  <Application>Microsoft Office PowerPoint</Application>
  <PresentationFormat>Bildschirmpräsentation (4:3)</PresentationFormat>
  <Paragraphs>119</Paragraphs>
  <Slides>11</Slides>
  <Notes>11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2" baseType="lpstr">
      <vt:lpstr>Cronus</vt:lpstr>
      <vt:lpstr>                 Exponential- funktionen</vt:lpstr>
      <vt:lpstr>Begriff</vt:lpstr>
      <vt:lpstr>Allgemeine Gleichung</vt:lpstr>
      <vt:lpstr>Beispiel: Angabe</vt:lpstr>
      <vt:lpstr>Beispiel: Lösung</vt:lpstr>
      <vt:lpstr>Beispiel: Lösung </vt:lpstr>
      <vt:lpstr>Logarithmusfunktionen</vt:lpstr>
      <vt:lpstr>Die Eulersche Zahl</vt:lpstr>
      <vt:lpstr>Beispiel</vt:lpstr>
      <vt:lpstr>Beispiel</vt:lpstr>
      <vt:lpstr>Folie 11</vt:lpstr>
    </vt:vector>
  </TitlesOfParts>
  <Company>IBC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Exponentielles Wachstum</dc:title>
  <dc:creator>Katharina Kostsal</dc:creator>
  <cp:lastModifiedBy>Gabi</cp:lastModifiedBy>
  <cp:revision>30</cp:revision>
  <dcterms:created xsi:type="dcterms:W3CDTF">2010-12-05T13:52:06Z</dcterms:created>
  <dcterms:modified xsi:type="dcterms:W3CDTF">2011-02-20T16:26:27Z</dcterms:modified>
</cp:coreProperties>
</file>