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57" r:id="rId3"/>
    <p:sldId id="258" r:id="rId4"/>
    <p:sldId id="260" r:id="rId5"/>
    <p:sldId id="262" r:id="rId6"/>
    <p:sldId id="259" r:id="rId7"/>
    <p:sldId id="261" r:id="rId8"/>
    <p:sldId id="263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13" autoAdjust="0"/>
    <p:restoredTop sz="94660"/>
  </p:normalViewPr>
  <p:slideViewPr>
    <p:cSldViewPr>
      <p:cViewPr>
        <p:scale>
          <a:sx n="110" d="100"/>
          <a:sy n="110" d="100"/>
        </p:scale>
        <p:origin x="-864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400" dirty="0" err="1"/>
              <a:t>Häufigkeitsverteilung</a:t>
            </a:r>
            <a:endParaRPr lang="en-US" sz="2400" dirty="0"/>
          </a:p>
        </c:rich>
      </c:tx>
      <c:layout>
        <c:manualLayout>
          <c:xMode val="edge"/>
          <c:yMode val="edge"/>
          <c:x val="0.37585071566122324"/>
          <c:y val="7.725558394343427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2811178472524459"/>
          <c:y val="8.0136466318557392E-2"/>
          <c:w val="0.85408947935448698"/>
          <c:h val="0.782373810317372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50</c:v>
                </c:pt>
                <c:pt idx="1">
                  <c:v>51</c:v>
                </c:pt>
                <c:pt idx="2">
                  <c:v>52</c:v>
                </c:pt>
                <c:pt idx="3">
                  <c:v>53</c:v>
                </c:pt>
                <c:pt idx="4">
                  <c:v>54</c:v>
                </c:pt>
                <c:pt idx="5">
                  <c:v>55</c:v>
                </c:pt>
                <c:pt idx="6">
                  <c:v>56</c:v>
                </c:pt>
                <c:pt idx="7">
                  <c:v>57</c:v>
                </c:pt>
                <c:pt idx="8">
                  <c:v>58</c:v>
                </c:pt>
                <c:pt idx="9">
                  <c:v>59</c:v>
                </c:pt>
                <c:pt idx="10">
                  <c:v>60</c:v>
                </c:pt>
                <c:pt idx="11">
                  <c:v>61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4</c:v>
                </c:pt>
                <c:pt idx="1">
                  <c:v>3</c:v>
                </c:pt>
                <c:pt idx="2">
                  <c:v>3</c:v>
                </c:pt>
                <c:pt idx="3">
                  <c:v>6</c:v>
                </c:pt>
                <c:pt idx="4">
                  <c:v>1</c:v>
                </c:pt>
                <c:pt idx="5">
                  <c:v>3</c:v>
                </c:pt>
                <c:pt idx="6">
                  <c:v>3</c:v>
                </c:pt>
                <c:pt idx="7">
                  <c:v>4</c:v>
                </c:pt>
                <c:pt idx="8">
                  <c:v>5</c:v>
                </c:pt>
                <c:pt idx="9">
                  <c:v>3</c:v>
                </c:pt>
                <c:pt idx="10">
                  <c:v>1</c:v>
                </c:pt>
                <c:pt idx="11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578240"/>
        <c:axId val="83596800"/>
      </c:barChart>
      <c:catAx>
        <c:axId val="835782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 b="0"/>
                </a:pPr>
                <a:r>
                  <a:rPr lang="de-AT" sz="2000" b="0"/>
                  <a:t>Gewicht in Gramm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de-DE"/>
          </a:p>
        </c:txPr>
        <c:crossAx val="83596800"/>
        <c:crosses val="autoZero"/>
        <c:auto val="1"/>
        <c:lblAlgn val="ctr"/>
        <c:lblOffset val="100"/>
        <c:noMultiLvlLbl val="0"/>
      </c:catAx>
      <c:valAx>
        <c:axId val="83596800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de-AT" sz="2000" b="0"/>
                  <a:t>Anzahl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de-DE"/>
          </a:p>
        </c:txPr>
        <c:crossAx val="835782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EDF10C-8C9A-45F2-B2CC-F2460FC2DD28}" type="datetimeFigureOut">
              <a:rPr lang="de-AT" smtClean="0"/>
              <a:t>25.11.2012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70F99-1CF5-47CC-9F2E-88C1A4E7C35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92088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70F99-1CF5-47CC-9F2E-88C1A4E7C354}" type="slidenum">
              <a:rPr lang="de-AT" smtClean="0"/>
              <a:t>8</a:t>
            </a:fld>
            <a:endParaRPr lang="de-A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8DCF-13FE-4CAE-8817-A59A34F4C9F0}" type="datetimeFigureOut">
              <a:rPr lang="de-AT" smtClean="0"/>
              <a:pPr/>
              <a:t>25.11.2012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8B14-123E-433D-AA80-5F46206E920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8DCF-13FE-4CAE-8817-A59A34F4C9F0}" type="datetimeFigureOut">
              <a:rPr lang="de-AT" smtClean="0"/>
              <a:pPr/>
              <a:t>25.11.2012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8B14-123E-433D-AA80-5F46206E920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8DCF-13FE-4CAE-8817-A59A34F4C9F0}" type="datetimeFigureOut">
              <a:rPr lang="de-AT" smtClean="0"/>
              <a:pPr/>
              <a:t>25.11.2012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8B14-123E-433D-AA80-5F46206E920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8DCF-13FE-4CAE-8817-A59A34F4C9F0}" type="datetimeFigureOut">
              <a:rPr lang="de-AT" smtClean="0"/>
              <a:pPr/>
              <a:t>25.11.2012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8B14-123E-433D-AA80-5F46206E920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8DCF-13FE-4CAE-8817-A59A34F4C9F0}" type="datetimeFigureOut">
              <a:rPr lang="de-AT" smtClean="0"/>
              <a:pPr/>
              <a:t>25.11.2012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8B14-123E-433D-AA80-5F46206E920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8DCF-13FE-4CAE-8817-A59A34F4C9F0}" type="datetimeFigureOut">
              <a:rPr lang="de-AT" smtClean="0"/>
              <a:pPr/>
              <a:t>25.11.2012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8B14-123E-433D-AA80-5F46206E920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8DCF-13FE-4CAE-8817-A59A34F4C9F0}" type="datetimeFigureOut">
              <a:rPr lang="de-AT" smtClean="0"/>
              <a:pPr/>
              <a:t>25.11.2012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8B14-123E-433D-AA80-5F46206E920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8DCF-13FE-4CAE-8817-A59A34F4C9F0}" type="datetimeFigureOut">
              <a:rPr lang="de-AT" smtClean="0"/>
              <a:pPr/>
              <a:t>25.11.2012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8B14-123E-433D-AA80-5F46206E920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8DCF-13FE-4CAE-8817-A59A34F4C9F0}" type="datetimeFigureOut">
              <a:rPr lang="de-AT" smtClean="0"/>
              <a:pPr/>
              <a:t>25.11.2012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8B14-123E-433D-AA80-5F46206E920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8DCF-13FE-4CAE-8817-A59A34F4C9F0}" type="datetimeFigureOut">
              <a:rPr lang="de-AT" smtClean="0"/>
              <a:pPr/>
              <a:t>25.11.2012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8B14-123E-433D-AA80-5F46206E920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8DCF-13FE-4CAE-8817-A59A34F4C9F0}" type="datetimeFigureOut">
              <a:rPr lang="de-AT" smtClean="0"/>
              <a:pPr/>
              <a:t>25.11.2012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8B14-123E-433D-AA80-5F46206E920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78DCF-13FE-4CAE-8817-A59A34F4C9F0}" type="datetimeFigureOut">
              <a:rPr lang="de-AT" smtClean="0"/>
              <a:pPr/>
              <a:t>25.11.2012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A8B14-123E-433D-AA80-5F46206E920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fie.at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2190105"/>
          </a:xfrm>
        </p:spPr>
        <p:txBody>
          <a:bodyPr>
            <a:normAutofit fontScale="90000"/>
          </a:bodyPr>
          <a:lstStyle/>
          <a:p>
            <a:r>
              <a:rPr lang="de-AT" b="1" dirty="0" smtClean="0">
                <a:latin typeface="Arial" pitchFamily="34" charset="0"/>
                <a:cs typeface="Arial" pitchFamily="34" charset="0"/>
              </a:rPr>
              <a:t>Vorbereitung zur </a:t>
            </a:r>
            <a:br>
              <a:rPr lang="de-AT" b="1" dirty="0" smtClean="0">
                <a:latin typeface="Arial" pitchFamily="34" charset="0"/>
                <a:cs typeface="Arial" pitchFamily="34" charset="0"/>
              </a:rPr>
            </a:br>
            <a:r>
              <a:rPr lang="de-AT" b="1" dirty="0" smtClean="0">
                <a:latin typeface="Arial" pitchFamily="34" charset="0"/>
                <a:cs typeface="Arial" pitchFamily="34" charset="0"/>
              </a:rPr>
              <a:t>Reife- und Diplomprüfung</a:t>
            </a:r>
            <a:br>
              <a:rPr lang="de-AT" b="1" dirty="0" smtClean="0">
                <a:latin typeface="Arial" pitchFamily="34" charset="0"/>
                <a:cs typeface="Arial" pitchFamily="34" charset="0"/>
              </a:rPr>
            </a:br>
            <a:r>
              <a:rPr lang="de-AT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de-AT" b="1" dirty="0" smtClean="0">
                <a:latin typeface="Arial" pitchFamily="34" charset="0"/>
                <a:cs typeface="Arial" pitchFamily="34" charset="0"/>
              </a:rPr>
            </a:br>
            <a:r>
              <a:rPr lang="de-AT" b="1" u="sng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Statistik</a:t>
            </a:r>
            <a:endParaRPr lang="de-AT" b="1" u="sng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0" y="3645024"/>
            <a:ext cx="9144000" cy="2423120"/>
          </a:xfrm>
        </p:spPr>
        <p:txBody>
          <a:bodyPr>
            <a:normAutofit/>
          </a:bodyPr>
          <a:lstStyle/>
          <a:p>
            <a:r>
              <a:rPr lang="de-AT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von Anaïs Schweitzer</a:t>
            </a:r>
            <a:r>
              <a:rPr lang="de-AT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de-AT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de-AT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de-AT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Weitere Angaben sind unter </a:t>
            </a:r>
          </a:p>
          <a:p>
            <a:r>
              <a:rPr lang="de-AT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2"/>
              </a:rPr>
              <a:t>https://www.bifie.at</a:t>
            </a:r>
            <a:r>
              <a:rPr lang="de-AT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zu finden.</a:t>
            </a:r>
            <a:endParaRPr lang="de-AT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Beispiel Bio-Eier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55576" y="1600200"/>
            <a:ext cx="7931224" cy="4525963"/>
          </a:xfrm>
        </p:spPr>
        <p:txBody>
          <a:bodyPr/>
          <a:lstStyle/>
          <a:p>
            <a:pPr>
              <a:buNone/>
            </a:pPr>
            <a:r>
              <a:rPr lang="de-AT" dirty="0" smtClean="0"/>
              <a:t>	</a:t>
            </a:r>
            <a:r>
              <a:rPr lang="de-AT" b="1" dirty="0" smtClean="0">
                <a:solidFill>
                  <a:schemeClr val="accent6">
                    <a:lumMod val="75000"/>
                  </a:schemeClr>
                </a:solidFill>
              </a:rPr>
              <a:t>Aufgabenstellung 1:</a:t>
            </a:r>
          </a:p>
          <a:p>
            <a:pPr>
              <a:buNone/>
            </a:pPr>
            <a:r>
              <a:rPr lang="de-AT" dirty="0" smtClean="0"/>
              <a:t>	Eine Auswahl von 40 </a:t>
            </a:r>
            <a:r>
              <a:rPr lang="de-AT" dirty="0" err="1" smtClean="0"/>
              <a:t>Bio</a:t>
            </a:r>
            <a:r>
              <a:rPr lang="de-AT" dirty="0" smtClean="0"/>
              <a:t> Eiern wurde gewogen. Die Messwerte in Gramm sind durch folgende Strichliste erfasst worden.  </a:t>
            </a:r>
          </a:p>
          <a:p>
            <a:pPr>
              <a:buNone/>
            </a:pPr>
            <a:r>
              <a:rPr lang="de-AT" dirty="0" smtClean="0"/>
              <a:t>	Stelle die Häufigkeitsverteilung in einem Stabdiagramm dar. Verwende dazu Excel.</a:t>
            </a:r>
            <a:endParaRPr lang="de-A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Beispiel Bio-Eier</a:t>
            </a: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AT" sz="4400" b="1" dirty="0" smtClean="0"/>
              <a:t>	</a:t>
            </a:r>
            <a:r>
              <a:rPr lang="de-AT" dirty="0" smtClean="0"/>
              <a:t>			     </a:t>
            </a:r>
            <a:endParaRPr lang="de-AT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1115616" y="1484784"/>
          <a:ext cx="7272807" cy="5184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2160240"/>
                <a:gridCol w="2232247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Gramm</a:t>
                      </a:r>
                      <a:endParaRPr lang="de-AT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AT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Anzahl</a:t>
                      </a:r>
                      <a:endParaRPr lang="de-AT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AT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de-AT" dirty="0" smtClean="0"/>
                        <a:t>50</a:t>
                      </a:r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IIII</a:t>
                      </a:r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4</a:t>
                      </a:r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de-AT" dirty="0" smtClean="0"/>
                        <a:t>51</a:t>
                      </a:r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III</a:t>
                      </a:r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3</a:t>
                      </a:r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de-AT" dirty="0" smtClean="0"/>
                        <a:t>52</a:t>
                      </a:r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III</a:t>
                      </a:r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3</a:t>
                      </a:r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de-AT" dirty="0" smtClean="0"/>
                        <a:t>53</a:t>
                      </a:r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IIIIII</a:t>
                      </a:r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6</a:t>
                      </a:r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de-AT" dirty="0" smtClean="0"/>
                        <a:t>54</a:t>
                      </a:r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I</a:t>
                      </a:r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1</a:t>
                      </a:r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de-AT" dirty="0" smtClean="0"/>
                        <a:t>55</a:t>
                      </a:r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III</a:t>
                      </a:r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3</a:t>
                      </a:r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de-AT" dirty="0" smtClean="0"/>
                        <a:t>56</a:t>
                      </a:r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III</a:t>
                      </a:r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3</a:t>
                      </a:r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de-AT" dirty="0" smtClean="0"/>
                        <a:t>57</a:t>
                      </a:r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IIII</a:t>
                      </a:r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4</a:t>
                      </a:r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de-AT" dirty="0" smtClean="0"/>
                        <a:t>58</a:t>
                      </a:r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IIIII</a:t>
                      </a:r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5</a:t>
                      </a:r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de-AT" dirty="0" smtClean="0"/>
                        <a:t>59</a:t>
                      </a:r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III</a:t>
                      </a:r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3</a:t>
                      </a:r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de-AT" dirty="0" smtClean="0"/>
                        <a:t>60</a:t>
                      </a:r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I</a:t>
                      </a:r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1</a:t>
                      </a:r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de-AT" dirty="0" smtClean="0"/>
                        <a:t>61</a:t>
                      </a:r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IIII</a:t>
                      </a:r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4</a:t>
                      </a:r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29696">
                <a:tc gridSpan="2">
                  <a:txBody>
                    <a:bodyPr/>
                    <a:lstStyle/>
                    <a:p>
                      <a:r>
                        <a:rPr lang="de-AT" b="1" dirty="0" smtClean="0"/>
                        <a:t>Summe</a:t>
                      </a:r>
                      <a:endParaRPr lang="de-AT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b="1" dirty="0" smtClean="0"/>
                        <a:t>40</a:t>
                      </a:r>
                      <a:endParaRPr lang="de-AT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Beispiel Bio-Eier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55576" y="1600200"/>
            <a:ext cx="7931224" cy="4525963"/>
          </a:xfrm>
        </p:spPr>
        <p:txBody>
          <a:bodyPr/>
          <a:lstStyle/>
          <a:p>
            <a:pPr>
              <a:buNone/>
            </a:pPr>
            <a:r>
              <a:rPr lang="de-AT" dirty="0" smtClean="0"/>
              <a:t>	</a:t>
            </a:r>
            <a:r>
              <a:rPr lang="de-AT" b="1" dirty="0" smtClean="0">
                <a:solidFill>
                  <a:schemeClr val="accent6">
                    <a:lumMod val="75000"/>
                  </a:schemeClr>
                </a:solidFill>
              </a:rPr>
              <a:t>Aufgabenstellung 2:</a:t>
            </a:r>
          </a:p>
          <a:p>
            <a:pPr>
              <a:buNone/>
            </a:pPr>
            <a:r>
              <a:rPr lang="de-AT" dirty="0" smtClean="0"/>
              <a:t>	Berechne das arithmetische Mittel der Massen der 40 Bio-Eier.</a:t>
            </a:r>
            <a:endParaRPr lang="de-A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Beispiel Bio-Eier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55576" y="1600200"/>
            <a:ext cx="7931224" cy="4525963"/>
          </a:xfrm>
        </p:spPr>
        <p:txBody>
          <a:bodyPr/>
          <a:lstStyle/>
          <a:p>
            <a:pPr>
              <a:buNone/>
            </a:pPr>
            <a:r>
              <a:rPr lang="de-AT" dirty="0" smtClean="0"/>
              <a:t>	</a:t>
            </a:r>
            <a:r>
              <a:rPr lang="de-AT" b="1" dirty="0" smtClean="0">
                <a:solidFill>
                  <a:schemeClr val="accent6">
                    <a:lumMod val="75000"/>
                  </a:schemeClr>
                </a:solidFill>
              </a:rPr>
              <a:t>Aufgabenstellung 3:</a:t>
            </a:r>
          </a:p>
          <a:p>
            <a:pPr>
              <a:buNone/>
            </a:pPr>
            <a:r>
              <a:rPr lang="de-AT" dirty="0" smtClean="0"/>
              <a:t>	Lies den Modus ab und gib den Unterschied zwischen dem Modus und dem arithmetischen Mittel an.</a:t>
            </a:r>
            <a:endParaRPr lang="de-A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Lösung</a:t>
            </a:r>
            <a:endParaRPr lang="de-AT" dirty="0"/>
          </a:p>
        </p:txBody>
      </p:sp>
      <p:graphicFrame>
        <p:nvGraphicFramePr>
          <p:cNvPr id="6" name="Diagramm 5"/>
          <p:cNvGraphicFramePr/>
          <p:nvPr/>
        </p:nvGraphicFramePr>
        <p:xfrm>
          <a:off x="467544" y="1340768"/>
          <a:ext cx="8424936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feld 3"/>
          <p:cNvSpPr txBox="1"/>
          <p:nvPr/>
        </p:nvSpPr>
        <p:spPr>
          <a:xfrm>
            <a:off x="395536" y="980728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3200" b="1" dirty="0" smtClean="0">
                <a:solidFill>
                  <a:schemeClr val="accent6">
                    <a:lumMod val="75000"/>
                  </a:schemeClr>
                </a:solidFill>
              </a:rPr>
              <a:t>Lösung 1:</a:t>
            </a:r>
            <a:endParaRPr lang="de-AT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Lösung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99592" y="1600200"/>
            <a:ext cx="792088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de-AT" b="1" dirty="0" smtClean="0">
                <a:solidFill>
                  <a:schemeClr val="accent6">
                    <a:lumMod val="75000"/>
                  </a:schemeClr>
                </a:solidFill>
              </a:rPr>
              <a:t>Lösung 2:</a:t>
            </a:r>
          </a:p>
          <a:p>
            <a:pPr>
              <a:buNone/>
            </a:pPr>
            <a:r>
              <a:rPr lang="de-AT" dirty="0" smtClean="0"/>
              <a:t>Arithmetisches Mittel: = x</a:t>
            </a:r>
          </a:p>
          <a:p>
            <a:pPr>
              <a:buNone/>
            </a:pPr>
            <a:r>
              <a:rPr lang="de-AT" dirty="0" smtClean="0"/>
              <a:t>x=(50*4+51*3+52*3+53*6+54*1+55*3+56*3+    57*4+58*5+59*3+60*1+61*4)</a:t>
            </a:r>
            <a:r>
              <a:rPr lang="de-AT" dirty="0" smtClean="0">
                <a:solidFill>
                  <a:schemeClr val="accent6">
                    <a:lumMod val="75000"/>
                  </a:schemeClr>
                </a:solidFill>
              </a:rPr>
              <a:t>/40</a:t>
            </a:r>
          </a:p>
          <a:p>
            <a:pPr>
              <a:buNone/>
            </a:pPr>
            <a:r>
              <a:rPr lang="de-AT" dirty="0" smtClean="0"/>
              <a:t>x=2213/40</a:t>
            </a:r>
          </a:p>
          <a:p>
            <a:pPr>
              <a:buNone/>
            </a:pPr>
            <a:r>
              <a:rPr lang="de-AT" u="dbl" dirty="0" smtClean="0"/>
              <a:t>x=55,3g</a:t>
            </a:r>
          </a:p>
          <a:p>
            <a:pPr>
              <a:buNone/>
            </a:pPr>
            <a:endParaRPr lang="de-AT" u="dbl" dirty="0"/>
          </a:p>
          <a:p>
            <a:pPr marL="450850" indent="-450850">
              <a:buNone/>
            </a:pPr>
            <a:endParaRPr lang="de-AT" dirty="0" smtClean="0"/>
          </a:p>
          <a:p>
            <a:pPr marL="450850" indent="-450850">
              <a:buNone/>
            </a:pPr>
            <a:r>
              <a:rPr lang="de-AT" dirty="0" smtClean="0"/>
              <a:t>A</a:t>
            </a:r>
            <a:r>
              <a:rPr lang="de-AT" dirty="0"/>
              <a:t>: </a:t>
            </a:r>
            <a:r>
              <a:rPr lang="de-AT" dirty="0" smtClean="0"/>
              <a:t>Das </a:t>
            </a:r>
            <a:r>
              <a:rPr lang="de-AT" dirty="0"/>
              <a:t>a</a:t>
            </a:r>
            <a:r>
              <a:rPr lang="de-AT" dirty="0" smtClean="0"/>
              <a:t>rithmetische Mittel der Massen der 40 Bio-Eier beträgt 55,3g.</a:t>
            </a:r>
            <a:endParaRPr lang="de-AT" u="dbl" dirty="0" smtClean="0"/>
          </a:p>
          <a:p>
            <a:pPr>
              <a:buNone/>
            </a:pPr>
            <a:endParaRPr lang="de-AT" dirty="0"/>
          </a:p>
        </p:txBody>
      </p:sp>
      <p:cxnSp>
        <p:nvCxnSpPr>
          <p:cNvPr id="6" name="Gerade Verbindung 5"/>
          <p:cNvCxnSpPr/>
          <p:nvPr/>
        </p:nvCxnSpPr>
        <p:spPr>
          <a:xfrm>
            <a:off x="4716016" y="2132856"/>
            <a:ext cx="2160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>
            <a:off x="971600" y="2636912"/>
            <a:ext cx="2160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>
            <a:off x="964284" y="3429000"/>
            <a:ext cx="2160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>
            <a:off x="964284" y="3866088"/>
            <a:ext cx="2160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uppieren 22"/>
          <p:cNvGrpSpPr/>
          <p:nvPr/>
        </p:nvGrpSpPr>
        <p:grpSpPr>
          <a:xfrm>
            <a:off x="6804248" y="3068960"/>
            <a:ext cx="1440160" cy="1440160"/>
            <a:chOff x="7020272" y="3068960"/>
            <a:chExt cx="1440160" cy="1440160"/>
          </a:xfrm>
        </p:grpSpPr>
        <p:sp>
          <p:nvSpPr>
            <p:cNvPr id="12" name="Ellipse 11"/>
            <p:cNvSpPr/>
            <p:nvPr/>
          </p:nvSpPr>
          <p:spPr>
            <a:xfrm>
              <a:off x="7020272" y="3068960"/>
              <a:ext cx="1440160" cy="1440160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solidFill>
                  <a:srgbClr val="FFFF00"/>
                </a:solidFill>
              </a:endParaRPr>
            </a:p>
          </p:txBody>
        </p:sp>
        <p:cxnSp>
          <p:nvCxnSpPr>
            <p:cNvPr id="14" name="Gerade Verbindung 13"/>
            <p:cNvCxnSpPr/>
            <p:nvPr/>
          </p:nvCxnSpPr>
          <p:spPr>
            <a:xfrm flipH="1">
              <a:off x="7308304" y="3429000"/>
              <a:ext cx="144016" cy="216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14"/>
            <p:cNvCxnSpPr/>
            <p:nvPr/>
          </p:nvCxnSpPr>
          <p:spPr>
            <a:xfrm>
              <a:off x="7452320" y="3429000"/>
              <a:ext cx="144016" cy="216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/>
          </p:nvCxnSpPr>
          <p:spPr>
            <a:xfrm flipH="1">
              <a:off x="7812360" y="3429000"/>
              <a:ext cx="144016" cy="216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/>
            <p:cNvCxnSpPr/>
            <p:nvPr/>
          </p:nvCxnSpPr>
          <p:spPr>
            <a:xfrm>
              <a:off x="7956376" y="3429000"/>
              <a:ext cx="144016" cy="216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Bogen 21"/>
            <p:cNvSpPr/>
            <p:nvPr/>
          </p:nvSpPr>
          <p:spPr>
            <a:xfrm rot="7168581">
              <a:off x="7474296" y="3406222"/>
              <a:ext cx="864096" cy="720080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10" name="Textfeld 9"/>
          <p:cNvSpPr txBox="1"/>
          <p:nvPr/>
        </p:nvSpPr>
        <p:spPr>
          <a:xfrm>
            <a:off x="2411760" y="4437112"/>
            <a:ext cx="5760640" cy="646331"/>
          </a:xfrm>
          <a:prstGeom prst="wedgeRectCallout">
            <a:avLst>
              <a:gd name="adj1" fmla="val 40088"/>
              <a:gd name="adj2" fmla="val -80680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AT" b="1" dirty="0" smtClean="0"/>
              <a:t>Allgemeine Formel:</a:t>
            </a:r>
            <a:r>
              <a:rPr lang="de-AT" dirty="0" smtClean="0"/>
              <a:t> </a:t>
            </a:r>
            <a:r>
              <a:rPr lang="de-AT" u="sng" dirty="0" smtClean="0"/>
              <a:t>             1                </a:t>
            </a:r>
            <a:r>
              <a:rPr lang="de-AT" dirty="0" smtClean="0"/>
              <a:t>*(Gramm*Häufigkeit)</a:t>
            </a:r>
          </a:p>
          <a:p>
            <a:r>
              <a:rPr lang="de-AT" dirty="0" smtClean="0"/>
              <a:t>		  Grundgesamtheit</a:t>
            </a:r>
            <a:endParaRPr lang="de-A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Lösung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628800"/>
            <a:ext cx="8676456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AT" sz="2800" b="1" dirty="0" smtClean="0">
                <a:solidFill>
                  <a:schemeClr val="accent6">
                    <a:lumMod val="75000"/>
                  </a:schemeClr>
                </a:solidFill>
              </a:rPr>
              <a:t>Lösung 3:</a:t>
            </a:r>
          </a:p>
          <a:p>
            <a:pPr marL="0" indent="0">
              <a:buNone/>
            </a:pPr>
            <a:r>
              <a:rPr lang="de-AT" sz="2800" b="1" dirty="0" smtClean="0"/>
              <a:t>Definition Modus:</a:t>
            </a:r>
            <a:r>
              <a:rPr lang="de-AT" sz="2800" dirty="0" smtClean="0"/>
              <a:t> </a:t>
            </a:r>
            <a:br>
              <a:rPr lang="de-AT" sz="2800" dirty="0" smtClean="0"/>
            </a:br>
            <a:r>
              <a:rPr lang="de-AT" sz="2800" dirty="0" smtClean="0"/>
              <a:t>Zahl, die in der Tabelle am häufigsten vorkommt (53g).</a:t>
            </a:r>
          </a:p>
          <a:p>
            <a:pPr marL="0" indent="0">
              <a:buNone/>
            </a:pPr>
            <a:endParaRPr lang="de-AT" sz="2600" dirty="0" smtClean="0"/>
          </a:p>
          <a:p>
            <a:pPr marL="0" indent="0">
              <a:buNone/>
            </a:pPr>
            <a:r>
              <a:rPr lang="de-AT" sz="2800" b="1" dirty="0" smtClean="0"/>
              <a:t>Unterschied zwischen Modus und dem arithmetischen Mittel:</a:t>
            </a:r>
          </a:p>
          <a:p>
            <a:pPr marL="0" indent="0">
              <a:buNone/>
            </a:pPr>
            <a:r>
              <a:rPr lang="de-AT" sz="2800" dirty="0" smtClean="0"/>
              <a:t>Berechnung: </a:t>
            </a:r>
            <a:br>
              <a:rPr lang="de-AT" sz="2800" dirty="0" smtClean="0"/>
            </a:br>
            <a:r>
              <a:rPr lang="de-AT" sz="2800" dirty="0" smtClean="0"/>
              <a:t>arithmetisches </a:t>
            </a:r>
            <a:r>
              <a:rPr lang="de-AT" sz="2800" dirty="0" smtClean="0"/>
              <a:t>Mittel-Modus=Unterschied</a:t>
            </a:r>
          </a:p>
          <a:p>
            <a:pPr marL="0" indent="0">
              <a:buNone/>
            </a:pPr>
            <a:r>
              <a:rPr lang="de-AT" sz="2800" dirty="0" smtClean="0"/>
              <a:t>55,3g-53g=</a:t>
            </a:r>
            <a:r>
              <a:rPr lang="de-AT" sz="2800" u="dbl" dirty="0" smtClean="0"/>
              <a:t>2,3g</a:t>
            </a:r>
          </a:p>
          <a:p>
            <a:pPr marL="0" indent="0">
              <a:buNone/>
            </a:pPr>
            <a:endParaRPr lang="de-AT" sz="2800" u="dbl" dirty="0"/>
          </a:p>
          <a:p>
            <a:pPr marL="0" indent="0">
              <a:buNone/>
            </a:pPr>
            <a:r>
              <a:rPr lang="de-AT" sz="2800" dirty="0" smtClean="0"/>
              <a:t>A: Der Unterschied beträgt 2,3g.</a:t>
            </a:r>
            <a:endParaRPr lang="de-AT" sz="2800" dirty="0"/>
          </a:p>
        </p:txBody>
      </p:sp>
      <p:sp>
        <p:nvSpPr>
          <p:cNvPr id="4" name="Textfeld 3"/>
          <p:cNvSpPr txBox="1"/>
          <p:nvPr/>
        </p:nvSpPr>
        <p:spPr>
          <a:xfrm>
            <a:off x="4211960" y="5949280"/>
            <a:ext cx="4392488" cy="646331"/>
          </a:xfrm>
          <a:prstGeom prst="wedgeRectCallout">
            <a:avLst>
              <a:gd name="adj1" fmla="val -1771"/>
              <a:gd name="adj2" fmla="val -89203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AT" b="1" dirty="0" smtClean="0"/>
              <a:t>Modus </a:t>
            </a:r>
            <a:r>
              <a:rPr lang="de-AT" dirty="0" smtClean="0"/>
              <a:t>=</a:t>
            </a:r>
            <a:r>
              <a:rPr lang="de-AT" b="1" dirty="0" smtClean="0"/>
              <a:t> </a:t>
            </a:r>
            <a:r>
              <a:rPr lang="de-AT" dirty="0" smtClean="0"/>
              <a:t>häufigster Wert</a:t>
            </a:r>
          </a:p>
          <a:p>
            <a:r>
              <a:rPr lang="de-AT" b="1" dirty="0" smtClean="0"/>
              <a:t>arithmetisches Mittel </a:t>
            </a:r>
            <a:r>
              <a:rPr lang="de-AT" dirty="0" smtClean="0"/>
              <a:t>= Durchschnittswert</a:t>
            </a:r>
            <a:endParaRPr lang="de-AT" dirty="0"/>
          </a:p>
        </p:txBody>
      </p:sp>
      <p:grpSp>
        <p:nvGrpSpPr>
          <p:cNvPr id="16" name="Gruppieren 15"/>
          <p:cNvGrpSpPr/>
          <p:nvPr/>
        </p:nvGrpSpPr>
        <p:grpSpPr>
          <a:xfrm>
            <a:off x="6372200" y="4293096"/>
            <a:ext cx="1440160" cy="1440160"/>
            <a:chOff x="6804247" y="4221089"/>
            <a:chExt cx="1440160" cy="1440160"/>
          </a:xfrm>
        </p:grpSpPr>
        <p:sp>
          <p:nvSpPr>
            <p:cNvPr id="6" name="Ellipse 5"/>
            <p:cNvSpPr/>
            <p:nvPr/>
          </p:nvSpPr>
          <p:spPr>
            <a:xfrm>
              <a:off x="6804247" y="4221089"/>
              <a:ext cx="1440160" cy="1440160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solidFill>
                  <a:srgbClr val="FFFF00"/>
                </a:solidFill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7596336" y="4509120"/>
              <a:ext cx="216024" cy="288032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3" name="Bogen 12"/>
            <p:cNvSpPr/>
            <p:nvPr/>
          </p:nvSpPr>
          <p:spPr>
            <a:xfrm rot="8045179">
              <a:off x="7014942" y="4220802"/>
              <a:ext cx="442708" cy="573681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4" name="Ellipse 13"/>
            <p:cNvSpPr/>
            <p:nvPr/>
          </p:nvSpPr>
          <p:spPr>
            <a:xfrm>
              <a:off x="7668344" y="4653136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5" name="Akkord 14"/>
            <p:cNvSpPr/>
            <p:nvPr/>
          </p:nvSpPr>
          <p:spPr>
            <a:xfrm rot="15489074">
              <a:off x="7334165" y="4973379"/>
              <a:ext cx="436758" cy="514020"/>
            </a:xfrm>
            <a:prstGeom prst="chord">
              <a:avLst>
                <a:gd name="adj1" fmla="val 2700000"/>
                <a:gd name="adj2" fmla="val 18780066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</Words>
  <Application>Microsoft Office PowerPoint</Application>
  <PresentationFormat>Bildschirmpräsentation (4:3)</PresentationFormat>
  <Paragraphs>84</Paragraphs>
  <Slides>8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Larissa-Design</vt:lpstr>
      <vt:lpstr>Vorbereitung zur  Reife- und Diplomprüfung  Statistik</vt:lpstr>
      <vt:lpstr>Beispiel Bio-Eier</vt:lpstr>
      <vt:lpstr>Beispiel Bio-Eier</vt:lpstr>
      <vt:lpstr>Beispiel Bio-Eier</vt:lpstr>
      <vt:lpstr>Beispiel Bio-Eier</vt:lpstr>
      <vt:lpstr>Lösung</vt:lpstr>
      <vt:lpstr>Lösung</vt:lpstr>
      <vt:lpstr>Lösung</vt:lpstr>
    </vt:vector>
  </TitlesOfParts>
  <Company>TU Wien, Studentenlizenz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Vorbereitung zur  Reife- und Diplomprüfung  Statistik</dc:title>
  <dc:creator>HPDV5000</dc:creator>
  <cp:lastModifiedBy>Gabi</cp:lastModifiedBy>
  <cp:revision>7</cp:revision>
  <dcterms:created xsi:type="dcterms:W3CDTF">2012-09-22T10:28:23Z</dcterms:created>
  <dcterms:modified xsi:type="dcterms:W3CDTF">2012-11-25T18:25:14Z</dcterms:modified>
</cp:coreProperties>
</file>