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AT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037F02-0E4C-4740-96FE-D9702E125925}" type="datetimeFigureOut">
              <a:rPr lang="de-DE" smtClean="0"/>
              <a:pPr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5F5399-15DC-41EE-A440-00702093C960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2886076" y="3714752"/>
            <a:ext cx="5829328" cy="428628"/>
          </a:xfrm>
        </p:spPr>
        <p:txBody>
          <a:bodyPr/>
          <a:lstStyle/>
          <a:p>
            <a:pPr algn="r"/>
            <a:r>
              <a:rPr lang="de-AT" dirty="0" smtClean="0"/>
              <a:t>von Nikola Novakovic</a:t>
            </a:r>
            <a:endParaRPr lang="de-AT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99210" y="1257286"/>
            <a:ext cx="8172892" cy="2171714"/>
          </a:xfrm>
        </p:spPr>
        <p:txBody>
          <a:bodyPr>
            <a:normAutofit fontScale="90000"/>
          </a:bodyPr>
          <a:lstStyle/>
          <a:p>
            <a:r>
              <a:rPr lang="de-AT" sz="5300" b="1" dirty="0" smtClean="0">
                <a:solidFill>
                  <a:srgbClr val="FF0000"/>
                </a:solidFill>
              </a:rPr>
              <a:t>Gleichungen</a:t>
            </a:r>
            <a:r>
              <a:rPr lang="de-AT" sz="5300" dirty="0" smtClean="0"/>
              <a:t> </a:t>
            </a:r>
            <a:r>
              <a:rPr lang="de-AT" sz="4400" dirty="0" smtClean="0"/>
              <a:t/>
            </a:r>
            <a:br>
              <a:rPr lang="de-AT" sz="4400" dirty="0" smtClean="0"/>
            </a:br>
            <a:r>
              <a:rPr lang="de-AT" sz="3600" b="1" dirty="0" smtClean="0">
                <a:solidFill>
                  <a:schemeClr val="tx1"/>
                </a:solidFill>
                <a:latin typeface="Comic Sans MS" pitchFamily="66" charset="0"/>
              </a:rPr>
              <a:t>&amp;</a:t>
            </a:r>
            <a:r>
              <a:rPr lang="de-AT" sz="4400" dirty="0" smtClean="0"/>
              <a:t/>
            </a:r>
            <a:br>
              <a:rPr lang="de-AT" sz="4400" dirty="0" smtClean="0"/>
            </a:br>
            <a:r>
              <a:rPr lang="de-AT" sz="5300" b="1" dirty="0" smtClean="0">
                <a:solidFill>
                  <a:srgbClr val="0070C0"/>
                </a:solidFill>
              </a:rPr>
              <a:t>Exponentialgleichungen</a:t>
            </a:r>
            <a:endParaRPr lang="de-AT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de-AT" dirty="0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28596" y="2564904"/>
            <a:ext cx="3416298" cy="30611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8a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-27=0        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|+27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8a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=27     |</a:t>
            </a:r>
            <a:r>
              <a:rPr kumimoji="0" lang="de-A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2*a=3       |:2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         </a:t>
            </a:r>
            <a:r>
              <a:rPr kumimoji="0" lang="de-AT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a=1,5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Grafik 5" descr="C:\Users\Nikola\Downloads\pi-ahmed 2 rot ib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000372"/>
            <a:ext cx="335758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bgerundete rechteckige Legende 6"/>
          <p:cNvSpPr/>
          <p:nvPr/>
        </p:nvSpPr>
        <p:spPr>
          <a:xfrm>
            <a:off x="2928926" y="214290"/>
            <a:ext cx="3071834" cy="2714620"/>
          </a:xfrm>
          <a:prstGeom prst="wedgeRoundRectCallout">
            <a:avLst>
              <a:gd name="adj1" fmla="val 76206"/>
              <a:gd name="adj2" fmla="val 11579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rgbClr val="FF0000"/>
                </a:solidFill>
              </a:rPr>
              <a:t>Man bringt die -27 mit +27 rüber, anschließend muss man die Wurzel ziehen, vergiss dabei nicht </a:t>
            </a:r>
            <a:r>
              <a:rPr lang="de-AT" dirty="0" smtClean="0">
                <a:solidFill>
                  <a:srgbClr val="FF0000"/>
                </a:solidFill>
              </a:rPr>
              <a:t>auf </a:t>
            </a:r>
            <a:r>
              <a:rPr lang="de-AT" dirty="0" smtClean="0">
                <a:solidFill>
                  <a:srgbClr val="FF0000"/>
                </a:solidFill>
              </a:rPr>
              <a:t>die 27, am Ende einfach nur dividieren und schon hast du das Ergebnis !</a:t>
            </a:r>
            <a:endParaRPr lang="de-AT" dirty="0">
              <a:solidFill>
                <a:srgbClr val="FF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2956979" y="3768131"/>
            <a:ext cx="571504" cy="285752"/>
            <a:chOff x="3491" y="8219"/>
            <a:chExt cx="1020" cy="652"/>
          </a:xfrm>
        </p:grpSpPr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>
              <a:off x="3491" y="8219"/>
              <a:ext cx="218" cy="6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3709" y="8219"/>
              <a:ext cx="0" cy="6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3727" y="8219"/>
              <a:ext cx="71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4439" y="8219"/>
              <a:ext cx="72" cy="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de-AT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28596" y="2172195"/>
            <a:ext cx="4395792" cy="35972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5a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+2,56 = 0            |-2,56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5a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 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 -2,56      |</a:t>
            </a:r>
            <a:r>
              <a:rPr kumimoji="0" lang="de-A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1,71a = -1,37     |:1,71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</a:t>
            </a:r>
            <a:r>
              <a:rPr kumimoji="0" lang="de-AT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a = -0,80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C:\Users\Nikola\Downloads\pi-ahmed 2 rot ib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714488"/>
            <a:ext cx="335758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bgerundete rechteckige Legende 5"/>
          <p:cNvSpPr/>
          <p:nvPr/>
        </p:nvSpPr>
        <p:spPr>
          <a:xfrm>
            <a:off x="2285984" y="285728"/>
            <a:ext cx="3143272" cy="2000264"/>
          </a:xfrm>
          <a:prstGeom prst="wedgeRoundRectCallout">
            <a:avLst>
              <a:gd name="adj1" fmla="val 99201"/>
              <a:gd name="adj2" fmla="val 10402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rgbClr val="FF0000"/>
                </a:solidFill>
              </a:rPr>
              <a:t>Man bringt die +2,56 mit                 -2,56 auf die andere </a:t>
            </a:r>
            <a:r>
              <a:rPr lang="de-AT" dirty="0" smtClean="0">
                <a:solidFill>
                  <a:srgbClr val="FF0000"/>
                </a:solidFill>
              </a:rPr>
              <a:t>Seite, </a:t>
            </a:r>
            <a:r>
              <a:rPr lang="de-AT" dirty="0" smtClean="0">
                <a:solidFill>
                  <a:srgbClr val="FF0000"/>
                </a:solidFill>
              </a:rPr>
              <a:t>anschließend </a:t>
            </a:r>
            <a:r>
              <a:rPr lang="de-AT" dirty="0" smtClean="0">
                <a:solidFill>
                  <a:srgbClr val="FF0000"/>
                </a:solidFill>
              </a:rPr>
              <a:t>muss </a:t>
            </a:r>
            <a:r>
              <a:rPr lang="de-AT" dirty="0" smtClean="0">
                <a:solidFill>
                  <a:srgbClr val="FF0000"/>
                </a:solidFill>
              </a:rPr>
              <a:t>man die 3. Wurzel ziehen, zu guter letzt dividiert man und schon hat man das </a:t>
            </a:r>
            <a:r>
              <a:rPr lang="de-AT" dirty="0" smtClean="0">
                <a:solidFill>
                  <a:srgbClr val="FF0000"/>
                </a:solidFill>
              </a:rPr>
              <a:t>Ergebnis!</a:t>
            </a:r>
            <a:endParaRPr lang="de-AT" dirty="0">
              <a:solidFill>
                <a:srgbClr val="FF0000"/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993590" y="3393281"/>
            <a:ext cx="571504" cy="285752"/>
            <a:chOff x="3491" y="8219"/>
            <a:chExt cx="1020" cy="652"/>
          </a:xfrm>
        </p:grpSpPr>
        <p:cxnSp>
          <p:nvCxnSpPr>
            <p:cNvPr id="8" name="AutoShape 5"/>
            <p:cNvCxnSpPr>
              <a:cxnSpLocks noChangeShapeType="1"/>
            </p:cNvCxnSpPr>
            <p:nvPr/>
          </p:nvCxnSpPr>
          <p:spPr bwMode="auto">
            <a:xfrm>
              <a:off x="3491" y="8219"/>
              <a:ext cx="218" cy="6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" name="AutoShape 6"/>
            <p:cNvCxnSpPr>
              <a:cxnSpLocks noChangeShapeType="1"/>
            </p:cNvCxnSpPr>
            <p:nvPr/>
          </p:nvCxnSpPr>
          <p:spPr bwMode="auto">
            <a:xfrm>
              <a:off x="3709" y="8219"/>
              <a:ext cx="0" cy="6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>
              <a:off x="3727" y="8219"/>
              <a:ext cx="71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" name="AutoShape 8"/>
            <p:cNvCxnSpPr>
              <a:cxnSpLocks noChangeShapeType="1"/>
            </p:cNvCxnSpPr>
            <p:nvPr/>
          </p:nvCxnSpPr>
          <p:spPr bwMode="auto">
            <a:xfrm>
              <a:off x="4439" y="8219"/>
              <a:ext cx="72" cy="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14282" y="1652834"/>
            <a:ext cx="4143404" cy="47149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4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-18 = 7        |+18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4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25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ln 4</a:t>
            </a:r>
            <a:r>
              <a:rPr kumimoji="0" lang="de-AT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ln25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x*ln 4= ln 25   </a:t>
            </a:r>
            <a:r>
              <a:rPr kumimoji="0" lang="de-A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|:ln 4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x = ln 25</a:t>
            </a:r>
            <a:endParaRPr kumimoji="0" lang="de-A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	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ln 4 </a:t>
            </a:r>
            <a:r>
              <a:rPr kumimoji="0" lang="de-A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= </a:t>
            </a:r>
            <a:r>
              <a:rPr kumimoji="0" lang="de-AT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2,32</a:t>
            </a:r>
            <a:endParaRPr kumimoji="0" lang="de-DE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C:\Users\Nikola\Downloads\pi-ahmed 2 blau ib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2780928"/>
            <a:ext cx="285752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bgerundete rechteckige Legende 5"/>
          <p:cNvSpPr/>
          <p:nvPr/>
        </p:nvSpPr>
        <p:spPr>
          <a:xfrm>
            <a:off x="3779912" y="260648"/>
            <a:ext cx="2928958" cy="2784372"/>
          </a:xfrm>
          <a:prstGeom prst="wedgeRoundRectCallout">
            <a:avLst>
              <a:gd name="adj1" fmla="val 67099"/>
              <a:gd name="adj2" fmla="val 9116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rgbClr val="0070C0"/>
                </a:solidFill>
              </a:rPr>
              <a:t>Jetzt wird es schon schwieriger! Du musst als erstes die 18 auf die andere Seite bringen, dann </a:t>
            </a:r>
            <a:r>
              <a:rPr lang="de-AT" dirty="0" smtClean="0">
                <a:solidFill>
                  <a:srgbClr val="0070C0"/>
                </a:solidFill>
              </a:rPr>
              <a:t>nimmst du </a:t>
            </a:r>
            <a:r>
              <a:rPr lang="de-AT" dirty="0" smtClean="0">
                <a:solidFill>
                  <a:srgbClr val="0070C0"/>
                </a:solidFill>
              </a:rPr>
              <a:t>auf beiden Seiten </a:t>
            </a:r>
            <a:r>
              <a:rPr lang="de-AT" dirty="0" err="1" smtClean="0">
                <a:solidFill>
                  <a:srgbClr val="0070C0"/>
                </a:solidFill>
              </a:rPr>
              <a:t>ln</a:t>
            </a:r>
            <a:r>
              <a:rPr lang="de-AT" dirty="0" smtClean="0">
                <a:solidFill>
                  <a:srgbClr val="0070C0"/>
                </a:solidFill>
              </a:rPr>
              <a:t>, danach tippst du es in </a:t>
            </a:r>
            <a:r>
              <a:rPr lang="de-AT" dirty="0" smtClean="0">
                <a:solidFill>
                  <a:srgbClr val="0070C0"/>
                </a:solidFill>
              </a:rPr>
              <a:t>deinen </a:t>
            </a:r>
            <a:r>
              <a:rPr lang="de-AT" dirty="0" smtClean="0">
                <a:solidFill>
                  <a:srgbClr val="0070C0"/>
                </a:solidFill>
              </a:rPr>
              <a:t>Taschenrechner ein</a:t>
            </a:r>
            <a:r>
              <a:rPr lang="de-AT" dirty="0" smtClean="0">
                <a:solidFill>
                  <a:srgbClr val="0070C0"/>
                </a:solidFill>
              </a:rPr>
              <a:t>! </a:t>
            </a:r>
            <a:r>
              <a:rPr lang="de-AT" dirty="0">
                <a:solidFill>
                  <a:srgbClr val="0070C0"/>
                </a:solidFill>
              </a:rPr>
              <a:t>U</a:t>
            </a:r>
            <a:r>
              <a:rPr lang="de-AT" dirty="0" smtClean="0">
                <a:solidFill>
                  <a:srgbClr val="0070C0"/>
                </a:solidFill>
              </a:rPr>
              <a:t>nd </a:t>
            </a:r>
            <a:r>
              <a:rPr lang="de-AT" dirty="0" smtClean="0">
                <a:solidFill>
                  <a:srgbClr val="0070C0"/>
                </a:solidFill>
              </a:rPr>
              <a:t>schon bist du fertig </a:t>
            </a:r>
            <a:endParaRPr lang="de-AT" baseline="-25000" dirty="0" smtClean="0">
              <a:solidFill>
                <a:srgbClr val="0070C0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1917725" y="4590256"/>
            <a:ext cx="1000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5745" y="2357430"/>
            <a:ext cx="4357718" cy="3857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AT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de-AT" sz="2800" dirty="0" smtClean="0">
                <a:latin typeface="Times New Roman" pitchFamily="18" charset="0"/>
                <a:cs typeface="Arial" pitchFamily="34" charset="0"/>
              </a:rPr>
              <a:t>  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0,25</a:t>
            </a:r>
            <a:r>
              <a:rPr kumimoji="0" lang="de-AT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 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+ 0,8 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 2,3    |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-0,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8</a:t>
            </a: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0,25</a:t>
            </a:r>
            <a:r>
              <a:rPr kumimoji="0" lang="de-AT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1,5</a:t>
            </a: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ln 0,25</a:t>
            </a:r>
            <a:r>
              <a:rPr kumimoji="0" lang="de-AT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= 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ln1,5</a:t>
            </a: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x*ln 0,25=1,5        |:ln 0,25</a:t>
            </a: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x = ln 1,5</a:t>
            </a:r>
            <a:endParaRPr kumimoji="0" lang="de-A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	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ln 0,25  </a:t>
            </a:r>
            <a:r>
              <a:rPr kumimoji="0" lang="de-A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 </a:t>
            </a:r>
            <a:r>
              <a:rPr kumimoji="0" lang="de-AT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-0,29</a:t>
            </a:r>
            <a:endParaRPr kumimoji="0" lang="de-DE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Grafik 4" descr="C:\Users\Nikola\Downloads\pi-ahmed 2 blau ib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357430"/>
            <a:ext cx="285752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bgerundete rechteckige Legende 5"/>
          <p:cNvSpPr/>
          <p:nvPr/>
        </p:nvSpPr>
        <p:spPr>
          <a:xfrm>
            <a:off x="3214678" y="214290"/>
            <a:ext cx="2928958" cy="2643206"/>
          </a:xfrm>
          <a:prstGeom prst="wedgeRoundRectCallout">
            <a:avLst>
              <a:gd name="adj1" fmla="val 79522"/>
              <a:gd name="adj2" fmla="val 965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rgbClr val="0070C0"/>
                </a:solidFill>
              </a:rPr>
              <a:t>A</a:t>
            </a:r>
            <a:r>
              <a:rPr lang="de-AT" dirty="0" smtClean="0">
                <a:solidFill>
                  <a:srgbClr val="0070C0"/>
                </a:solidFill>
              </a:rPr>
              <a:t>ls </a:t>
            </a:r>
            <a:r>
              <a:rPr lang="de-AT" dirty="0" smtClean="0">
                <a:solidFill>
                  <a:srgbClr val="0070C0"/>
                </a:solidFill>
              </a:rPr>
              <a:t>erstes bringt man die 0,8 auf die andere Seite, </a:t>
            </a:r>
            <a:r>
              <a:rPr lang="de-AT" dirty="0" smtClean="0">
                <a:solidFill>
                  <a:srgbClr val="0070C0"/>
                </a:solidFill>
              </a:rPr>
              <a:t>dann </a:t>
            </a:r>
            <a:r>
              <a:rPr lang="de-AT" dirty="0" smtClean="0">
                <a:solidFill>
                  <a:srgbClr val="0070C0"/>
                </a:solidFill>
              </a:rPr>
              <a:t>setzt du ln vor </a:t>
            </a:r>
            <a:r>
              <a:rPr lang="de-AT" dirty="0" smtClean="0">
                <a:solidFill>
                  <a:srgbClr val="0070C0"/>
                </a:solidFill>
              </a:rPr>
              <a:t>beide Seiten, </a:t>
            </a:r>
            <a:r>
              <a:rPr lang="de-AT" dirty="0" smtClean="0">
                <a:solidFill>
                  <a:srgbClr val="0070C0"/>
                </a:solidFill>
              </a:rPr>
              <a:t>dann verschiebt sich das x nach vorne, danach tippst du es in </a:t>
            </a:r>
            <a:r>
              <a:rPr lang="de-AT" dirty="0" smtClean="0">
                <a:solidFill>
                  <a:srgbClr val="0070C0"/>
                </a:solidFill>
              </a:rPr>
              <a:t>deinen </a:t>
            </a:r>
            <a:r>
              <a:rPr lang="de-AT" dirty="0" smtClean="0">
                <a:solidFill>
                  <a:srgbClr val="0070C0"/>
                </a:solidFill>
              </a:rPr>
              <a:t>Taschenrechner ein</a:t>
            </a:r>
            <a:r>
              <a:rPr lang="de-AT" dirty="0" smtClean="0">
                <a:solidFill>
                  <a:srgbClr val="0070C0"/>
                </a:solidFill>
              </a:rPr>
              <a:t>! </a:t>
            </a:r>
            <a:r>
              <a:rPr lang="de-AT" dirty="0">
                <a:solidFill>
                  <a:srgbClr val="0070C0"/>
                </a:solidFill>
              </a:rPr>
              <a:t>U</a:t>
            </a:r>
            <a:r>
              <a:rPr lang="de-AT" dirty="0" smtClean="0">
                <a:solidFill>
                  <a:srgbClr val="0070C0"/>
                </a:solidFill>
              </a:rPr>
              <a:t>nd </a:t>
            </a:r>
            <a:r>
              <a:rPr lang="de-AT" dirty="0" smtClean="0">
                <a:solidFill>
                  <a:srgbClr val="0070C0"/>
                </a:solidFill>
              </a:rPr>
              <a:t>schon bist du </a:t>
            </a:r>
            <a:r>
              <a:rPr lang="de-AT" dirty="0" smtClean="0">
                <a:solidFill>
                  <a:srgbClr val="0070C0"/>
                </a:solidFill>
              </a:rPr>
              <a:t>fertig!</a:t>
            </a:r>
            <a:endParaRPr lang="de-AT" dirty="0">
              <a:solidFill>
                <a:srgbClr val="0070C0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2214546" y="5000636"/>
            <a:ext cx="1000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250</Words>
  <Application>Microsoft Office PowerPoint</Application>
  <PresentationFormat>Bildschirmpräsentation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Cronus</vt:lpstr>
      <vt:lpstr>Gleichungen  &amp; Exponentialgleichungen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Nikola</dc:creator>
  <cp:lastModifiedBy>Gabi</cp:lastModifiedBy>
  <cp:revision>52</cp:revision>
  <dcterms:created xsi:type="dcterms:W3CDTF">2013-11-07T21:46:22Z</dcterms:created>
  <dcterms:modified xsi:type="dcterms:W3CDTF">2013-11-17T18:11:31Z</dcterms:modified>
</cp:coreProperties>
</file>