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1"/>
  </p:notes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CBC2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797" autoAdjust="0"/>
    <p:restoredTop sz="94303" autoAdjust="0"/>
  </p:normalViewPr>
  <p:slideViewPr>
    <p:cSldViewPr>
      <p:cViewPr varScale="1">
        <p:scale>
          <a:sx n="102" d="100"/>
          <a:sy n="102" d="100"/>
        </p:scale>
        <p:origin x="-110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DD2AA2-3198-4C1A-9716-F91C46C8068A}" type="datetimeFigureOut">
              <a:rPr lang="de-AT" smtClean="0"/>
              <a:pPr/>
              <a:t>02.07.2012</a:t>
            </a:fld>
            <a:endParaRPr lang="de-AT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36E54D-103F-4A92-8A13-51D0CDE79EE2}" type="slidenum">
              <a:rPr lang="de-AT" smtClean="0"/>
              <a:pPr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287856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36E54D-103F-4A92-8A13-51D0CDE79EE2}" type="slidenum">
              <a:rPr lang="de-AT" smtClean="0"/>
              <a:pPr/>
              <a:t>2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8521261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htwinkliges Dreieck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el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17" name="Untertitel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de-DE" smtClean="0"/>
              <a:t>Formatvorlage des Untertitelmasters durch Klicken bearbeiten</a:t>
            </a:r>
            <a:endParaRPr kumimoji="0" lang="en-US"/>
          </a:p>
        </p:txBody>
      </p:sp>
      <p:grpSp>
        <p:nvGrpSpPr>
          <p:cNvPr id="2" name="Gruppieren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ihand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ihand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ihand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Gerade Verbindung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umsplatzhalt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67780EFB-1EF8-420C-9A47-BA34AE0C6322}" type="datetimeFigureOut">
              <a:rPr lang="de-AT" smtClean="0"/>
              <a:pPr/>
              <a:t>02.07.2012</a:t>
            </a:fld>
            <a:endParaRPr lang="de-AT"/>
          </a:p>
        </p:txBody>
      </p:sp>
      <p:sp>
        <p:nvSpPr>
          <p:cNvPr id="19" name="Fußzeilenplatzhalt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de-AT"/>
          </a:p>
        </p:txBody>
      </p:sp>
      <p:sp>
        <p:nvSpPr>
          <p:cNvPr id="27" name="Foliennummernplatzhalt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3E162824-D08F-45A1-B8D3-F7B4B9119FE6}" type="slidenum">
              <a:rPr lang="de-AT" smtClean="0"/>
              <a:pPr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7780EFB-1EF8-420C-9A47-BA34AE0C6322}" type="datetimeFigureOut">
              <a:rPr lang="de-AT" smtClean="0"/>
              <a:pPr/>
              <a:t>02.07.2012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E162824-D08F-45A1-B8D3-F7B4B9119FE6}" type="slidenum">
              <a:rPr lang="de-AT" smtClean="0"/>
              <a:pPr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7780EFB-1EF8-420C-9A47-BA34AE0C6322}" type="datetimeFigureOut">
              <a:rPr lang="de-AT" smtClean="0"/>
              <a:pPr/>
              <a:t>02.07.2012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E162824-D08F-45A1-B8D3-F7B4B9119FE6}" type="slidenum">
              <a:rPr lang="de-AT" smtClean="0"/>
              <a:pPr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7780EFB-1EF8-420C-9A47-BA34AE0C6322}" type="datetimeFigureOut">
              <a:rPr lang="de-AT" smtClean="0"/>
              <a:pPr/>
              <a:t>02.07.2012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E162824-D08F-45A1-B8D3-F7B4B9119FE6}" type="slidenum">
              <a:rPr lang="de-AT" smtClean="0"/>
              <a:pPr/>
              <a:t>‹Nr.›</a:t>
            </a:fld>
            <a:endParaRPr lang="de-AT"/>
          </a:p>
        </p:txBody>
      </p:sp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7780EFB-1EF8-420C-9A47-BA34AE0C6322}" type="datetimeFigureOut">
              <a:rPr lang="de-AT" smtClean="0"/>
              <a:pPr/>
              <a:t>02.07.2012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E162824-D08F-45A1-B8D3-F7B4B9119FE6}" type="slidenum">
              <a:rPr lang="de-AT" smtClean="0"/>
              <a:pPr/>
              <a:t>‹Nr.›</a:t>
            </a:fld>
            <a:endParaRPr lang="de-AT"/>
          </a:p>
        </p:txBody>
      </p:sp>
      <p:sp>
        <p:nvSpPr>
          <p:cNvPr id="7" name="Eingekerbter Richtungspfeil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Eingekerbter Richtungspfeil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7780EFB-1EF8-420C-9A47-BA34AE0C6322}" type="datetimeFigureOut">
              <a:rPr lang="de-AT" smtClean="0"/>
              <a:pPr/>
              <a:t>02.07.2012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E162824-D08F-45A1-B8D3-F7B4B9119FE6}" type="slidenum">
              <a:rPr lang="de-AT" smtClean="0"/>
              <a:pPr/>
              <a:t>‹Nr.›</a:t>
            </a:fld>
            <a:endParaRPr lang="de-AT"/>
          </a:p>
        </p:txBody>
      </p:sp>
      <p:sp>
        <p:nvSpPr>
          <p:cNvPr id="8" name="Titel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Vergleich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de-DE" smtClean="0"/>
              <a:t>Textmasterformat bearbeiten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de-DE" smtClean="0"/>
              <a:t>Textmasterformat bearbeiten</a:t>
            </a:r>
          </a:p>
        </p:txBody>
      </p:sp>
      <p:sp>
        <p:nvSpPr>
          <p:cNvPr id="5" name="Inhaltsplatzhalt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7780EFB-1EF8-420C-9A47-BA34AE0C6322}" type="datetimeFigureOut">
              <a:rPr lang="de-AT" smtClean="0"/>
              <a:pPr/>
              <a:t>02.07.2012</a:t>
            </a:fld>
            <a:endParaRPr lang="de-AT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de-AT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E162824-D08F-45A1-B8D3-F7B4B9119FE6}" type="slidenum">
              <a:rPr lang="de-AT" smtClean="0"/>
              <a:pPr/>
              <a:t>‹Nr.›</a:t>
            </a:fld>
            <a:endParaRPr lang="de-AT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7780EFB-1EF8-420C-9A47-BA34AE0C6322}" type="datetimeFigureOut">
              <a:rPr lang="de-AT" smtClean="0"/>
              <a:pPr/>
              <a:t>02.07.2012</a:t>
            </a:fld>
            <a:endParaRPr lang="de-AT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de-AT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E162824-D08F-45A1-B8D3-F7B4B9119FE6}" type="slidenum">
              <a:rPr lang="de-AT" smtClean="0"/>
              <a:pPr/>
              <a:t>‹Nr.›</a:t>
            </a:fld>
            <a:endParaRPr lang="de-AT"/>
          </a:p>
        </p:txBody>
      </p:sp>
      <p:sp>
        <p:nvSpPr>
          <p:cNvPr id="6" name="Titel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7780EFB-1EF8-420C-9A47-BA34AE0C6322}" type="datetimeFigureOut">
              <a:rPr lang="de-AT" smtClean="0"/>
              <a:pPr/>
              <a:t>02.07.2012</a:t>
            </a:fld>
            <a:endParaRPr lang="de-AT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E162824-D08F-45A1-B8D3-F7B4B9119FE6}" type="slidenum">
              <a:rPr lang="de-AT" smtClean="0"/>
              <a:pPr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alt mit Überschrift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67780EFB-1EF8-420C-9A47-BA34AE0C6322}" type="datetimeFigureOut">
              <a:rPr lang="de-AT" smtClean="0"/>
              <a:pPr/>
              <a:t>02.07.2012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E162824-D08F-45A1-B8D3-F7B4B9119FE6}" type="slidenum">
              <a:rPr lang="de-AT" smtClean="0"/>
              <a:pPr/>
              <a:t>‹Nr.›</a:t>
            </a:fld>
            <a:endParaRPr lang="de-AT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de-DE" smtClean="0"/>
              <a:t>Textmasterformat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de-DE" smtClean="0"/>
              <a:t>Bild durch Klicken auf Symbol hinzufügen</a:t>
            </a:r>
            <a:endParaRPr kumimoji="0" lang="en-US" dirty="0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67780EFB-1EF8-420C-9A47-BA34AE0C6322}" type="datetimeFigureOut">
              <a:rPr lang="de-AT" smtClean="0"/>
              <a:pPr/>
              <a:t>02.07.2012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3E162824-D08F-45A1-B8D3-F7B4B9119FE6}" type="slidenum">
              <a:rPr lang="de-AT" smtClean="0"/>
              <a:pPr/>
              <a:t>‹Nr.›</a:t>
            </a:fld>
            <a:endParaRPr lang="de-AT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8" name="Freihand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ihand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echtwinkliges Dreieck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Gerade Verbindung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Eingekerbter Richtungspfeil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Eingekerbter Richtungspfeil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ihand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ihand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echtwinkliges Dreieck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Gerade Verbindung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elplatzhalt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0" name="Textplatzhalt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de-DE" smtClean="0"/>
              <a:t>Textmasterformat bearbeiten</a:t>
            </a:r>
          </a:p>
          <a:p>
            <a:pPr lvl="1" eaLnBrk="1" latinLnBrk="0" hangingPunct="1"/>
            <a:r>
              <a:rPr kumimoji="0" lang="de-DE" smtClean="0"/>
              <a:t>Zweite Ebene</a:t>
            </a:r>
          </a:p>
          <a:p>
            <a:pPr lvl="2" eaLnBrk="1" latinLnBrk="0" hangingPunct="1"/>
            <a:r>
              <a:rPr kumimoji="0" lang="de-DE" smtClean="0"/>
              <a:t>Dritte Ebene</a:t>
            </a:r>
          </a:p>
          <a:p>
            <a:pPr lvl="3" eaLnBrk="1" latinLnBrk="0" hangingPunct="1"/>
            <a:r>
              <a:rPr kumimoji="0" lang="de-DE" smtClean="0"/>
              <a:t>Vierte Ebene</a:t>
            </a:r>
          </a:p>
          <a:p>
            <a:pPr lvl="4" eaLnBrk="1" latinLnBrk="0" hangingPunct="1"/>
            <a:r>
              <a:rPr kumimoji="0" lang="de-DE" smtClean="0"/>
              <a:t>Fünfte Ebene</a:t>
            </a:r>
            <a:endParaRPr kumimoji="0" lang="en-US"/>
          </a:p>
        </p:txBody>
      </p:sp>
      <p:sp>
        <p:nvSpPr>
          <p:cNvPr id="10" name="Datumsplatzhalt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67780EFB-1EF8-420C-9A47-BA34AE0C6322}" type="datetimeFigureOut">
              <a:rPr lang="de-AT" smtClean="0"/>
              <a:pPr/>
              <a:t>02.07.2012</a:t>
            </a:fld>
            <a:endParaRPr lang="de-AT"/>
          </a:p>
        </p:txBody>
      </p:sp>
      <p:sp>
        <p:nvSpPr>
          <p:cNvPr id="22" name="Fußzeilenplatzhalt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de-AT"/>
          </a:p>
        </p:txBody>
      </p:sp>
      <p:sp>
        <p:nvSpPr>
          <p:cNvPr id="18" name="Foliennummernplatzhalt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3E162824-D08F-45A1-B8D3-F7B4B9119FE6}" type="slidenum">
              <a:rPr lang="de-AT" smtClean="0"/>
              <a:pPr/>
              <a:t>‹Nr.›</a:t>
            </a:fld>
            <a:endParaRPr lang="de-A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de-AT" sz="5000" dirty="0" smtClean="0"/>
              <a:t>Rentenrechnung</a:t>
            </a:r>
            <a:endParaRPr lang="de-AT" sz="5000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0" y="5949280"/>
            <a:ext cx="9144000" cy="864096"/>
          </a:xfrm>
        </p:spPr>
        <p:txBody>
          <a:bodyPr>
            <a:normAutofit lnSpcReduction="10000"/>
          </a:bodyPr>
          <a:lstStyle/>
          <a:p>
            <a:pPr algn="ctr"/>
            <a:r>
              <a:rPr lang="de-AT" dirty="0" smtClean="0">
                <a:solidFill>
                  <a:schemeClr val="tx1"/>
                </a:solidFill>
              </a:rPr>
              <a:t>Arwin Kumar &amp;</a:t>
            </a:r>
            <a:br>
              <a:rPr lang="de-AT" dirty="0" smtClean="0">
                <a:solidFill>
                  <a:schemeClr val="tx1"/>
                </a:solidFill>
              </a:rPr>
            </a:br>
            <a:r>
              <a:rPr lang="de-AT" dirty="0" smtClean="0">
                <a:solidFill>
                  <a:schemeClr val="tx1"/>
                </a:solidFill>
              </a:rPr>
              <a:t>Christopher Lee</a:t>
            </a:r>
            <a:endParaRPr lang="de-AT" dirty="0">
              <a:solidFill>
                <a:schemeClr val="tx1"/>
              </a:solidFill>
            </a:endParaRPr>
          </a:p>
        </p:txBody>
      </p:sp>
      <p:sp>
        <p:nvSpPr>
          <p:cNvPr id="4" name="Untertitel 2"/>
          <p:cNvSpPr txBox="1">
            <a:spLocks/>
          </p:cNvSpPr>
          <p:nvPr/>
        </p:nvSpPr>
        <p:spPr>
          <a:xfrm>
            <a:off x="7452320" y="5223927"/>
            <a:ext cx="2016224" cy="864096"/>
          </a:xfrm>
          <a:prstGeom prst="rect">
            <a:avLst/>
          </a:prstGeom>
        </p:spPr>
        <p:txBody>
          <a:bodyPr vert="horz" lIns="45720" rIns="45720">
            <a:normAutofit/>
          </a:bodyPr>
          <a:lstStyle>
            <a:lvl1pPr marL="0" marR="64008" indent="0" algn="r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defRPr kumimoji="0" sz="27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None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None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None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None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None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None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algn="ctr"/>
            <a:r>
              <a:rPr lang="de-AT" sz="1450" dirty="0" smtClean="0">
                <a:solidFill>
                  <a:schemeClr val="bg1"/>
                </a:solidFill>
              </a:rPr>
              <a:t>3BBIK</a:t>
            </a:r>
            <a:r>
              <a:rPr lang="de-AT" sz="1450" dirty="0" smtClean="0">
                <a:solidFill>
                  <a:schemeClr val="bg1"/>
                </a:solidFill>
              </a:rPr>
              <a:t/>
            </a:r>
            <a:br>
              <a:rPr lang="de-AT" sz="1450" dirty="0" smtClean="0">
                <a:solidFill>
                  <a:schemeClr val="bg1"/>
                </a:solidFill>
              </a:rPr>
            </a:br>
            <a:r>
              <a:rPr lang="de-AT" sz="1450" dirty="0" smtClean="0">
                <a:solidFill>
                  <a:schemeClr val="bg1"/>
                </a:solidFill>
              </a:rPr>
              <a:t>2011/2012</a:t>
            </a:r>
          </a:p>
        </p:txBody>
      </p:sp>
    </p:spTree>
    <p:extLst>
      <p:ext uri="{BB962C8B-B14F-4D97-AF65-F5344CB8AC3E}">
        <p14:creationId xmlns:p14="http://schemas.microsoft.com/office/powerpoint/2010/main" val="764239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idx="1"/>
          </p:nvPr>
        </p:nvSpPr>
        <p:spPr>
          <a:xfrm>
            <a:off x="323528" y="1484784"/>
            <a:ext cx="8568952" cy="4525963"/>
          </a:xfrm>
        </p:spPr>
        <p:txBody>
          <a:bodyPr>
            <a:normAutofit fontScale="92500" lnSpcReduction="20000"/>
          </a:bodyPr>
          <a:lstStyle/>
          <a:p>
            <a:r>
              <a:rPr lang="de-AT" dirty="0" smtClean="0"/>
              <a:t>Herr </a:t>
            </a:r>
            <a:r>
              <a:rPr lang="de-AT" dirty="0" smtClean="0"/>
              <a:t>M </a:t>
            </a:r>
            <a:r>
              <a:rPr lang="de-AT" dirty="0" smtClean="0"/>
              <a:t>hat vor kurzem einen Kredit aufgenommen und muss innerhalb von </a:t>
            </a:r>
            <a:r>
              <a:rPr lang="de-AT" b="1" dirty="0" smtClean="0"/>
              <a:t>10 Jahren </a:t>
            </a:r>
            <a:r>
              <a:rPr lang="de-AT" dirty="0" smtClean="0"/>
              <a:t>jährlich eine nachschüssige Rente von </a:t>
            </a:r>
            <a:r>
              <a:rPr lang="de-AT" b="1" dirty="0" smtClean="0"/>
              <a:t>2500 €</a:t>
            </a:r>
            <a:r>
              <a:rPr lang="de-AT" dirty="0" smtClean="0"/>
              <a:t> einzahlen, um seine Schuld zu begleichen.</a:t>
            </a:r>
          </a:p>
          <a:p>
            <a:endParaRPr lang="de-AT" dirty="0" smtClean="0"/>
          </a:p>
          <a:p>
            <a:r>
              <a:rPr lang="de-AT" dirty="0"/>
              <a:t>Der Zinssatz beträgt 4% p.a. </a:t>
            </a:r>
          </a:p>
          <a:p>
            <a:pPr marL="109728" indent="0">
              <a:buNone/>
            </a:pPr>
            <a:endParaRPr lang="de-AT" dirty="0"/>
          </a:p>
          <a:p>
            <a:r>
              <a:rPr lang="de-AT" dirty="0" smtClean="0"/>
              <a:t>Jedoch will Herr </a:t>
            </a:r>
            <a:r>
              <a:rPr lang="de-AT" dirty="0" smtClean="0"/>
              <a:t>M </a:t>
            </a:r>
            <a:r>
              <a:rPr lang="de-AT" dirty="0" smtClean="0"/>
              <a:t>diese Raten erst </a:t>
            </a:r>
            <a:r>
              <a:rPr lang="de-AT" b="1" dirty="0" smtClean="0"/>
              <a:t>nach 2 Jahren</a:t>
            </a:r>
            <a:r>
              <a:rPr lang="de-AT" dirty="0" smtClean="0"/>
              <a:t> zahlen.</a:t>
            </a:r>
            <a:br>
              <a:rPr lang="de-AT" dirty="0" smtClean="0"/>
            </a:br>
            <a:r>
              <a:rPr lang="de-AT" dirty="0" smtClean="0"/>
              <a:t>Wie verändert sich die Ursprungsrate, wenn Herr </a:t>
            </a:r>
            <a:r>
              <a:rPr lang="de-AT" dirty="0"/>
              <a:t>M</a:t>
            </a:r>
            <a:r>
              <a:rPr lang="de-AT" dirty="0" smtClean="0"/>
              <a:t> </a:t>
            </a:r>
            <a:r>
              <a:rPr lang="de-AT" dirty="0" smtClean="0"/>
              <a:t>trotzdem die Raten innerhalb dieser 10 Jahre eingezahlt haben will? (</a:t>
            </a:r>
            <a:r>
              <a:rPr lang="de-AT" dirty="0" smtClean="0">
                <a:sym typeface="Wingdings" pitchFamily="2" charset="2"/>
              </a:rPr>
              <a:t> Statt 10 Jahren, nur 8 Jahre </a:t>
            </a:r>
            <a:r>
              <a:rPr lang="de-AT" dirty="0">
                <a:sym typeface="Wingdings" pitchFamily="2" charset="2"/>
              </a:rPr>
              <a:t>Z</a:t>
            </a:r>
            <a:r>
              <a:rPr lang="de-AT" dirty="0" smtClean="0">
                <a:sym typeface="Wingdings" pitchFamily="2" charset="2"/>
              </a:rPr>
              <a:t>ahlung)</a:t>
            </a:r>
            <a:endParaRPr lang="de-AT" dirty="0" smtClean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Beispiel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2074980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idx="1"/>
          </p:nvPr>
        </p:nvSpPr>
        <p:spPr>
          <a:xfrm>
            <a:off x="457200" y="1481329"/>
            <a:ext cx="8229600" cy="2811768"/>
          </a:xfrm>
        </p:spPr>
        <p:txBody>
          <a:bodyPr/>
          <a:lstStyle/>
          <a:p>
            <a:r>
              <a:rPr lang="de-AT" dirty="0" smtClean="0"/>
              <a:t>Für dieses Bespiel benötigen wir die Formel des nachschüssigen Endwertes:</a:t>
            </a:r>
          </a:p>
          <a:p>
            <a:endParaRPr lang="de-AT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Unsere Formelsammlung</a:t>
            </a:r>
            <a:endParaRPr lang="de-AT" dirty="0"/>
          </a:p>
        </p:txBody>
      </p:sp>
      <p:sp>
        <p:nvSpPr>
          <p:cNvPr id="4" name="Rechteck 3"/>
          <p:cNvSpPr/>
          <p:nvPr/>
        </p:nvSpPr>
        <p:spPr>
          <a:xfrm>
            <a:off x="827584" y="2564904"/>
            <a:ext cx="4223320" cy="1296144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5" name="Textfeld 4"/>
          <p:cNvSpPr txBox="1"/>
          <p:nvPr/>
        </p:nvSpPr>
        <p:spPr>
          <a:xfrm>
            <a:off x="1115616" y="2924944"/>
            <a:ext cx="144016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sz="4000" dirty="0" smtClean="0"/>
              <a:t>E</a:t>
            </a:r>
            <a:r>
              <a:rPr lang="de-AT" sz="4000" baseline="-25000" dirty="0" smtClean="0"/>
              <a:t>n</a:t>
            </a:r>
            <a:r>
              <a:rPr lang="de-AT" sz="4000" dirty="0" smtClean="0"/>
              <a:t>=R</a:t>
            </a:r>
            <a:endParaRPr lang="de-AT" sz="4000" dirty="0"/>
          </a:p>
        </p:txBody>
      </p:sp>
      <p:sp>
        <p:nvSpPr>
          <p:cNvPr id="6" name="Textfeld 5"/>
          <p:cNvSpPr txBox="1"/>
          <p:nvPr/>
        </p:nvSpPr>
        <p:spPr>
          <a:xfrm>
            <a:off x="2678448" y="2712506"/>
            <a:ext cx="19533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sz="2800" dirty="0" smtClean="0"/>
              <a:t>(1+i)</a:t>
            </a:r>
            <a:r>
              <a:rPr lang="de-AT" sz="2800" baseline="30000" dirty="0" smtClean="0"/>
              <a:t>n</a:t>
            </a:r>
            <a:r>
              <a:rPr lang="de-AT" sz="2800" dirty="0" smtClean="0"/>
              <a:t> - 1</a:t>
            </a:r>
            <a:endParaRPr lang="de-AT" sz="2800" dirty="0"/>
          </a:p>
        </p:txBody>
      </p:sp>
      <p:sp>
        <p:nvSpPr>
          <p:cNvPr id="7" name="Textfeld 6"/>
          <p:cNvSpPr txBox="1"/>
          <p:nvPr/>
        </p:nvSpPr>
        <p:spPr>
          <a:xfrm>
            <a:off x="3407672" y="3278887"/>
            <a:ext cx="3722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sz="2800" dirty="0" smtClean="0"/>
              <a:t>i</a:t>
            </a:r>
            <a:endParaRPr lang="de-AT" sz="2800" dirty="0"/>
          </a:p>
        </p:txBody>
      </p:sp>
      <p:cxnSp>
        <p:nvCxnSpPr>
          <p:cNvPr id="8" name="Gerade Verbindung 7"/>
          <p:cNvCxnSpPr/>
          <p:nvPr/>
        </p:nvCxnSpPr>
        <p:spPr>
          <a:xfrm>
            <a:off x="2483768" y="3212976"/>
            <a:ext cx="2232248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" name="Textfeld 8"/>
          <p:cNvSpPr txBox="1"/>
          <p:nvPr/>
        </p:nvSpPr>
        <p:spPr>
          <a:xfrm>
            <a:off x="5436096" y="2636912"/>
            <a:ext cx="288032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dirty="0" smtClean="0"/>
              <a:t>E…Endwert</a:t>
            </a:r>
          </a:p>
          <a:p>
            <a:r>
              <a:rPr lang="de-AT" dirty="0" smtClean="0"/>
              <a:t>R…Rente</a:t>
            </a:r>
          </a:p>
          <a:p>
            <a:r>
              <a:rPr lang="de-AT" dirty="0" smtClean="0"/>
              <a:t>i…Zinssatz</a:t>
            </a:r>
          </a:p>
          <a:p>
            <a:r>
              <a:rPr lang="de-AT" dirty="0" smtClean="0"/>
              <a:t>n…Anzahl der Perioden  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4140306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AT" dirty="0" smtClean="0"/>
              <a:t>R = 2500€</a:t>
            </a:r>
          </a:p>
          <a:p>
            <a:r>
              <a:rPr lang="de-AT" dirty="0" smtClean="0"/>
              <a:t>n = 10 Jahre</a:t>
            </a:r>
          </a:p>
          <a:p>
            <a:r>
              <a:rPr lang="de-AT" dirty="0" smtClean="0"/>
              <a:t>i = 4,75%</a:t>
            </a:r>
          </a:p>
          <a:p>
            <a:endParaRPr lang="de-AT" dirty="0"/>
          </a:p>
          <a:p>
            <a:endParaRPr lang="de-AT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AT" u="sng" dirty="0" smtClean="0"/>
              <a:t>Schritt 1:</a:t>
            </a:r>
            <a:r>
              <a:rPr lang="de-AT" dirty="0" smtClean="0"/>
              <a:t> </a:t>
            </a:r>
            <a:r>
              <a:rPr lang="de-AT" dirty="0" smtClean="0"/>
              <a:t>Einsetzen </a:t>
            </a:r>
            <a:r>
              <a:rPr lang="de-AT" dirty="0" smtClean="0"/>
              <a:t>in die Formel</a:t>
            </a:r>
            <a:endParaRPr lang="de-AT" dirty="0"/>
          </a:p>
        </p:txBody>
      </p:sp>
      <p:sp>
        <p:nvSpPr>
          <p:cNvPr id="4" name="Rechteck 3"/>
          <p:cNvSpPr/>
          <p:nvPr/>
        </p:nvSpPr>
        <p:spPr>
          <a:xfrm>
            <a:off x="1691680" y="3573016"/>
            <a:ext cx="5760640" cy="1512168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5" name="Textfeld 4"/>
          <p:cNvSpPr txBox="1"/>
          <p:nvPr/>
        </p:nvSpPr>
        <p:spPr>
          <a:xfrm>
            <a:off x="1884276" y="4073297"/>
            <a:ext cx="2111660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sz="2700" dirty="0" smtClean="0"/>
              <a:t>E</a:t>
            </a:r>
            <a:r>
              <a:rPr lang="de-AT" sz="2700" baseline="-25000" dirty="0" smtClean="0"/>
              <a:t>10</a:t>
            </a:r>
            <a:r>
              <a:rPr lang="de-AT" sz="2700" dirty="0"/>
              <a:t> </a:t>
            </a:r>
            <a:r>
              <a:rPr lang="de-AT" sz="2700" dirty="0" smtClean="0"/>
              <a:t>= 2500</a:t>
            </a:r>
            <a:endParaRPr lang="de-AT" sz="2700" dirty="0"/>
          </a:p>
        </p:txBody>
      </p:sp>
      <p:cxnSp>
        <p:nvCxnSpPr>
          <p:cNvPr id="6" name="Gerade Verbindung 5"/>
          <p:cNvCxnSpPr/>
          <p:nvPr/>
        </p:nvCxnSpPr>
        <p:spPr>
          <a:xfrm>
            <a:off x="3923928" y="4293096"/>
            <a:ext cx="302433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Textfeld 6"/>
          <p:cNvSpPr txBox="1"/>
          <p:nvPr/>
        </p:nvSpPr>
        <p:spPr>
          <a:xfrm>
            <a:off x="4067944" y="3769876"/>
            <a:ext cx="30243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sz="2800" dirty="0" smtClean="0"/>
              <a:t>(1+0,04)</a:t>
            </a:r>
            <a:r>
              <a:rPr lang="de-AT" sz="2800" baseline="30000" dirty="0" smtClean="0"/>
              <a:t>10</a:t>
            </a:r>
            <a:r>
              <a:rPr lang="de-AT" sz="2800" dirty="0" smtClean="0"/>
              <a:t> - 1</a:t>
            </a:r>
            <a:endParaRPr lang="de-AT" sz="2800" dirty="0"/>
          </a:p>
        </p:txBody>
      </p:sp>
      <p:sp>
        <p:nvSpPr>
          <p:cNvPr id="9" name="Textfeld 8"/>
          <p:cNvSpPr txBox="1"/>
          <p:nvPr/>
        </p:nvSpPr>
        <p:spPr>
          <a:xfrm>
            <a:off x="5004048" y="4345940"/>
            <a:ext cx="10081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sz="2800" dirty="0" smtClean="0"/>
              <a:t>0,04</a:t>
            </a:r>
            <a:endParaRPr lang="de-AT" sz="2800" dirty="0"/>
          </a:p>
        </p:txBody>
      </p:sp>
    </p:spTree>
    <p:extLst>
      <p:ext uri="{BB962C8B-B14F-4D97-AF65-F5344CB8AC3E}">
        <p14:creationId xmlns:p14="http://schemas.microsoft.com/office/powerpoint/2010/main" val="1273451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idx="1"/>
          </p:nvPr>
        </p:nvSpPr>
        <p:spPr>
          <a:xfrm>
            <a:off x="457200" y="1481329"/>
            <a:ext cx="8229600" cy="3027792"/>
          </a:xfrm>
        </p:spPr>
        <p:txBody>
          <a:bodyPr/>
          <a:lstStyle/>
          <a:p>
            <a:r>
              <a:rPr lang="de-AT" dirty="0" smtClean="0"/>
              <a:t>Bei richtiger Eingabe in den Taschenrechner solltet ihr zu diesem Ergebnis gelangen:</a:t>
            </a:r>
          </a:p>
          <a:p>
            <a:endParaRPr lang="de-AT" dirty="0"/>
          </a:p>
          <a:p>
            <a:endParaRPr lang="de-AT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AT" sz="3100" u="sng" dirty="0" smtClean="0"/>
              <a:t>Schritt 2:</a:t>
            </a:r>
            <a:r>
              <a:rPr lang="de-AT" sz="3100" dirty="0" smtClean="0"/>
              <a:t> Eingabe in den </a:t>
            </a:r>
            <a:r>
              <a:rPr lang="de-AT" sz="3100" dirty="0"/>
              <a:t>Taschenrechner</a:t>
            </a:r>
          </a:p>
        </p:txBody>
      </p:sp>
      <p:sp>
        <p:nvSpPr>
          <p:cNvPr id="4" name="Textfeld 3"/>
          <p:cNvSpPr txBox="1"/>
          <p:nvPr/>
        </p:nvSpPr>
        <p:spPr>
          <a:xfrm>
            <a:off x="4320480" y="5517232"/>
            <a:ext cx="4788024" cy="13080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AT" sz="2500" b="1" dirty="0" smtClean="0"/>
              <a:t>Tipp:</a:t>
            </a:r>
            <a:r>
              <a:rPr lang="de-AT" dirty="0"/>
              <a:t/>
            </a:r>
            <a:br>
              <a:rPr lang="de-AT" dirty="0"/>
            </a:br>
            <a:r>
              <a:rPr lang="de-AT" dirty="0" smtClean="0"/>
              <a:t>Achtet bei der Eingabe in den Taschenrechner darauf, dass ihr  Klammern setzt!</a:t>
            </a:r>
            <a:endParaRPr lang="de-AT" dirty="0"/>
          </a:p>
        </p:txBody>
      </p:sp>
      <p:sp>
        <p:nvSpPr>
          <p:cNvPr id="5" name="Textfeld 4"/>
          <p:cNvSpPr txBox="1"/>
          <p:nvPr/>
        </p:nvSpPr>
        <p:spPr>
          <a:xfrm>
            <a:off x="1403648" y="3153162"/>
            <a:ext cx="446449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sz="4000" dirty="0" smtClean="0"/>
              <a:t>E</a:t>
            </a:r>
            <a:r>
              <a:rPr lang="de-AT" sz="4000" baseline="-25000" dirty="0" smtClean="0"/>
              <a:t>10</a:t>
            </a:r>
            <a:r>
              <a:rPr lang="de-AT" sz="4000" dirty="0" smtClean="0"/>
              <a:t> = 30015,27</a:t>
            </a:r>
            <a:endParaRPr lang="de-AT" sz="4000" dirty="0"/>
          </a:p>
        </p:txBody>
      </p:sp>
      <p:sp>
        <p:nvSpPr>
          <p:cNvPr id="6" name="Textfeld 5"/>
          <p:cNvSpPr txBox="1"/>
          <p:nvPr/>
        </p:nvSpPr>
        <p:spPr>
          <a:xfrm>
            <a:off x="971600" y="2924944"/>
            <a:ext cx="5112568" cy="1152128"/>
          </a:xfrm>
          <a:prstGeom prst="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1597145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AT" dirty="0" smtClean="0"/>
              <a:t>Da wir uns bereits den Endwert ausgerechnet haben, sind wir in der Lage unsere bestehende Formel „umzuformen“, damit wir die Rate „R“ herausfinden können.</a:t>
            </a:r>
            <a:endParaRPr lang="de-AT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AT" sz="3700" u="sng" dirty="0" smtClean="0"/>
              <a:t>Schritt 3:</a:t>
            </a:r>
            <a:r>
              <a:rPr lang="de-AT" sz="3700" dirty="0" smtClean="0"/>
              <a:t> Umformen der Formel</a:t>
            </a:r>
            <a:endParaRPr lang="de-AT" sz="3700" dirty="0"/>
          </a:p>
        </p:txBody>
      </p:sp>
      <p:sp>
        <p:nvSpPr>
          <p:cNvPr id="4" name="Rechteck 3"/>
          <p:cNvSpPr/>
          <p:nvPr/>
        </p:nvSpPr>
        <p:spPr>
          <a:xfrm>
            <a:off x="971600" y="3429000"/>
            <a:ext cx="5688632" cy="2088232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6" name="Textfeld 5"/>
          <p:cNvSpPr txBox="1"/>
          <p:nvPr/>
        </p:nvSpPr>
        <p:spPr>
          <a:xfrm>
            <a:off x="2524685" y="3543290"/>
            <a:ext cx="89970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sz="4000" dirty="0" smtClean="0"/>
              <a:t>E</a:t>
            </a:r>
            <a:r>
              <a:rPr lang="de-AT" sz="4000" baseline="-25000" dirty="0"/>
              <a:t>n</a:t>
            </a:r>
            <a:endParaRPr lang="de-AT" sz="4000" dirty="0"/>
          </a:p>
        </p:txBody>
      </p:sp>
      <p:cxnSp>
        <p:nvCxnSpPr>
          <p:cNvPr id="7" name="Gerade Verbindung 6"/>
          <p:cNvCxnSpPr/>
          <p:nvPr/>
        </p:nvCxnSpPr>
        <p:spPr>
          <a:xfrm>
            <a:off x="1547664" y="4221088"/>
            <a:ext cx="288032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" name="Textfeld 9"/>
          <p:cNvSpPr txBox="1"/>
          <p:nvPr/>
        </p:nvSpPr>
        <p:spPr>
          <a:xfrm>
            <a:off x="1979712" y="4273932"/>
            <a:ext cx="19533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sz="2800" dirty="0" smtClean="0"/>
              <a:t>(1+i)</a:t>
            </a:r>
            <a:r>
              <a:rPr lang="de-AT" sz="2800" baseline="30000" dirty="0" smtClean="0"/>
              <a:t>n</a:t>
            </a:r>
            <a:r>
              <a:rPr lang="de-AT" sz="2800" dirty="0" smtClean="0"/>
              <a:t> – 1)</a:t>
            </a:r>
            <a:endParaRPr lang="de-AT" sz="2800" dirty="0"/>
          </a:p>
        </p:txBody>
      </p:sp>
      <p:cxnSp>
        <p:nvCxnSpPr>
          <p:cNvPr id="13" name="Gerade Verbindung 12"/>
          <p:cNvCxnSpPr/>
          <p:nvPr/>
        </p:nvCxnSpPr>
        <p:spPr>
          <a:xfrm>
            <a:off x="1916088" y="4725144"/>
            <a:ext cx="200784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6" name="Textfeld 15"/>
          <p:cNvSpPr txBox="1"/>
          <p:nvPr/>
        </p:nvSpPr>
        <p:spPr>
          <a:xfrm>
            <a:off x="2831608" y="4797152"/>
            <a:ext cx="3722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sz="2800" dirty="0" smtClean="0"/>
              <a:t>i</a:t>
            </a:r>
            <a:endParaRPr lang="de-AT" sz="2800" dirty="0"/>
          </a:p>
        </p:txBody>
      </p:sp>
      <p:sp>
        <p:nvSpPr>
          <p:cNvPr id="19" name="Textfeld 18"/>
          <p:cNvSpPr txBox="1"/>
          <p:nvPr/>
        </p:nvSpPr>
        <p:spPr>
          <a:xfrm>
            <a:off x="1505113" y="4149080"/>
            <a:ext cx="100811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sz="9000" dirty="0"/>
              <a:t>(</a:t>
            </a:r>
          </a:p>
        </p:txBody>
      </p:sp>
      <p:sp>
        <p:nvSpPr>
          <p:cNvPr id="20" name="Textfeld 19"/>
          <p:cNvSpPr txBox="1"/>
          <p:nvPr/>
        </p:nvSpPr>
        <p:spPr>
          <a:xfrm>
            <a:off x="3851920" y="4149080"/>
            <a:ext cx="100811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sz="9000" dirty="0" smtClean="0"/>
              <a:t>)</a:t>
            </a:r>
            <a:endParaRPr lang="de-AT" sz="9000" dirty="0"/>
          </a:p>
        </p:txBody>
      </p:sp>
      <p:sp>
        <p:nvSpPr>
          <p:cNvPr id="21" name="Textfeld 20"/>
          <p:cNvSpPr txBox="1"/>
          <p:nvPr/>
        </p:nvSpPr>
        <p:spPr>
          <a:xfrm>
            <a:off x="4788024" y="4077072"/>
            <a:ext cx="5760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sz="4000" dirty="0" smtClean="0"/>
              <a:t>=</a:t>
            </a:r>
            <a:endParaRPr lang="de-AT" sz="4000" dirty="0"/>
          </a:p>
        </p:txBody>
      </p:sp>
      <p:sp>
        <p:nvSpPr>
          <p:cNvPr id="23" name="Textfeld 22"/>
          <p:cNvSpPr txBox="1"/>
          <p:nvPr/>
        </p:nvSpPr>
        <p:spPr>
          <a:xfrm>
            <a:off x="5567140" y="4015076"/>
            <a:ext cx="576064" cy="86177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de-AT" sz="5000" dirty="0" smtClean="0"/>
              <a:t>R</a:t>
            </a:r>
            <a:endParaRPr lang="de-AT" sz="5000" dirty="0"/>
          </a:p>
        </p:txBody>
      </p:sp>
    </p:spTree>
    <p:extLst>
      <p:ext uri="{BB962C8B-B14F-4D97-AF65-F5344CB8AC3E}">
        <p14:creationId xmlns:p14="http://schemas.microsoft.com/office/powerpoint/2010/main" val="3629997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AT" dirty="0" smtClean="0"/>
              <a:t>Zu beachten ist, dass Herr </a:t>
            </a:r>
            <a:r>
              <a:rPr lang="de-AT" dirty="0" smtClean="0"/>
              <a:t>M </a:t>
            </a:r>
            <a:r>
              <a:rPr lang="de-AT" dirty="0" smtClean="0"/>
              <a:t>nur noch </a:t>
            </a:r>
            <a:r>
              <a:rPr lang="de-AT" b="1" dirty="0" smtClean="0"/>
              <a:t>8 Jahre</a:t>
            </a:r>
            <a:r>
              <a:rPr lang="de-AT" dirty="0" smtClean="0"/>
              <a:t> zu zahlen hat und wir daher </a:t>
            </a:r>
            <a:r>
              <a:rPr lang="de-AT" dirty="0" smtClean="0">
                <a:solidFill>
                  <a:srgbClr val="0CBC29"/>
                </a:solidFill>
              </a:rPr>
              <a:t>8</a:t>
            </a:r>
            <a:r>
              <a:rPr lang="de-AT" dirty="0" smtClean="0"/>
              <a:t> </a:t>
            </a:r>
            <a:r>
              <a:rPr lang="de-AT" b="1" dirty="0" smtClean="0"/>
              <a:t>statt 10</a:t>
            </a:r>
            <a:r>
              <a:rPr lang="de-AT" dirty="0" smtClean="0"/>
              <a:t> in die Formel einsetzen müssen.</a:t>
            </a:r>
            <a:br>
              <a:rPr lang="de-AT" dirty="0" smtClean="0"/>
            </a:br>
            <a:r>
              <a:rPr lang="de-AT" dirty="0" smtClean="0">
                <a:sym typeface="Wingdings" pitchFamily="2" charset="2"/>
              </a:rPr>
              <a:t> kürzerer Zeitraum = höhere Rente</a:t>
            </a:r>
            <a:r>
              <a:rPr lang="de-AT" dirty="0" smtClean="0"/>
              <a:t> </a:t>
            </a:r>
            <a:endParaRPr lang="de-AT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AT" sz="3000" u="sng" dirty="0" smtClean="0"/>
              <a:t>Schritt 4:</a:t>
            </a:r>
            <a:r>
              <a:rPr lang="de-AT" sz="3000" dirty="0" smtClean="0"/>
              <a:t> Erneutes Einsetzen in die Formel</a:t>
            </a:r>
            <a:endParaRPr lang="de-AT" sz="3000" dirty="0"/>
          </a:p>
        </p:txBody>
      </p:sp>
      <p:sp>
        <p:nvSpPr>
          <p:cNvPr id="4" name="Rechteck 3"/>
          <p:cNvSpPr/>
          <p:nvPr/>
        </p:nvSpPr>
        <p:spPr>
          <a:xfrm>
            <a:off x="1720863" y="3823289"/>
            <a:ext cx="5688632" cy="2088232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5" name="Textfeld 4"/>
          <p:cNvSpPr txBox="1"/>
          <p:nvPr/>
        </p:nvSpPr>
        <p:spPr>
          <a:xfrm>
            <a:off x="2440944" y="3979499"/>
            <a:ext cx="259228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sz="4000" dirty="0" smtClean="0"/>
              <a:t>30015,27</a:t>
            </a:r>
            <a:endParaRPr lang="de-AT" sz="4000" dirty="0"/>
          </a:p>
        </p:txBody>
      </p:sp>
      <p:cxnSp>
        <p:nvCxnSpPr>
          <p:cNvPr id="6" name="Gerade Verbindung 5"/>
          <p:cNvCxnSpPr/>
          <p:nvPr/>
        </p:nvCxnSpPr>
        <p:spPr>
          <a:xfrm>
            <a:off x="2296927" y="4615377"/>
            <a:ext cx="288032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Textfeld 6"/>
          <p:cNvSpPr txBox="1"/>
          <p:nvPr/>
        </p:nvSpPr>
        <p:spPr>
          <a:xfrm>
            <a:off x="2440944" y="4668221"/>
            <a:ext cx="309634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sz="2800" dirty="0" smtClean="0"/>
              <a:t>(1+0,04)</a:t>
            </a:r>
            <a:r>
              <a:rPr lang="de-AT" sz="2800" baseline="30000" dirty="0">
                <a:solidFill>
                  <a:srgbClr val="0CBC29"/>
                </a:solidFill>
              </a:rPr>
              <a:t>8</a:t>
            </a:r>
            <a:r>
              <a:rPr lang="de-AT" sz="2800" dirty="0" smtClean="0"/>
              <a:t> – 1)</a:t>
            </a:r>
            <a:endParaRPr lang="de-AT" sz="2800" dirty="0"/>
          </a:p>
        </p:txBody>
      </p:sp>
      <p:cxnSp>
        <p:nvCxnSpPr>
          <p:cNvPr id="8" name="Gerade Verbindung 7"/>
          <p:cNvCxnSpPr/>
          <p:nvPr/>
        </p:nvCxnSpPr>
        <p:spPr>
          <a:xfrm>
            <a:off x="2539811" y="5119433"/>
            <a:ext cx="2376264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" name="Textfeld 8"/>
          <p:cNvSpPr txBox="1"/>
          <p:nvPr/>
        </p:nvSpPr>
        <p:spPr>
          <a:xfrm>
            <a:off x="3331899" y="5191441"/>
            <a:ext cx="10801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sz="2800" dirty="0" smtClean="0"/>
              <a:t>0,04</a:t>
            </a:r>
            <a:endParaRPr lang="de-AT" sz="2800" dirty="0"/>
          </a:p>
        </p:txBody>
      </p:sp>
      <p:sp>
        <p:nvSpPr>
          <p:cNvPr id="10" name="Textfeld 9"/>
          <p:cNvSpPr txBox="1"/>
          <p:nvPr/>
        </p:nvSpPr>
        <p:spPr>
          <a:xfrm>
            <a:off x="2035755" y="4542205"/>
            <a:ext cx="50405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sz="9000" dirty="0"/>
              <a:t>(</a:t>
            </a:r>
          </a:p>
        </p:txBody>
      </p:sp>
      <p:sp>
        <p:nvSpPr>
          <p:cNvPr id="11" name="Textfeld 10"/>
          <p:cNvSpPr txBox="1"/>
          <p:nvPr/>
        </p:nvSpPr>
        <p:spPr>
          <a:xfrm>
            <a:off x="4916075" y="4543369"/>
            <a:ext cx="50405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sz="9000" dirty="0" smtClean="0"/>
              <a:t>)</a:t>
            </a:r>
            <a:endParaRPr lang="de-AT" sz="9000" dirty="0"/>
          </a:p>
        </p:txBody>
      </p:sp>
      <p:sp>
        <p:nvSpPr>
          <p:cNvPr id="12" name="Textfeld 11"/>
          <p:cNvSpPr txBox="1"/>
          <p:nvPr/>
        </p:nvSpPr>
        <p:spPr>
          <a:xfrm>
            <a:off x="5537287" y="4471361"/>
            <a:ext cx="5760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sz="4000" dirty="0" smtClean="0"/>
              <a:t>=</a:t>
            </a:r>
            <a:endParaRPr lang="de-AT" sz="4000" dirty="0"/>
          </a:p>
        </p:txBody>
      </p:sp>
      <p:sp>
        <p:nvSpPr>
          <p:cNvPr id="13" name="Textfeld 12"/>
          <p:cNvSpPr txBox="1"/>
          <p:nvPr/>
        </p:nvSpPr>
        <p:spPr>
          <a:xfrm>
            <a:off x="6316403" y="4409365"/>
            <a:ext cx="576064" cy="86177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de-AT" sz="5000" dirty="0" smtClean="0"/>
              <a:t>R</a:t>
            </a:r>
            <a:endParaRPr lang="de-AT" sz="5000" dirty="0"/>
          </a:p>
        </p:txBody>
      </p:sp>
    </p:spTree>
    <p:extLst>
      <p:ext uri="{BB962C8B-B14F-4D97-AF65-F5344CB8AC3E}">
        <p14:creationId xmlns:p14="http://schemas.microsoft.com/office/powerpoint/2010/main" val="210649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idx="1"/>
          </p:nvPr>
        </p:nvSpPr>
        <p:spPr>
          <a:xfrm>
            <a:off x="457200" y="1481329"/>
            <a:ext cx="8229600" cy="3459840"/>
          </a:xfrm>
        </p:spPr>
        <p:txBody>
          <a:bodyPr/>
          <a:lstStyle/>
          <a:p>
            <a:r>
              <a:rPr lang="de-AT" dirty="0" smtClean="0"/>
              <a:t>Falls ihr richtig in die Formel eingesetzt habt und die Formel auch richtig in den Taschenrechner eingegeben habt, solltet ihr zu dem folgenden Ergebnis gelangen:</a:t>
            </a:r>
          </a:p>
          <a:p>
            <a:pPr marL="109728" indent="0">
              <a:buNone/>
            </a:pPr>
            <a:r>
              <a:rPr lang="de-AT" dirty="0" smtClean="0"/>
              <a:t> </a:t>
            </a:r>
            <a:endParaRPr lang="de-AT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AT" sz="3700" u="sng" dirty="0" smtClean="0"/>
              <a:t>Schritt 5:</a:t>
            </a:r>
            <a:r>
              <a:rPr lang="de-AT" sz="3700" dirty="0" smtClean="0"/>
              <a:t> Berechnung der </a:t>
            </a:r>
            <a:r>
              <a:rPr lang="de-AT" sz="3700" dirty="0" smtClean="0"/>
              <a:t>Rate</a:t>
            </a:r>
            <a:endParaRPr lang="de-AT" sz="3700" dirty="0"/>
          </a:p>
        </p:txBody>
      </p:sp>
      <p:sp>
        <p:nvSpPr>
          <p:cNvPr id="4" name="Textfeld 3"/>
          <p:cNvSpPr txBox="1"/>
          <p:nvPr/>
        </p:nvSpPr>
        <p:spPr>
          <a:xfrm>
            <a:off x="1331640" y="3657218"/>
            <a:ext cx="446449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sz="4000" dirty="0"/>
              <a:t>R</a:t>
            </a:r>
            <a:r>
              <a:rPr lang="de-AT" sz="4000" dirty="0" smtClean="0"/>
              <a:t> = 3257,49</a:t>
            </a:r>
            <a:endParaRPr lang="de-AT" sz="4000" dirty="0"/>
          </a:p>
        </p:txBody>
      </p:sp>
      <p:sp>
        <p:nvSpPr>
          <p:cNvPr id="5" name="Textfeld 4"/>
          <p:cNvSpPr txBox="1"/>
          <p:nvPr/>
        </p:nvSpPr>
        <p:spPr>
          <a:xfrm>
            <a:off x="971600" y="3501008"/>
            <a:ext cx="3943300" cy="1152128"/>
          </a:xfrm>
          <a:prstGeom prst="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endParaRPr lang="de-AT" dirty="0"/>
          </a:p>
        </p:txBody>
      </p:sp>
      <p:sp>
        <p:nvSpPr>
          <p:cNvPr id="6" name="Textfeld 5"/>
          <p:cNvSpPr txBox="1"/>
          <p:nvPr/>
        </p:nvSpPr>
        <p:spPr>
          <a:xfrm>
            <a:off x="4306341" y="5661248"/>
            <a:ext cx="478802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AT" dirty="0" smtClean="0"/>
              <a:t>Dieser Betrag ist die neue Rente, mit welcher es Herrn </a:t>
            </a:r>
            <a:r>
              <a:rPr lang="de-AT" dirty="0" smtClean="0"/>
              <a:t>M </a:t>
            </a:r>
            <a:r>
              <a:rPr lang="de-AT" dirty="0" smtClean="0"/>
              <a:t>möglich ist, seine Schulden innerhalb von 8 Jahren zu begleichen!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797444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Inhaltsplatzhalter 4"/>
          <p:cNvSpPr>
            <a:spLocks noGrp="1"/>
          </p:cNvSpPr>
          <p:nvPr>
            <p:ph idx="1"/>
          </p:nvPr>
        </p:nvSpPr>
        <p:spPr>
          <a:xfrm>
            <a:off x="467543" y="1484784"/>
            <a:ext cx="5190635" cy="3960440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de-AT" dirty="0" smtClean="0"/>
              <a:t>Endlich geschafft!</a:t>
            </a:r>
          </a:p>
          <a:p>
            <a:pPr marL="109728" indent="0">
              <a:buNone/>
            </a:pPr>
            <a:endParaRPr lang="de-AT" dirty="0"/>
          </a:p>
          <a:p>
            <a:pPr marL="109728" indent="0">
              <a:buNone/>
            </a:pPr>
            <a:r>
              <a:rPr lang="de-AT" dirty="0" smtClean="0"/>
              <a:t>Kommt ihr auch auf die selbe Lösung wie wir…?</a:t>
            </a:r>
          </a:p>
          <a:p>
            <a:pPr>
              <a:buFont typeface="Wingdings"/>
              <a:buChar char="à"/>
            </a:pPr>
            <a:r>
              <a:rPr lang="de-AT" dirty="0" smtClean="0">
                <a:sym typeface="Wingdings" pitchFamily="2" charset="2"/>
              </a:rPr>
              <a:t>Trotzdem weiterüben ;D</a:t>
            </a:r>
          </a:p>
          <a:p>
            <a:pPr marL="109728" indent="0">
              <a:buNone/>
            </a:pPr>
            <a:endParaRPr lang="de-AT" dirty="0" smtClean="0">
              <a:sym typeface="Wingdings" pitchFamily="2" charset="2"/>
            </a:endParaRPr>
          </a:p>
          <a:p>
            <a:pPr marL="109728" indent="0">
              <a:buNone/>
            </a:pPr>
            <a:r>
              <a:rPr lang="de-AT" dirty="0" smtClean="0">
                <a:sym typeface="Wingdings" pitchFamily="2" charset="2"/>
              </a:rPr>
              <a:t>Bald werdet auch ihr die       7 </a:t>
            </a:r>
            <a:r>
              <a:rPr lang="de-AT" dirty="0" err="1" smtClean="0">
                <a:sym typeface="Wingdings" pitchFamily="2" charset="2"/>
              </a:rPr>
              <a:t>Dragonballs</a:t>
            </a:r>
            <a:r>
              <a:rPr lang="de-AT" dirty="0" smtClean="0">
                <a:sym typeface="Wingdings" pitchFamily="2" charset="2"/>
              </a:rPr>
              <a:t> finden!</a:t>
            </a:r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AT" sz="3700" u="sng" dirty="0" smtClean="0"/>
              <a:t>Schritt 6:</a:t>
            </a:r>
            <a:r>
              <a:rPr lang="de-AT" sz="3700" dirty="0" smtClean="0"/>
              <a:t> Freudentanz</a:t>
            </a:r>
            <a:endParaRPr lang="de-AT" sz="3700" dirty="0"/>
          </a:p>
        </p:txBody>
      </p:sp>
      <p:pic>
        <p:nvPicPr>
          <p:cNvPr id="1028" name="Picture 4" descr="http://www.testedich.de/quiz29/picture/pic_1298984511_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85119" y="760095"/>
            <a:ext cx="3395393" cy="61252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://www.scenicreflections.com/files/dragonballs%20Wallpaper__yvt2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6512" y="5256584"/>
            <a:ext cx="2250774" cy="1628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http://images.wikia.com/anime/de/images/9/9b/Shenlong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736" y="5256584"/>
            <a:ext cx="2213722" cy="1628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65142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eimos">
  <a:themeElements>
    <a:clrScheme name="Benutzerdefiniert 12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11B324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Deimos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Deimos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0</TotalTime>
  <Words>315</Words>
  <Application>Microsoft Office PowerPoint</Application>
  <PresentationFormat>Bildschirmpräsentation (4:3)</PresentationFormat>
  <Paragraphs>60</Paragraphs>
  <Slides>9</Slides>
  <Notes>1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9</vt:i4>
      </vt:variant>
    </vt:vector>
  </HeadingPairs>
  <TitlesOfParts>
    <vt:vector size="10" baseType="lpstr">
      <vt:lpstr>Deimos</vt:lpstr>
      <vt:lpstr>Rentenrechnung</vt:lpstr>
      <vt:lpstr>Beispiel</vt:lpstr>
      <vt:lpstr>Unsere Formelsammlung</vt:lpstr>
      <vt:lpstr>Schritt 1: Einsetzen in die Formel</vt:lpstr>
      <vt:lpstr>Schritt 2: Eingabe in den Taschenrechner</vt:lpstr>
      <vt:lpstr>Schritt 3: Umformen der Formel</vt:lpstr>
      <vt:lpstr>Schritt 4: Erneutes Einsetzen in die Formel</vt:lpstr>
      <vt:lpstr>Schritt 5: Berechnung der Rate</vt:lpstr>
      <vt:lpstr>Schritt 6: Freudentanz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Rentenrechnung</dc:title>
  <dc:creator>cHaQ</dc:creator>
  <cp:lastModifiedBy>Gabi</cp:lastModifiedBy>
  <cp:revision>16</cp:revision>
  <dcterms:created xsi:type="dcterms:W3CDTF">2012-03-04T14:38:37Z</dcterms:created>
  <dcterms:modified xsi:type="dcterms:W3CDTF">2012-07-02T10:48:48Z</dcterms:modified>
</cp:coreProperties>
</file>