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1" r:id="rId1"/>
  </p:sldMasterIdLst>
  <p:sldIdLst>
    <p:sldId id="256" r:id="rId2"/>
    <p:sldId id="261" r:id="rId3"/>
    <p:sldId id="257" r:id="rId4"/>
    <p:sldId id="259" r:id="rId5"/>
    <p:sldId id="258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4660"/>
  </p:normalViewPr>
  <p:slideViewPr>
    <p:cSldViewPr snapToObjects="1"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0ADB-5593-4941-8D15-C1AB4E9EC2CD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‹Nr.›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AT" smtClean="0"/>
              <a:t>Bild durch Klicken auf Symbol hinzufügen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de-AT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3E70ADB-5593-4941-8D15-C1AB4E9EC2CD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2CB0A20-1AEA-4F4E-909F-69ADB87267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über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AT" smtClean="0"/>
              <a:t>Bild durch Klicken auf Symbol hinzufügen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0ADB-5593-4941-8D15-C1AB4E9EC2CD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0A20-1AEA-4F4E-909F-69ADB87267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ußform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03E70ADB-5593-4941-8D15-C1AB4E9EC2CD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62CB0A20-1AEA-4F4E-909F-69ADB87267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0ADB-5593-4941-8D15-C1AB4E9EC2CD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0A20-1AEA-4F4E-909F-69ADB87267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3E70ADB-5593-4941-8D15-C1AB4E9EC2CD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0A20-1AEA-4F4E-909F-69ADB8726747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0ADB-5593-4941-8D15-C1AB4E9EC2CD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0A20-1AEA-4F4E-909F-69ADB87267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0ADB-5593-4941-8D15-C1AB4E9EC2CD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‹Nr.›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AT" smtClean="0"/>
              <a:t>Bild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0ADB-5593-4941-8D15-C1AB4E9EC2CD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0A20-1AEA-4F4E-909F-69ADB87267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0ADB-5593-4941-8D15-C1AB4E9EC2CD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0A20-1AEA-4F4E-909F-69ADB87267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0ADB-5593-4941-8D15-C1AB4E9EC2CD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0A20-1AEA-4F4E-909F-69ADB87267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0ADB-5593-4941-8D15-C1AB4E9EC2CD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0A20-1AEA-4F4E-909F-69ADB8726747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0ADB-5593-4941-8D15-C1AB4E9EC2CD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0A20-1AEA-4F4E-909F-69ADB87267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3E70ADB-5593-4941-8D15-C1AB4E9EC2CD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2CB0A20-1AEA-4F4E-909F-69ADB8726747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03E70ADB-5593-4941-8D15-C1AB4E9EC2CD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62CB0A20-1AEA-4F4E-909F-69ADB87267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  <p:sldLayoutId id="2147483795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Weg-Zeit Funktion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>
            <a:normAutofit/>
          </a:bodyPr>
          <a:lstStyle/>
          <a:p>
            <a:r>
              <a:rPr lang="de-DE" sz="2800" dirty="0" smtClean="0"/>
              <a:t>Anwendung der Differenzialrechnung</a:t>
            </a:r>
            <a:endParaRPr lang="de-DE" sz="2800" dirty="0"/>
          </a:p>
        </p:txBody>
      </p:sp>
      <p:pic>
        <p:nvPicPr>
          <p:cNvPr id="5" name="Bildplatzhalter 4" descr="FB_Mathe.jpg"/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-835" r="-835"/>
          <a:stretch>
            <a:fillRect/>
          </a:stretch>
        </p:blipFill>
        <p:spPr>
          <a:xfrm rot="19760202">
            <a:off x="3575787" y="2483086"/>
            <a:ext cx="2271440" cy="2195996"/>
          </a:xfrm>
        </p:spPr>
      </p:pic>
      <p:sp>
        <p:nvSpPr>
          <p:cNvPr id="6" name="Textfeld 5"/>
          <p:cNvSpPr txBox="1"/>
          <p:nvPr/>
        </p:nvSpPr>
        <p:spPr>
          <a:xfrm>
            <a:off x="6934200" y="6477000"/>
            <a:ext cx="2209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Laura Katzensteiner</a:t>
            </a:r>
            <a:endParaRPr lang="de-D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-457200">
              <a:spcBef>
                <a:spcPts val="2000"/>
              </a:spcBef>
              <a:buClrTx/>
              <a:buAutoNum type="alphaLcParenR" startAt="4"/>
            </a:pPr>
            <a:r>
              <a:rPr lang="de-DE" dirty="0" smtClean="0"/>
              <a:t>Wann landet der Ball wieder auf dem Boden?</a:t>
            </a:r>
          </a:p>
          <a:p>
            <a:pPr marL="457200" lvl="1" indent="-457200">
              <a:spcBef>
                <a:spcPts val="2000"/>
              </a:spcBef>
              <a:buClrTx/>
              <a:buNone/>
            </a:pPr>
            <a:r>
              <a:rPr lang="de-DE" dirty="0" smtClean="0"/>
              <a:t>	-&gt; Nullstellen </a:t>
            </a:r>
            <a:r>
              <a:rPr lang="de-DE" dirty="0" err="1" smtClean="0"/>
              <a:t>s(t</a:t>
            </a:r>
            <a:r>
              <a:rPr lang="de-DE" dirty="0" smtClean="0"/>
              <a:t>) = 0</a:t>
            </a:r>
          </a:p>
          <a:p>
            <a:pPr marL="457200" lvl="1" indent="-457200">
              <a:spcBef>
                <a:spcPts val="2000"/>
              </a:spcBef>
              <a:buClrTx/>
              <a:buNone/>
            </a:pPr>
            <a:r>
              <a:rPr lang="de-DE" dirty="0" smtClean="0"/>
              <a:t>	0 = 7*t – 5*t</a:t>
            </a:r>
            <a:r>
              <a:rPr lang="de-DE" baseline="30000" dirty="0" smtClean="0"/>
              <a:t>2</a:t>
            </a:r>
          </a:p>
          <a:p>
            <a:pPr marL="457200" lvl="1" indent="-457200">
              <a:spcBef>
                <a:spcPts val="2000"/>
              </a:spcBef>
              <a:buClrTx/>
              <a:buNone/>
            </a:pPr>
            <a:r>
              <a:rPr lang="de-DE" baseline="30000" dirty="0" smtClean="0"/>
              <a:t>	</a:t>
            </a:r>
            <a:r>
              <a:rPr lang="de-DE" dirty="0" smtClean="0"/>
              <a:t>0 = t(7-5t)	0 = 7-5t	5t = 7	t = 1,4s</a:t>
            </a:r>
          </a:p>
          <a:p>
            <a:pPr marL="457200" lvl="1" indent="-457200">
              <a:spcBef>
                <a:spcPts val="2000"/>
              </a:spcBef>
              <a:buClrTx/>
              <a:buNone/>
            </a:pPr>
            <a:r>
              <a:rPr lang="de-DE" baseline="30000" dirty="0" smtClean="0"/>
              <a:t>	</a:t>
            </a:r>
            <a:r>
              <a:rPr lang="de-DE" dirty="0" smtClean="0"/>
              <a:t>( n</a:t>
            </a:r>
            <a:r>
              <a:rPr lang="de-DE" baseline="-25000" dirty="0" smtClean="0"/>
              <a:t>1</a:t>
            </a:r>
            <a:r>
              <a:rPr lang="de-DE" dirty="0" smtClean="0"/>
              <a:t>= 0 ) n</a:t>
            </a:r>
            <a:r>
              <a:rPr lang="de-DE" baseline="-25000" dirty="0" smtClean="0"/>
              <a:t>2</a:t>
            </a:r>
            <a:r>
              <a:rPr lang="de-DE" dirty="0" smtClean="0"/>
              <a:t>= 1,4</a:t>
            </a:r>
          </a:p>
          <a:p>
            <a:pPr marL="457200" lvl="1" indent="-457200">
              <a:spcBef>
                <a:spcPts val="2000"/>
              </a:spcBef>
              <a:buClrTx/>
              <a:buNone/>
            </a:pPr>
            <a:r>
              <a:rPr lang="de-DE" dirty="0" smtClean="0">
                <a:solidFill>
                  <a:schemeClr val="tx1"/>
                </a:solidFill>
              </a:rPr>
              <a:t>Antwort: </a:t>
            </a:r>
            <a:r>
              <a:rPr lang="de-DE" dirty="0" smtClean="0"/>
              <a:t>Der Ball landet </a:t>
            </a:r>
            <a:r>
              <a:rPr lang="de-DE" smtClean="0"/>
              <a:t>nach 1,4 </a:t>
            </a:r>
            <a:r>
              <a:rPr lang="de-DE" dirty="0" smtClean="0"/>
              <a:t>Sekunden wieder auf dem 		     	   Boden.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Definition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Man geht davon aus, dass die Geschwindigkeit v konstant bleibt. Wenn man diese mit der Zeit t multipliziert so ergibt dies den Weg s.</a:t>
            </a:r>
          </a:p>
          <a:p>
            <a:r>
              <a:rPr lang="de-DE" dirty="0" smtClean="0"/>
              <a:t>Das Zeit-Weg-Gesetz besagt also </a:t>
            </a:r>
            <a:r>
              <a:rPr lang="de-DE" dirty="0" smtClean="0"/>
              <a:t>s = v*t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Variablen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v = Geschwindigkeit in m/s</a:t>
            </a:r>
          </a:p>
          <a:p>
            <a:r>
              <a:rPr lang="de-DE" dirty="0" smtClean="0"/>
              <a:t>s = Weg in m</a:t>
            </a:r>
          </a:p>
          <a:p>
            <a:r>
              <a:rPr lang="de-DE" dirty="0" smtClean="0"/>
              <a:t>t = Zeit in s</a:t>
            </a:r>
          </a:p>
          <a:p>
            <a:r>
              <a:rPr lang="de-DE" dirty="0" smtClean="0"/>
              <a:t>a = Beschleunigung in m/s²</a:t>
            </a:r>
          </a:p>
          <a:p>
            <a:r>
              <a:rPr lang="de-DE" dirty="0" smtClean="0"/>
              <a:t>g = Gravitation (ca. 10 m/s²)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Formeln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Freier Fall: </a:t>
            </a:r>
          </a:p>
          <a:p>
            <a:pPr lvl="1"/>
            <a:r>
              <a:rPr lang="de-DE" dirty="0" smtClean="0"/>
              <a:t>s:t -&gt; </a:t>
            </a:r>
            <a:r>
              <a:rPr lang="de-DE" baseline="30000" dirty="0" smtClean="0"/>
              <a:t>g</a:t>
            </a:r>
            <a:r>
              <a:rPr lang="de-DE" dirty="0" smtClean="0"/>
              <a:t>/</a:t>
            </a:r>
            <a:r>
              <a:rPr lang="de-DE" baseline="-25000" dirty="0" smtClean="0"/>
              <a:t>2</a:t>
            </a:r>
            <a:r>
              <a:rPr lang="de-DE" dirty="0" smtClean="0"/>
              <a:t>*t</a:t>
            </a:r>
            <a:r>
              <a:rPr lang="de-DE" baseline="30000" dirty="0" smtClean="0"/>
              <a:t>2</a:t>
            </a:r>
            <a:r>
              <a:rPr lang="de-DE" dirty="0" smtClean="0"/>
              <a:t> oder s(t)= </a:t>
            </a:r>
            <a:r>
              <a:rPr lang="de-DE" baseline="30000" dirty="0" smtClean="0"/>
              <a:t>g</a:t>
            </a:r>
            <a:r>
              <a:rPr lang="de-DE" dirty="0" smtClean="0"/>
              <a:t>/</a:t>
            </a:r>
            <a:r>
              <a:rPr lang="de-DE" baseline="-25000" dirty="0" smtClean="0"/>
              <a:t>2</a:t>
            </a:r>
            <a:r>
              <a:rPr lang="de-DE" dirty="0" smtClean="0"/>
              <a:t>*t²</a:t>
            </a:r>
            <a:endParaRPr lang="de-DE" baseline="30000" dirty="0" smtClean="0"/>
          </a:p>
          <a:p>
            <a:pPr lvl="1"/>
            <a:r>
              <a:rPr lang="de-DE" dirty="0" smtClean="0"/>
              <a:t>10 für g substituieren</a:t>
            </a:r>
          </a:p>
          <a:p>
            <a:pPr lvl="1"/>
            <a:r>
              <a:rPr lang="de-DE" dirty="0" smtClean="0"/>
              <a:t>s(t</a:t>
            </a:r>
            <a:r>
              <a:rPr lang="de-DE" dirty="0" smtClean="0"/>
              <a:t>) = 5*t</a:t>
            </a:r>
            <a:r>
              <a:rPr lang="de-DE" baseline="30000" dirty="0" smtClean="0"/>
              <a:t>2</a:t>
            </a:r>
            <a:endParaRPr lang="de-DE" dirty="0" smtClean="0"/>
          </a:p>
          <a:p>
            <a:r>
              <a:rPr lang="de-DE" dirty="0" smtClean="0"/>
              <a:t>Geschwindigkeit</a:t>
            </a:r>
          </a:p>
          <a:p>
            <a:pPr lvl="1"/>
            <a:r>
              <a:rPr lang="de-DE" dirty="0" smtClean="0"/>
              <a:t>v(t</a:t>
            </a:r>
            <a:r>
              <a:rPr lang="de-DE" dirty="0" smtClean="0"/>
              <a:t>) = </a:t>
            </a:r>
            <a:r>
              <a:rPr lang="de-DE" dirty="0" err="1" smtClean="0"/>
              <a:t>s</a:t>
            </a:r>
            <a:r>
              <a:rPr lang="de-DE" dirty="0" err="1" smtClean="0"/>
              <a:t>‘</a:t>
            </a:r>
            <a:r>
              <a:rPr lang="de-DE" dirty="0" smtClean="0"/>
              <a:t>(t)</a:t>
            </a:r>
          </a:p>
          <a:p>
            <a:r>
              <a:rPr lang="de-DE" dirty="0" smtClean="0"/>
              <a:t>Beschleunigung</a:t>
            </a:r>
          </a:p>
          <a:p>
            <a:pPr lvl="1"/>
            <a:r>
              <a:rPr lang="de-DE" dirty="0" smtClean="0"/>
              <a:t>A = s</a:t>
            </a:r>
            <a:r>
              <a:rPr lang="de-DE" dirty="0" smtClean="0"/>
              <a:t>‘‘(t)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 Football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Angabe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Ein Football wird mit einer Anfangsgeschwindigkeit von 7</a:t>
            </a:r>
            <a:r>
              <a:rPr lang="de-DE" baseline="30000" dirty="0" smtClean="0"/>
              <a:t>m</a:t>
            </a:r>
            <a:r>
              <a:rPr lang="de-DE" dirty="0" smtClean="0"/>
              <a:t>/</a:t>
            </a:r>
            <a:r>
              <a:rPr lang="de-DE" baseline="-25000" dirty="0" smtClean="0"/>
              <a:t>s </a:t>
            </a:r>
            <a:r>
              <a:rPr lang="de-DE" dirty="0" smtClean="0"/>
              <a:t>geworfen. ( v</a:t>
            </a:r>
            <a:r>
              <a:rPr lang="de-DE" baseline="-25000" dirty="0" smtClean="0"/>
              <a:t>0</a:t>
            </a:r>
            <a:r>
              <a:rPr lang="de-DE" dirty="0" smtClean="0"/>
              <a:t>=7</a:t>
            </a:r>
            <a:r>
              <a:rPr lang="de-DE" baseline="30000" dirty="0" smtClean="0"/>
              <a:t>m</a:t>
            </a:r>
            <a:r>
              <a:rPr lang="de-DE" dirty="0" smtClean="0"/>
              <a:t>/</a:t>
            </a:r>
            <a:r>
              <a:rPr lang="de-DE" baseline="-25000" dirty="0" smtClean="0"/>
              <a:t>s</a:t>
            </a:r>
            <a:r>
              <a:rPr lang="de-DE" dirty="0" smtClean="0"/>
              <a:t>)</a:t>
            </a:r>
          </a:p>
          <a:p>
            <a:endParaRPr lang="de-DE" dirty="0" smtClean="0"/>
          </a:p>
          <a:p>
            <a:pPr marL="739775" lvl="1" indent="-457200">
              <a:buClr>
                <a:schemeClr val="bg2"/>
              </a:buClr>
              <a:buFont typeface="+mj-lt"/>
              <a:buAutoNum type="alphaLcParenR"/>
            </a:pPr>
            <a:r>
              <a:rPr lang="de-DE" dirty="0" smtClean="0"/>
              <a:t>Wie ist die durchschnittliche Geschwindigkeit während der 0,6. Sekunde?</a:t>
            </a:r>
          </a:p>
          <a:p>
            <a:pPr marL="739775" lvl="1" indent="-457200">
              <a:buClr>
                <a:schemeClr val="bg2"/>
              </a:buClr>
              <a:buFont typeface="+mj-lt"/>
              <a:buAutoNum type="alphaLcParenR"/>
            </a:pPr>
            <a:r>
              <a:rPr lang="de-DE" dirty="0" smtClean="0"/>
              <a:t>Wie ist die Geschwindigkeit bei </a:t>
            </a:r>
            <a:r>
              <a:rPr lang="de-DE" dirty="0" smtClean="0"/>
              <a:t>t = 0,3s</a:t>
            </a:r>
            <a:r>
              <a:rPr lang="de-DE" dirty="0" smtClean="0"/>
              <a:t>?</a:t>
            </a:r>
          </a:p>
          <a:p>
            <a:pPr marL="739775" lvl="1" indent="-457200">
              <a:buClr>
                <a:schemeClr val="bg2"/>
              </a:buClr>
              <a:buFont typeface="+mj-lt"/>
              <a:buAutoNum type="alphaLcParenR"/>
            </a:pPr>
            <a:r>
              <a:rPr lang="de-DE" dirty="0" smtClean="0"/>
              <a:t>Zu welcher Zeit t erreicht der Ball den höchsten Punkt?</a:t>
            </a:r>
          </a:p>
          <a:p>
            <a:pPr marL="739775" lvl="1" indent="-457200">
              <a:buClr>
                <a:schemeClr val="bg2"/>
              </a:buClr>
              <a:buFont typeface="+mj-lt"/>
              <a:buAutoNum type="alphaLcParenR"/>
            </a:pPr>
            <a:r>
              <a:rPr lang="de-DE" dirty="0" smtClean="0"/>
              <a:t>Wann landet der Ball wieder auf dem Boden?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752600"/>
            <a:ext cx="7907337" cy="4754563"/>
          </a:xfrm>
        </p:spPr>
        <p:txBody>
          <a:bodyPr>
            <a:normAutofit/>
          </a:bodyPr>
          <a:lstStyle/>
          <a:p>
            <a:pPr marL="457200" lvl="1" indent="-457200">
              <a:spcBef>
                <a:spcPts val="2000"/>
              </a:spcBef>
              <a:buClrTx/>
            </a:pPr>
            <a:r>
              <a:rPr lang="de-DE" sz="2000" dirty="0" smtClean="0"/>
              <a:t>Formel für den Weg (mit Beachtung des Freien Falls): s(t)=</a:t>
            </a:r>
            <a:r>
              <a:rPr lang="de-DE" sz="2000" dirty="0" err="1" smtClean="0"/>
              <a:t>v</a:t>
            </a:r>
            <a:r>
              <a:rPr lang="de-DE" sz="2000" baseline="-25000" dirty="0" err="1" smtClean="0"/>
              <a:t>o</a:t>
            </a:r>
            <a:r>
              <a:rPr lang="de-DE" sz="2000" dirty="0" smtClean="0"/>
              <a:t>*t-5*t</a:t>
            </a:r>
            <a:r>
              <a:rPr lang="de-DE" sz="2000" baseline="30000" dirty="0" smtClean="0"/>
              <a:t>2</a:t>
            </a:r>
          </a:p>
          <a:p>
            <a:pPr marL="457200" lvl="1" indent="-457200">
              <a:spcBef>
                <a:spcPts val="2000"/>
              </a:spcBef>
              <a:buClrTx/>
            </a:pPr>
            <a:endParaRPr lang="de-DE" sz="2000" dirty="0" smtClean="0"/>
          </a:p>
          <a:p>
            <a:pPr marL="457200" lvl="1" indent="-457200">
              <a:spcBef>
                <a:spcPts val="2000"/>
              </a:spcBef>
              <a:buClrTx/>
              <a:buFont typeface="+mj-lt"/>
              <a:buAutoNum type="alphaLcParenR"/>
            </a:pPr>
            <a:r>
              <a:rPr lang="de-DE" sz="2000" dirty="0" smtClean="0"/>
              <a:t>Wie ist die durchschnittliche Geschwindigkeit während der 0,6. Sekunde, d.h. im Intervall [0;0,6]?</a:t>
            </a:r>
          </a:p>
          <a:p>
            <a:pPr>
              <a:buNone/>
            </a:pPr>
            <a:r>
              <a:rPr lang="de-DE" sz="2000" b="1" dirty="0" smtClean="0"/>
              <a:t>		Tipp: </a:t>
            </a:r>
            <a:r>
              <a:rPr lang="de-DE" sz="2000" dirty="0" smtClean="0"/>
              <a:t>Eine Tabelle macht es anschaulicher </a:t>
            </a:r>
            <a:r>
              <a:rPr lang="de-DE" sz="2000" b="1" dirty="0" smtClean="0"/>
              <a:t>-&gt; </a:t>
            </a:r>
          </a:p>
          <a:p>
            <a:pPr>
              <a:buNone/>
            </a:pPr>
            <a:r>
              <a:rPr lang="de-DE" sz="2000" b="1" dirty="0" smtClean="0"/>
              <a:t>		</a:t>
            </a:r>
            <a:r>
              <a:rPr lang="de-DE" sz="2000" b="1" dirty="0" err="1" smtClean="0"/>
              <a:t>Differenzenquotient</a:t>
            </a:r>
            <a:r>
              <a:rPr lang="de-DE" sz="2000" b="1" dirty="0" smtClean="0"/>
              <a:t>: </a:t>
            </a:r>
            <a:r>
              <a:rPr lang="de-DE" sz="2000" dirty="0" err="1" smtClean="0"/>
              <a:t>∆s/∆t</a:t>
            </a:r>
            <a:endParaRPr lang="de-DE" sz="2000" dirty="0" smtClean="0"/>
          </a:p>
          <a:p>
            <a:pPr>
              <a:buNone/>
            </a:pPr>
            <a:r>
              <a:rPr lang="de-DE" sz="2000" b="1" dirty="0" smtClean="0"/>
              <a:t>		(</a:t>
            </a:r>
            <a:r>
              <a:rPr lang="de-DE" sz="2000" dirty="0" smtClean="0"/>
              <a:t>2,4-0)/(0,6-0)= </a:t>
            </a:r>
            <a:r>
              <a:rPr lang="de-DE" sz="2000" dirty="0" smtClean="0">
                <a:solidFill>
                  <a:schemeClr val="tx1"/>
                </a:solidFill>
              </a:rPr>
              <a:t>4 m/s</a:t>
            </a:r>
          </a:p>
          <a:p>
            <a:pPr>
              <a:buNone/>
            </a:pPr>
            <a:r>
              <a:rPr lang="de-DE" sz="2000" b="1" dirty="0" smtClean="0">
                <a:solidFill>
                  <a:schemeClr val="tx1"/>
                </a:solidFill>
              </a:rPr>
              <a:t>Antwort: </a:t>
            </a:r>
            <a:r>
              <a:rPr lang="de-DE" sz="2000" dirty="0" smtClean="0"/>
              <a:t>Die mittlere Geschwindigkeit während </a:t>
            </a:r>
          </a:p>
          <a:p>
            <a:pPr>
              <a:buNone/>
            </a:pPr>
            <a:r>
              <a:rPr lang="de-DE" sz="2000" dirty="0" smtClean="0"/>
              <a:t>		 der </a:t>
            </a:r>
            <a:r>
              <a:rPr lang="de-DE" sz="2000" dirty="0" smtClean="0">
                <a:solidFill>
                  <a:srgbClr val="333333"/>
                </a:solidFill>
              </a:rPr>
              <a:t>0,6. Sekunde beträgt 4 m/s.</a:t>
            </a:r>
            <a:endParaRPr lang="de-DE" sz="2000" dirty="0">
              <a:solidFill>
                <a:srgbClr val="333333"/>
              </a:solidFill>
            </a:endParaRPr>
          </a:p>
        </p:txBody>
      </p:sp>
      <p:grpSp>
        <p:nvGrpSpPr>
          <p:cNvPr id="12" name="Gruppierung 11"/>
          <p:cNvGrpSpPr/>
          <p:nvPr/>
        </p:nvGrpSpPr>
        <p:grpSpPr>
          <a:xfrm>
            <a:off x="6324600" y="3505200"/>
            <a:ext cx="1504952" cy="1676400"/>
            <a:chOff x="6934199" y="3505200"/>
            <a:chExt cx="1504952" cy="1676400"/>
          </a:xfrm>
        </p:grpSpPr>
        <p:grpSp>
          <p:nvGrpSpPr>
            <p:cNvPr id="10" name="Gruppierung 9"/>
            <p:cNvGrpSpPr/>
            <p:nvPr/>
          </p:nvGrpSpPr>
          <p:grpSpPr>
            <a:xfrm>
              <a:off x="6934199" y="3505200"/>
              <a:ext cx="1504952" cy="1676400"/>
              <a:chOff x="6934199" y="3505200"/>
              <a:chExt cx="1504952" cy="1676400"/>
            </a:xfrm>
          </p:grpSpPr>
          <p:grpSp>
            <p:nvGrpSpPr>
              <p:cNvPr id="8" name="Gruppierung 7"/>
              <p:cNvGrpSpPr/>
              <p:nvPr/>
            </p:nvGrpSpPr>
            <p:grpSpPr>
              <a:xfrm>
                <a:off x="6934200" y="3505200"/>
                <a:ext cx="1504951" cy="1676400"/>
                <a:chOff x="6934200" y="3505200"/>
                <a:chExt cx="1504951" cy="1676400"/>
              </a:xfrm>
            </p:grpSpPr>
            <p:cxnSp>
              <p:nvCxnSpPr>
                <p:cNvPr id="5" name="Gerade Verbindung 4"/>
                <p:cNvCxnSpPr/>
                <p:nvPr/>
              </p:nvCxnSpPr>
              <p:spPr>
                <a:xfrm rot="5400000">
                  <a:off x="6858000" y="4342606"/>
                  <a:ext cx="1676400" cy="1588"/>
                </a:xfrm>
                <a:prstGeom prst="line">
                  <a:avLst/>
                </a:prstGeom>
                <a:ln w="2857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Gerade Verbindung 6"/>
                <p:cNvCxnSpPr/>
                <p:nvPr/>
              </p:nvCxnSpPr>
              <p:spPr>
                <a:xfrm>
                  <a:off x="6934200" y="3886200"/>
                  <a:ext cx="1504951" cy="1588"/>
                </a:xfrm>
                <a:prstGeom prst="line">
                  <a:avLst/>
                </a:prstGeom>
                <a:ln w="2857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Textfeld 8"/>
              <p:cNvSpPr txBox="1"/>
              <p:nvPr/>
            </p:nvSpPr>
            <p:spPr>
              <a:xfrm>
                <a:off x="6934199" y="3505200"/>
                <a:ext cx="1504951" cy="382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>
                    <a:solidFill>
                      <a:schemeClr val="bg2"/>
                    </a:solidFill>
                  </a:rPr>
                  <a:t>     t		</a:t>
                </a:r>
                <a:r>
                  <a:rPr lang="de-DE" dirty="0" err="1" smtClean="0">
                    <a:solidFill>
                      <a:schemeClr val="bg2"/>
                    </a:solidFill>
                  </a:rPr>
                  <a:t>s(t</a:t>
                </a:r>
                <a:r>
                  <a:rPr lang="de-DE" dirty="0" smtClean="0">
                    <a:solidFill>
                      <a:schemeClr val="bg2"/>
                    </a:solidFill>
                  </a:rPr>
                  <a:t>)</a:t>
                </a:r>
                <a:endParaRPr lang="de-DE" dirty="0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11" name="Textfeld 10"/>
            <p:cNvSpPr txBox="1"/>
            <p:nvPr/>
          </p:nvSpPr>
          <p:spPr>
            <a:xfrm>
              <a:off x="7029448" y="4038600"/>
              <a:ext cx="13525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0		0</a:t>
              </a:r>
            </a:p>
            <a:p>
              <a:r>
                <a:rPr lang="de-DE" dirty="0" smtClean="0"/>
                <a:t>0,6		?</a:t>
              </a:r>
            </a:p>
          </p:txBody>
        </p:sp>
      </p:grpSp>
      <p:sp>
        <p:nvSpPr>
          <p:cNvPr id="13" name="Textfeld 12"/>
          <p:cNvSpPr txBox="1"/>
          <p:nvPr/>
        </p:nvSpPr>
        <p:spPr>
          <a:xfrm>
            <a:off x="6019800" y="525780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333333"/>
                </a:solidFill>
              </a:rPr>
              <a:t>Geschwindigkeit zu t=0,6s:</a:t>
            </a:r>
            <a:br>
              <a:rPr lang="de-DE" dirty="0" smtClean="0">
                <a:solidFill>
                  <a:srgbClr val="333333"/>
                </a:solidFill>
              </a:rPr>
            </a:br>
            <a:r>
              <a:rPr lang="de-DE" dirty="0" smtClean="0">
                <a:solidFill>
                  <a:srgbClr val="333333"/>
                </a:solidFill>
              </a:rPr>
              <a:t>7*0,6-5*0,6</a:t>
            </a:r>
            <a:r>
              <a:rPr lang="de-DE" baseline="30000" dirty="0" smtClean="0">
                <a:solidFill>
                  <a:srgbClr val="333333"/>
                </a:solidFill>
              </a:rPr>
              <a:t>2 </a:t>
            </a:r>
            <a:r>
              <a:rPr lang="de-DE" dirty="0" smtClean="0">
                <a:solidFill>
                  <a:srgbClr val="333333"/>
                </a:solidFill>
              </a:rPr>
              <a:t>=</a:t>
            </a:r>
          </a:p>
          <a:p>
            <a:r>
              <a:rPr lang="de-DE" dirty="0" smtClean="0">
                <a:solidFill>
                  <a:srgbClr val="333333"/>
                </a:solidFill>
              </a:rPr>
              <a:t>4,2 – 1,8 = </a:t>
            </a:r>
            <a:r>
              <a:rPr lang="de-DE" dirty="0" smtClean="0"/>
              <a:t>2,4 m/s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-457200">
              <a:spcBef>
                <a:spcPts val="2000"/>
              </a:spcBef>
              <a:buClrTx/>
              <a:buAutoNum type="alphaLcParenR" startAt="2"/>
            </a:pPr>
            <a:r>
              <a:rPr lang="de-DE" dirty="0" smtClean="0"/>
              <a:t>Wie ist die Geschwindigkeit bei t=0,3s?</a:t>
            </a:r>
          </a:p>
          <a:p>
            <a:pPr marL="457200" lvl="1" indent="-457200">
              <a:spcBef>
                <a:spcPts val="2000"/>
              </a:spcBef>
              <a:buClrTx/>
              <a:buNone/>
            </a:pPr>
            <a:r>
              <a:rPr lang="de-DE" dirty="0" smtClean="0"/>
              <a:t>	     s(t)= 7t-5t²</a:t>
            </a:r>
          </a:p>
          <a:p>
            <a:pPr marL="739775" lvl="2" indent="-457200">
              <a:spcBef>
                <a:spcPts val="2000"/>
              </a:spcBef>
              <a:buNone/>
            </a:pPr>
            <a:r>
              <a:rPr lang="de-DE" dirty="0" smtClean="0"/>
              <a:t>	</a:t>
            </a:r>
            <a:r>
              <a:rPr lang="de-DE" dirty="0" err="1" smtClean="0"/>
              <a:t>s‘</a:t>
            </a:r>
            <a:r>
              <a:rPr lang="de-DE" dirty="0" smtClean="0"/>
              <a:t>(t) = 7 - 10*t</a:t>
            </a:r>
          </a:p>
          <a:p>
            <a:pPr marL="739775" lvl="2" indent="-457200">
              <a:spcBef>
                <a:spcPts val="2000"/>
              </a:spcBef>
              <a:buNone/>
            </a:pPr>
            <a:r>
              <a:rPr lang="de-DE" dirty="0" smtClean="0"/>
              <a:t>	s‘(0,3) = 7 – 10*0,3</a:t>
            </a:r>
          </a:p>
          <a:p>
            <a:pPr marL="739775" lvl="2" indent="-457200">
              <a:spcBef>
                <a:spcPts val="2000"/>
              </a:spcBef>
              <a:buNone/>
            </a:pPr>
            <a:r>
              <a:rPr lang="de-DE" dirty="0" smtClean="0"/>
              <a:t>	s‘(0,3) = 4 m/s</a:t>
            </a:r>
          </a:p>
          <a:p>
            <a:pPr marL="739775" lvl="2" indent="-457200">
              <a:spcBef>
                <a:spcPts val="2000"/>
              </a:spcBef>
              <a:buNone/>
            </a:pPr>
            <a:endParaRPr lang="de-DE" dirty="0" smtClean="0"/>
          </a:p>
          <a:p>
            <a:pPr marL="739775" lvl="2" indent="-457200">
              <a:spcBef>
                <a:spcPts val="2000"/>
              </a:spcBef>
              <a:buNone/>
            </a:pPr>
            <a:r>
              <a:rPr lang="de-DE" b="1" dirty="0" smtClean="0">
                <a:solidFill>
                  <a:schemeClr val="tx1"/>
                </a:solidFill>
              </a:rPr>
              <a:t>	Antwort:</a:t>
            </a:r>
          </a:p>
          <a:p>
            <a:pPr marL="739775" lvl="2" indent="-457200">
              <a:spcBef>
                <a:spcPts val="2000"/>
              </a:spcBef>
              <a:buNone/>
            </a:pPr>
            <a:r>
              <a:rPr lang="de-DE" dirty="0" smtClean="0"/>
              <a:t>	Der Ball hat in der 0,3. Sekunde eine Geschwindigkeit von 4m/s.</a:t>
            </a:r>
            <a:endParaRPr lang="de-DE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-457200">
              <a:spcBef>
                <a:spcPts val="2000"/>
              </a:spcBef>
              <a:buClrTx/>
              <a:buAutoNum type="alphaLcParenR" startAt="3"/>
            </a:pPr>
            <a:r>
              <a:rPr lang="de-DE" dirty="0" smtClean="0"/>
              <a:t>Zu welcher Zeit t erreicht der Ball den höchsten Punkt?</a:t>
            </a:r>
          </a:p>
          <a:p>
            <a:pPr marL="457200" lvl="1" indent="-457200">
              <a:spcBef>
                <a:spcPts val="2000"/>
              </a:spcBef>
              <a:buClrTx/>
              <a:buNone/>
            </a:pPr>
            <a:r>
              <a:rPr lang="de-DE" dirty="0" smtClean="0"/>
              <a:t>	-&gt; Beachte: Am höchsten Punkt ist die Geschwindigkeit 0 Also: Extremwert </a:t>
            </a:r>
            <a:r>
              <a:rPr lang="de-DE" dirty="0" err="1" smtClean="0"/>
              <a:t>s‘</a:t>
            </a:r>
            <a:r>
              <a:rPr lang="de-DE" dirty="0" smtClean="0"/>
              <a:t>(t) = 0</a:t>
            </a:r>
          </a:p>
          <a:p>
            <a:pPr marL="457200" lvl="1" indent="-457200">
              <a:spcBef>
                <a:spcPts val="2000"/>
              </a:spcBef>
              <a:buClrTx/>
              <a:buNone/>
            </a:pPr>
            <a:r>
              <a:rPr lang="de-DE" dirty="0" smtClean="0"/>
              <a:t>	0 = 7 – 10*t</a:t>
            </a:r>
          </a:p>
          <a:p>
            <a:pPr marL="457200" lvl="1" indent="-457200">
              <a:spcBef>
                <a:spcPts val="2000"/>
              </a:spcBef>
              <a:buClrTx/>
              <a:buNone/>
            </a:pPr>
            <a:r>
              <a:rPr lang="de-DE" dirty="0" smtClean="0"/>
              <a:t>	10t = 7</a:t>
            </a:r>
          </a:p>
          <a:p>
            <a:pPr marL="457200" lvl="1" indent="-457200">
              <a:spcBef>
                <a:spcPts val="2000"/>
              </a:spcBef>
              <a:buClrTx/>
              <a:buNone/>
            </a:pPr>
            <a:r>
              <a:rPr lang="de-DE" dirty="0" smtClean="0"/>
              <a:t>	t = 0,7s s</a:t>
            </a:r>
          </a:p>
          <a:p>
            <a:pPr marL="457200" lvl="1" indent="-457200">
              <a:spcBef>
                <a:spcPts val="2000"/>
              </a:spcBef>
              <a:buClrTx/>
              <a:buNone/>
            </a:pPr>
            <a:r>
              <a:rPr lang="de-DE" dirty="0" smtClean="0">
                <a:solidFill>
                  <a:schemeClr val="tx1"/>
                </a:solidFill>
              </a:rPr>
              <a:t>Antwort:</a:t>
            </a:r>
          </a:p>
          <a:p>
            <a:pPr marL="457200" lvl="1" indent="-457200">
              <a:spcBef>
                <a:spcPts val="2000"/>
              </a:spcBef>
              <a:buClrTx/>
              <a:buNone/>
            </a:pPr>
            <a:r>
              <a:rPr lang="de-DE" dirty="0" smtClean="0"/>
              <a:t>Nach 0,7 Sekunden erreicht der Football den höchsten Punkt.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orgänger">
  <a:themeElements>
    <a:clrScheme name="Vorgänger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Typhon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Vorgänger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Vorgänger.thmx</Template>
  <TotalTime>0</TotalTime>
  <Words>232</Words>
  <Application>Microsoft Office PowerPoint</Application>
  <PresentationFormat>Bildschirmpräsentation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Vorgänger</vt:lpstr>
      <vt:lpstr>Weg-Zeit Funktion</vt:lpstr>
      <vt:lpstr>Definition</vt:lpstr>
      <vt:lpstr>Variablen</vt:lpstr>
      <vt:lpstr>Formeln</vt:lpstr>
      <vt:lpstr>Beispiel Football</vt:lpstr>
      <vt:lpstr>Angabe</vt:lpstr>
      <vt:lpstr>Lösung</vt:lpstr>
      <vt:lpstr>Lösung</vt:lpstr>
      <vt:lpstr>Lösung</vt:lpstr>
      <vt:lpstr>Lösung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Zeit-Weg Funktion</dc:title>
  <dc:creator>Laura</dc:creator>
  <cp:lastModifiedBy>Gabriela Auer</cp:lastModifiedBy>
  <cp:revision>17</cp:revision>
  <dcterms:created xsi:type="dcterms:W3CDTF">2012-05-29T17:00:53Z</dcterms:created>
  <dcterms:modified xsi:type="dcterms:W3CDTF">2013-03-13T09:23:45Z</dcterms:modified>
</cp:coreProperties>
</file>