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56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1F413-2304-486D-B8B4-57DB98772646}" type="datetimeFigureOut">
              <a:rPr lang="de-AT" smtClean="0"/>
              <a:t>26.02.2014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C5A43-FB13-458D-8C8A-F4D0B288F8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42995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C5A43-FB13-458D-8C8A-F4D0B288F80E}" type="slidenum">
              <a:rPr lang="de-AT" smtClean="0"/>
              <a:t>4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035-914C-418A-A922-1F3A871FDEF1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A401-AA74-4C01-89EE-247DA672009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035-914C-418A-A922-1F3A871FDEF1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A401-AA74-4C01-89EE-247DA672009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035-914C-418A-A922-1F3A871FDEF1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A401-AA74-4C01-89EE-247DA672009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035-914C-418A-A922-1F3A871FDEF1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A401-AA74-4C01-89EE-247DA672009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035-914C-418A-A922-1F3A871FDEF1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A401-AA74-4C01-89EE-247DA672009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035-914C-418A-A922-1F3A871FDEF1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A401-AA74-4C01-89EE-247DA672009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035-914C-418A-A922-1F3A871FDEF1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A401-AA74-4C01-89EE-247DA672009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035-914C-418A-A922-1F3A871FDEF1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A401-AA74-4C01-89EE-247DA672009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035-914C-418A-A922-1F3A871FDEF1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A401-AA74-4C01-89EE-247DA672009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035-914C-418A-A922-1F3A871FDEF1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A401-AA74-4C01-89EE-247DA672009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035-914C-418A-A922-1F3A871FDEF1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A401-AA74-4C01-89EE-247DA672009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CE035-914C-418A-A922-1F3A871FDEF1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AA401-AA74-4C01-89EE-247DA672009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fie.a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2190105"/>
          </a:xfrm>
        </p:spPr>
        <p:txBody>
          <a:bodyPr>
            <a:normAutofit fontScale="90000"/>
          </a:bodyPr>
          <a:lstStyle/>
          <a:p>
            <a:r>
              <a:rPr lang="de-AT" b="1" dirty="0" smtClean="0">
                <a:latin typeface="Arial" pitchFamily="34" charset="0"/>
                <a:cs typeface="Arial" pitchFamily="34" charset="0"/>
              </a:rPr>
              <a:t>Vorbereitung zur </a:t>
            </a:r>
            <a:br>
              <a:rPr lang="de-AT" b="1" dirty="0" smtClean="0">
                <a:latin typeface="Arial" pitchFamily="34" charset="0"/>
                <a:cs typeface="Arial" pitchFamily="34" charset="0"/>
              </a:rPr>
            </a:br>
            <a:r>
              <a:rPr lang="de-AT" b="1" dirty="0" smtClean="0">
                <a:latin typeface="Arial" pitchFamily="34" charset="0"/>
                <a:cs typeface="Arial" pitchFamily="34" charset="0"/>
              </a:rPr>
              <a:t>Reife- und Diplomprüfung</a:t>
            </a:r>
            <a:br>
              <a:rPr lang="de-AT" b="1" dirty="0" smtClean="0">
                <a:latin typeface="Arial" pitchFamily="34" charset="0"/>
                <a:cs typeface="Arial" pitchFamily="34" charset="0"/>
              </a:rPr>
            </a:br>
            <a:r>
              <a:rPr lang="de-AT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AT" b="1" dirty="0" smtClean="0">
                <a:latin typeface="Arial" pitchFamily="34" charset="0"/>
                <a:cs typeface="Arial" pitchFamily="34" charset="0"/>
              </a:rPr>
            </a:br>
            <a:r>
              <a:rPr lang="de-AT" b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Kostenrechnung</a:t>
            </a:r>
            <a:endParaRPr lang="de-AT" b="1" u="sng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3645024"/>
            <a:ext cx="9144000" cy="2423120"/>
          </a:xfrm>
        </p:spPr>
        <p:txBody>
          <a:bodyPr>
            <a:normAutofit/>
          </a:bodyPr>
          <a:lstStyle/>
          <a:p>
            <a:r>
              <a:rPr lang="de-AT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von Anaïs Schweitzer</a:t>
            </a:r>
            <a:r>
              <a:rPr lang="de-AT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AT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de-AT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de-A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Weitere Angaben sind unter </a:t>
            </a:r>
          </a:p>
          <a:p>
            <a:r>
              <a:rPr lang="de-A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https://www.bifie.at</a:t>
            </a:r>
            <a:r>
              <a:rPr lang="de-A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zu finden.</a:t>
            </a:r>
            <a:endParaRPr lang="de-AT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Beispiel Handy Shop</a:t>
            </a:r>
            <a:endParaRPr lang="de-AT" b="1" dirty="0"/>
          </a:p>
        </p:txBody>
      </p:sp>
      <p:sp>
        <p:nvSpPr>
          <p:cNvPr id="12" name="Inhaltsplatzhalter 11"/>
          <p:cNvSpPr>
            <a:spLocks noGrp="1"/>
          </p:cNvSpPr>
          <p:nvPr>
            <p:ph idx="1"/>
          </p:nvPr>
        </p:nvSpPr>
        <p:spPr>
          <a:xfrm>
            <a:off x="395536" y="1556792"/>
            <a:ext cx="7992888" cy="460851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de-AT" sz="2800" dirty="0" smtClean="0"/>
              <a:t>	</a:t>
            </a:r>
            <a:r>
              <a:rPr lang="de-AT" sz="2800" b="1" dirty="0" smtClean="0">
                <a:solidFill>
                  <a:schemeClr val="accent6">
                    <a:lumMod val="75000"/>
                  </a:schemeClr>
                </a:solidFill>
              </a:rPr>
              <a:t>Aufgabenstellung 1:</a:t>
            </a:r>
          </a:p>
          <a:p>
            <a:pPr>
              <a:buNone/>
            </a:pPr>
            <a:r>
              <a:rPr lang="de-AT" sz="2800" dirty="0" smtClean="0"/>
              <a:t>     Ein Handy-Unternehmen möchte weitere Filialen eröffnen.  Der durchschnittliche wöchentliche Gewinn wird pro Shop um 500€ vermindert.</a:t>
            </a:r>
          </a:p>
          <a:p>
            <a:pPr>
              <a:buNone/>
            </a:pPr>
            <a:r>
              <a:rPr lang="de-AT" sz="2800" dirty="0" smtClean="0"/>
              <a:t>		</a:t>
            </a:r>
            <a:r>
              <a:rPr lang="de-AT" sz="1700" dirty="0" smtClean="0"/>
              <a:t>G(x)….gesamter Wochengewinn aus allen Shops in €</a:t>
            </a:r>
          </a:p>
          <a:p>
            <a:pPr>
              <a:buNone/>
            </a:pPr>
            <a:r>
              <a:rPr lang="de-AT" sz="1700" dirty="0" smtClean="0"/>
              <a:t>		x…Zahl der neu geplanten Shops</a:t>
            </a:r>
          </a:p>
          <a:p>
            <a:pPr>
              <a:buNone/>
            </a:pPr>
            <a:r>
              <a:rPr lang="de-AT" sz="2800" dirty="0" smtClean="0"/>
              <a:t>	</a:t>
            </a:r>
          </a:p>
          <a:p>
            <a:pPr>
              <a:buNone/>
            </a:pPr>
            <a:r>
              <a:rPr lang="de-AT" sz="2800" dirty="0" smtClean="0"/>
              <a:t>     Es existieren 10 Shops. Diese ergeben einen Durchschnittsgewinn von € 5000 pro Shop. </a:t>
            </a:r>
          </a:p>
          <a:p>
            <a:pPr>
              <a:buNone/>
            </a:pPr>
            <a:endParaRPr lang="de-AT" sz="2800" dirty="0" smtClean="0"/>
          </a:p>
          <a:p>
            <a:pPr>
              <a:buNone/>
            </a:pPr>
            <a:r>
              <a:rPr lang="de-AT" sz="2800" dirty="0" smtClean="0"/>
              <a:t>	</a:t>
            </a:r>
            <a:r>
              <a:rPr lang="de-AT" sz="2800" dirty="0" smtClean="0"/>
              <a:t>- Gib </a:t>
            </a:r>
            <a:r>
              <a:rPr lang="de-AT" sz="2800" dirty="0" smtClean="0"/>
              <a:t>eine Tabelle an, wie sich der Gesamtwochengewinn mit bis zu 5 neuen Shops verändert.</a:t>
            </a:r>
            <a:endParaRPr lang="de-AT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755576" y="608378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Handlungsdimension C: Interpretieren und Dokumentieren                 Punktezahl</a:t>
            </a:r>
            <a:r>
              <a:rPr lang="de-AT" dirty="0"/>
              <a:t>: </a:t>
            </a:r>
            <a:r>
              <a:rPr lang="de-AT" dirty="0" smtClean="0"/>
              <a:t>2</a:t>
            </a:r>
            <a:endParaRPr lang="de-AT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32585"/>
            <a:ext cx="648072" cy="48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Beispiel Handy Shop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AT" dirty="0" smtClean="0"/>
              <a:t>	</a:t>
            </a:r>
            <a:r>
              <a:rPr lang="de-AT" b="1" dirty="0" smtClean="0">
                <a:solidFill>
                  <a:schemeClr val="accent6">
                    <a:lumMod val="75000"/>
                  </a:schemeClr>
                </a:solidFill>
              </a:rPr>
              <a:t>Aufgabenstellung 2:</a:t>
            </a:r>
          </a:p>
          <a:p>
            <a:pPr>
              <a:buNone/>
            </a:pPr>
            <a:r>
              <a:rPr lang="de-AT" dirty="0" smtClean="0"/>
              <a:t>    Für eine bestimmte Region liefert die Marktforschung eine Gewinnfunktion von G(x)= -200x²+5.000x+18.500</a:t>
            </a:r>
          </a:p>
          <a:p>
            <a:pPr>
              <a:buNone/>
            </a:pPr>
            <a:r>
              <a:rPr lang="de-AT" smtClean="0"/>
              <a:t>	</a:t>
            </a:r>
            <a:r>
              <a:rPr lang="de-AT" smtClean="0"/>
              <a:t>- Berechne</a:t>
            </a:r>
            <a:r>
              <a:rPr lang="de-AT" dirty="0" smtClean="0"/>
              <a:t>, wie viele neue Shops in dieser Region errichtet werden sollen, damit der Gewinn maximiert wird.</a:t>
            </a:r>
            <a:endParaRPr lang="de-AT" dirty="0"/>
          </a:p>
        </p:txBody>
      </p:sp>
      <p:sp>
        <p:nvSpPr>
          <p:cNvPr id="4" name="Textfeld 3"/>
          <p:cNvSpPr txBox="1"/>
          <p:nvPr/>
        </p:nvSpPr>
        <p:spPr>
          <a:xfrm>
            <a:off x="683568" y="606193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Handlungsdimension B: Operieren und Technologieeinsatz                   Punktezahl: 2</a:t>
            </a:r>
            <a:endParaRPr lang="de-AT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45467"/>
            <a:ext cx="648072" cy="48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Lösung</a:t>
            </a:r>
            <a:endParaRPr lang="de-AT" b="1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1403648" y="1916832"/>
          <a:ext cx="2592288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1521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solidFill>
                            <a:schemeClr val="tx1"/>
                          </a:solidFill>
                        </a:rPr>
                        <a:t>x oder </a:t>
                      </a:r>
                      <a:br>
                        <a:rPr lang="de-AT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de-AT" dirty="0" smtClean="0">
                          <a:solidFill>
                            <a:schemeClr val="tx1"/>
                          </a:solidFill>
                        </a:rPr>
                        <a:t>Shops mehr </a:t>
                      </a:r>
                      <a:endParaRPr lang="de-A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solidFill>
                            <a:schemeClr val="tx1"/>
                          </a:solidFill>
                        </a:rPr>
                        <a:t>Gewinn</a:t>
                      </a:r>
                      <a:endParaRPr lang="de-A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</a:t>
                      </a:r>
                      <a:endParaRPr lang="de-A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€  50.000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1</a:t>
                      </a:r>
                      <a:endParaRPr lang="de-A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€  49.500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2</a:t>
                      </a:r>
                      <a:endParaRPr lang="de-A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€  48.000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3</a:t>
                      </a:r>
                      <a:endParaRPr lang="de-A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€  45.500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4</a:t>
                      </a:r>
                      <a:endParaRPr lang="de-A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€  42.000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5</a:t>
                      </a:r>
                      <a:endParaRPr lang="de-A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€  37.500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3" name="Gruppieren 15"/>
          <p:cNvGrpSpPr/>
          <p:nvPr/>
        </p:nvGrpSpPr>
        <p:grpSpPr>
          <a:xfrm>
            <a:off x="3923928" y="2564904"/>
            <a:ext cx="4608512" cy="1449452"/>
            <a:chOff x="3203848" y="1844824"/>
            <a:chExt cx="4608512" cy="1449452"/>
          </a:xfrm>
        </p:grpSpPr>
        <p:sp>
          <p:nvSpPr>
            <p:cNvPr id="6" name="Textfeld 5"/>
            <p:cNvSpPr txBox="1"/>
            <p:nvPr/>
          </p:nvSpPr>
          <p:spPr>
            <a:xfrm>
              <a:off x="3203848" y="1844824"/>
              <a:ext cx="46085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b="1" dirty="0" smtClean="0">
                  <a:solidFill>
                    <a:schemeClr val="accent6">
                      <a:lumMod val="75000"/>
                    </a:schemeClr>
                  </a:solidFill>
                </a:rPr>
                <a:t>10 Shops*€ 5.000 Gewinn pro Shop= € 50.000</a:t>
              </a:r>
              <a:endParaRPr lang="de-AT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203848" y="2924944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b="1" dirty="0" smtClean="0">
                  <a:solidFill>
                    <a:schemeClr val="accent6">
                      <a:lumMod val="75000"/>
                    </a:schemeClr>
                  </a:solidFill>
                </a:rPr>
                <a:t>etc.</a:t>
              </a:r>
              <a:endParaRPr lang="de-AT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3203848" y="2204864"/>
              <a:ext cx="46085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b="1" dirty="0" smtClean="0">
                  <a:solidFill>
                    <a:schemeClr val="accent6">
                      <a:lumMod val="75000"/>
                    </a:schemeClr>
                  </a:solidFill>
                </a:rPr>
                <a:t>11 Shops*€ 4.500 Gewinn pro Shop= € 49.500</a:t>
              </a:r>
              <a:endParaRPr lang="de-AT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0" name="Gerade Verbindung mit Pfeil 9"/>
            <p:cNvCxnSpPr/>
            <p:nvPr/>
          </p:nvCxnSpPr>
          <p:spPr>
            <a:xfrm flipH="1" flipV="1">
              <a:off x="4788024" y="2924944"/>
              <a:ext cx="216024" cy="36004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feld 12"/>
            <p:cNvSpPr txBox="1"/>
            <p:nvPr/>
          </p:nvSpPr>
          <p:spPr>
            <a:xfrm>
              <a:off x="3203848" y="2564904"/>
              <a:ext cx="46085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b="1" dirty="0" smtClean="0">
                  <a:solidFill>
                    <a:schemeClr val="accent6">
                      <a:lumMod val="75000"/>
                    </a:schemeClr>
                  </a:solidFill>
                </a:rPr>
                <a:t>12 Shops*€ 4.000 Gewinn pro Shop= € 48.000</a:t>
              </a:r>
              <a:endParaRPr lang="de-AT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14" name="Textfeld 13"/>
          <p:cNvSpPr txBox="1"/>
          <p:nvPr/>
        </p:nvSpPr>
        <p:spPr>
          <a:xfrm>
            <a:off x="4211960" y="3933056"/>
            <a:ext cx="43924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Bei jedem zusätzlichen Shop ist eine Gewinnverminderung von € 500 zu berücksichtigen.</a:t>
            </a:r>
          </a:p>
          <a:p>
            <a:r>
              <a:rPr lang="de-AT" dirty="0" smtClean="0"/>
              <a:t>  € 5.000</a:t>
            </a:r>
          </a:p>
          <a:p>
            <a:pPr>
              <a:buFontTx/>
              <a:buChar char="-"/>
            </a:pPr>
            <a:r>
              <a:rPr lang="de-AT" u="sng" dirty="0" smtClean="0"/>
              <a:t> €    500</a:t>
            </a:r>
          </a:p>
          <a:p>
            <a:r>
              <a:rPr lang="de-AT" dirty="0"/>
              <a:t> </a:t>
            </a:r>
            <a:r>
              <a:rPr lang="de-AT" dirty="0" smtClean="0"/>
              <a:t> € 4.500 usw.</a:t>
            </a:r>
          </a:p>
          <a:p>
            <a:endParaRPr lang="de-AT" u="sng" dirty="0"/>
          </a:p>
        </p:txBody>
      </p:sp>
      <p:sp>
        <p:nvSpPr>
          <p:cNvPr id="15" name="Textfeld 14"/>
          <p:cNvSpPr txBox="1"/>
          <p:nvPr/>
        </p:nvSpPr>
        <p:spPr>
          <a:xfrm>
            <a:off x="2915816" y="5733256"/>
            <a:ext cx="5976664" cy="923330"/>
          </a:xfrm>
          <a:prstGeom prst="wedgeRectCallout">
            <a:avLst>
              <a:gd name="adj1" fmla="val -446"/>
              <a:gd name="adj2" fmla="val -67555"/>
            </a:avLst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AT" dirty="0" smtClean="0"/>
              <a:t>G(x)=(10+x)*(5000-500x)</a:t>
            </a:r>
          </a:p>
          <a:p>
            <a:r>
              <a:rPr lang="de-AT" dirty="0" smtClean="0"/>
              <a:t>Der linke Faktor erhöht sich immer um eins und wird mit dem rechten Faktor (der sich pro x um 500 verringert) multipliziert.</a:t>
            </a:r>
            <a:endParaRPr lang="de-AT" dirty="0"/>
          </a:p>
        </p:txBody>
      </p:sp>
      <p:sp>
        <p:nvSpPr>
          <p:cNvPr id="12" name="Textfeld 11"/>
          <p:cNvSpPr txBox="1"/>
          <p:nvPr/>
        </p:nvSpPr>
        <p:spPr>
          <a:xfrm>
            <a:off x="611560" y="1268760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b="1" dirty="0" smtClean="0">
                <a:solidFill>
                  <a:schemeClr val="accent6">
                    <a:lumMod val="75000"/>
                  </a:schemeClr>
                </a:solidFill>
              </a:rPr>
              <a:t>Lösung 1:</a:t>
            </a:r>
            <a:endParaRPr lang="de-AT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30" name="Gruppieren 29"/>
          <p:cNvGrpSpPr/>
          <p:nvPr/>
        </p:nvGrpSpPr>
        <p:grpSpPr>
          <a:xfrm>
            <a:off x="6012160" y="4725144"/>
            <a:ext cx="1296144" cy="1224136"/>
            <a:chOff x="6660232" y="836712"/>
            <a:chExt cx="1296144" cy="1224136"/>
          </a:xfrm>
        </p:grpSpPr>
        <p:sp>
          <p:nvSpPr>
            <p:cNvPr id="16" name="Ellipse 15"/>
            <p:cNvSpPr/>
            <p:nvPr/>
          </p:nvSpPr>
          <p:spPr>
            <a:xfrm>
              <a:off x="6660232" y="836712"/>
              <a:ext cx="1296144" cy="1224136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grpSp>
          <p:nvGrpSpPr>
            <p:cNvPr id="21" name="Gruppieren 20"/>
            <p:cNvGrpSpPr/>
            <p:nvPr/>
          </p:nvGrpSpPr>
          <p:grpSpPr>
            <a:xfrm rot="20297320">
              <a:off x="7010274" y="1437735"/>
              <a:ext cx="821425" cy="492778"/>
              <a:chOff x="7020272" y="1352122"/>
              <a:chExt cx="720080" cy="492778"/>
            </a:xfrm>
          </p:grpSpPr>
          <p:cxnSp>
            <p:nvCxnSpPr>
              <p:cNvPr id="18" name="Gerade Verbindung 17"/>
              <p:cNvCxnSpPr/>
              <p:nvPr/>
            </p:nvCxnSpPr>
            <p:spPr>
              <a:xfrm>
                <a:off x="7020272" y="1556792"/>
                <a:ext cx="7200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Akkord 18"/>
              <p:cNvSpPr/>
              <p:nvPr/>
            </p:nvSpPr>
            <p:spPr>
              <a:xfrm rot="17584227">
                <a:off x="6943354" y="1519252"/>
                <a:ext cx="492778" cy="158517"/>
              </a:xfrm>
              <a:prstGeom prst="chord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6" name="Bogen 25"/>
            <p:cNvSpPr/>
            <p:nvPr/>
          </p:nvSpPr>
          <p:spPr>
            <a:xfrm rot="18927169">
              <a:off x="6811365" y="1167463"/>
              <a:ext cx="504056" cy="432048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7" name="Ellipse 26"/>
            <p:cNvSpPr/>
            <p:nvPr/>
          </p:nvSpPr>
          <p:spPr>
            <a:xfrm>
              <a:off x="7380312" y="1052736"/>
              <a:ext cx="216024" cy="288032"/>
            </a:xfrm>
            <a:prstGeom prst="ellipse">
              <a:avLst/>
            </a:prstGeom>
            <a:solidFill>
              <a:srgbClr val="0070C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8" name="Ellipse 27"/>
            <p:cNvSpPr/>
            <p:nvPr/>
          </p:nvSpPr>
          <p:spPr>
            <a:xfrm>
              <a:off x="7452320" y="1196752"/>
              <a:ext cx="72008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Lösung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de-AT" b="1" dirty="0" smtClean="0">
                <a:solidFill>
                  <a:schemeClr val="accent6">
                    <a:lumMod val="75000"/>
                  </a:schemeClr>
                </a:solidFill>
              </a:rPr>
              <a:t>Lösung 2:</a:t>
            </a:r>
          </a:p>
          <a:p>
            <a:pPr>
              <a:buNone/>
            </a:pPr>
            <a:r>
              <a:rPr lang="de-AT" dirty="0" smtClean="0"/>
              <a:t>G(x)=-200x²+5.000x+18.500</a:t>
            </a:r>
          </a:p>
          <a:p>
            <a:pPr>
              <a:buNone/>
            </a:pPr>
            <a:r>
              <a:rPr lang="de-AT" dirty="0" smtClean="0"/>
              <a:t>G</a:t>
            </a:r>
            <a:r>
              <a:rPr lang="de-AT" dirty="0" smtClean="0">
                <a:latin typeface="Calibri"/>
              </a:rPr>
              <a:t>'</a:t>
            </a:r>
            <a:r>
              <a:rPr lang="de-AT" dirty="0" smtClean="0"/>
              <a:t>(x)=-400x+5.000</a:t>
            </a:r>
          </a:p>
          <a:p>
            <a:pPr>
              <a:buNone/>
            </a:pPr>
            <a:r>
              <a:rPr lang="de-AT" dirty="0" smtClean="0"/>
              <a:t>0=-400x+5.000				I-5.000</a:t>
            </a:r>
          </a:p>
          <a:p>
            <a:pPr>
              <a:buNone/>
            </a:pPr>
            <a:r>
              <a:rPr lang="de-AT" dirty="0" smtClean="0"/>
              <a:t>-5.000=-400x				I/400</a:t>
            </a:r>
          </a:p>
          <a:p>
            <a:pPr>
              <a:buNone/>
            </a:pPr>
            <a:r>
              <a:rPr lang="de-AT" dirty="0" smtClean="0"/>
              <a:t>12,5 gerundet </a:t>
            </a:r>
            <a:r>
              <a:rPr lang="de-AT" u="dbl" dirty="0" smtClean="0"/>
              <a:t>13 Shops</a:t>
            </a:r>
            <a:r>
              <a:rPr lang="de-AT" dirty="0" smtClean="0"/>
              <a:t>=x</a:t>
            </a:r>
          </a:p>
          <a:p>
            <a:pPr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 smtClean="0"/>
              <a:t>Bei dreizehn neuen Shops würde man den maximalen Gewinn erzielen.</a:t>
            </a:r>
          </a:p>
          <a:p>
            <a:pPr>
              <a:buNone/>
            </a:pPr>
            <a:endParaRPr lang="de-AT" dirty="0"/>
          </a:p>
        </p:txBody>
      </p:sp>
      <p:grpSp>
        <p:nvGrpSpPr>
          <p:cNvPr id="12" name="Gruppieren 11"/>
          <p:cNvGrpSpPr/>
          <p:nvPr/>
        </p:nvGrpSpPr>
        <p:grpSpPr>
          <a:xfrm>
            <a:off x="7092280" y="332656"/>
            <a:ext cx="1440160" cy="1368152"/>
            <a:chOff x="6876256" y="836712"/>
            <a:chExt cx="1440160" cy="1368152"/>
          </a:xfrm>
        </p:grpSpPr>
        <p:sp>
          <p:nvSpPr>
            <p:cNvPr id="4" name="Ellipse 3"/>
            <p:cNvSpPr/>
            <p:nvPr/>
          </p:nvSpPr>
          <p:spPr>
            <a:xfrm>
              <a:off x="6876256" y="836712"/>
              <a:ext cx="1440160" cy="1368152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grpSp>
          <p:nvGrpSpPr>
            <p:cNvPr id="7" name="Gruppieren 6"/>
            <p:cNvGrpSpPr/>
            <p:nvPr/>
          </p:nvGrpSpPr>
          <p:grpSpPr>
            <a:xfrm>
              <a:off x="7236296" y="1124744"/>
              <a:ext cx="216024" cy="288032"/>
              <a:chOff x="7236296" y="1124744"/>
              <a:chExt cx="216024" cy="288032"/>
            </a:xfrm>
          </p:grpSpPr>
          <p:sp>
            <p:nvSpPr>
              <p:cNvPr id="5" name="Ellipse 4"/>
              <p:cNvSpPr/>
              <p:nvPr/>
            </p:nvSpPr>
            <p:spPr>
              <a:xfrm>
                <a:off x="7236296" y="1124744"/>
                <a:ext cx="216024" cy="288032"/>
              </a:xfrm>
              <a:prstGeom prst="ellipse">
                <a:avLst/>
              </a:prstGeom>
              <a:solidFill>
                <a:srgbClr val="0070C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6" name="Ellipse 5"/>
              <p:cNvSpPr/>
              <p:nvPr/>
            </p:nvSpPr>
            <p:spPr>
              <a:xfrm>
                <a:off x="7308304" y="1268760"/>
                <a:ext cx="72008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grpSp>
          <p:nvGrpSpPr>
            <p:cNvPr id="8" name="Gruppieren 7"/>
            <p:cNvGrpSpPr/>
            <p:nvPr/>
          </p:nvGrpSpPr>
          <p:grpSpPr>
            <a:xfrm>
              <a:off x="7668344" y="1124744"/>
              <a:ext cx="216024" cy="288032"/>
              <a:chOff x="7236296" y="1124744"/>
              <a:chExt cx="216024" cy="288032"/>
            </a:xfrm>
          </p:grpSpPr>
          <p:sp>
            <p:nvSpPr>
              <p:cNvPr id="9" name="Ellipse 8"/>
              <p:cNvSpPr/>
              <p:nvPr/>
            </p:nvSpPr>
            <p:spPr>
              <a:xfrm>
                <a:off x="7236296" y="1124744"/>
                <a:ext cx="216024" cy="288032"/>
              </a:xfrm>
              <a:prstGeom prst="ellipse">
                <a:avLst/>
              </a:prstGeom>
              <a:solidFill>
                <a:srgbClr val="0070C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10" name="Ellipse 9"/>
              <p:cNvSpPr/>
              <p:nvPr/>
            </p:nvSpPr>
            <p:spPr>
              <a:xfrm>
                <a:off x="7308304" y="1268760"/>
                <a:ext cx="72008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sp>
          <p:nvSpPr>
            <p:cNvPr id="11" name="Mond 10"/>
            <p:cNvSpPr/>
            <p:nvPr/>
          </p:nvSpPr>
          <p:spPr>
            <a:xfrm rot="16200000">
              <a:off x="7452320" y="1556792"/>
              <a:ext cx="288032" cy="720080"/>
            </a:xfrm>
            <a:prstGeom prst="moon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</p:grpSp>
      <p:sp>
        <p:nvSpPr>
          <p:cNvPr id="13" name="Textfeld 12"/>
          <p:cNvSpPr txBox="1"/>
          <p:nvPr/>
        </p:nvSpPr>
        <p:spPr>
          <a:xfrm>
            <a:off x="5652120" y="1772816"/>
            <a:ext cx="3240360" cy="1200329"/>
          </a:xfrm>
          <a:prstGeom prst="wedgeRectCallout">
            <a:avLst>
              <a:gd name="adj1" fmla="val -1599"/>
              <a:gd name="adj2" fmla="val -63725"/>
            </a:avLst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AT" dirty="0" smtClean="0"/>
              <a:t>Möchte man den maximalen Gewinn ermitteln, so muss man die 1. Ableitung der Gewinnfunktion 0 setzen.</a:t>
            </a:r>
            <a:endParaRPr lang="de-A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Bildschirmpräsentation (4:3)</PresentationFormat>
  <Paragraphs>56</Paragraphs>
  <Slides>5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Larissa-Design</vt:lpstr>
      <vt:lpstr>Vorbereitung zur  Reife- und Diplomprüfung  Kostenrechnung</vt:lpstr>
      <vt:lpstr>Beispiel Handy Shop</vt:lpstr>
      <vt:lpstr>Beispiel Handy Shop</vt:lpstr>
      <vt:lpstr>Lösung</vt:lpstr>
      <vt:lpstr>Lösung</vt:lpstr>
    </vt:vector>
  </TitlesOfParts>
  <Company>TU Wien, Studentenlizenz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Vorbereitung zur  Reife- und Diplomprüfung  Kostenrechnung</dc:title>
  <dc:creator>HPDV5000</dc:creator>
  <cp:lastModifiedBy>Gabi</cp:lastModifiedBy>
  <cp:revision>8</cp:revision>
  <dcterms:created xsi:type="dcterms:W3CDTF">2012-09-22T10:25:04Z</dcterms:created>
  <dcterms:modified xsi:type="dcterms:W3CDTF">2014-02-26T14:44:28Z</dcterms:modified>
</cp:coreProperties>
</file>