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56" r:id="rId2"/>
    <p:sldId id="267" r:id="rId3"/>
    <p:sldId id="263" r:id="rId4"/>
    <p:sldId id="262" r:id="rId5"/>
    <p:sldId id="264" r:id="rId6"/>
    <p:sldId id="265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Math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 sz="2400"/>
          </a:pPr>
          <a:endParaRPr lang="de-DE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Tabelle1!$I$1</c:f>
              <c:strCache>
                <c:ptCount val="1"/>
                <c:pt idx="0">
                  <c:v>Einkommen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trendline>
            <c:trendlineType val="linear"/>
            <c:dispRSqr val="1"/>
            <c:dispEq val="1"/>
            <c:trendlineLbl>
              <c:layout>
                <c:manualLayout>
                  <c:x val="0.11374768525783874"/>
                  <c:y val="-0.2169412870336811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b="1" baseline="0" dirty="0"/>
                      <a:t>y = 71,051x + 393,68
R² = 0,995</a:t>
                    </a:r>
                    <a:endParaRPr lang="en-US" sz="1600" b="1" dirty="0"/>
                  </a:p>
                </c:rich>
              </c:tx>
              <c:numFmt formatCode="General" sourceLinked="0"/>
            </c:trendlineLbl>
          </c:trendline>
          <c:xVal>
            <c:numRef>
              <c:f>Tabelle1!$H$2:$H$8</c:f>
              <c:numCache>
                <c:formatCode>General</c:formatCode>
                <c:ptCount val="7"/>
                <c:pt idx="0">
                  <c:v>16</c:v>
                </c:pt>
                <c:pt idx="1">
                  <c:v>25</c:v>
                </c:pt>
                <c:pt idx="2">
                  <c:v>43</c:v>
                </c:pt>
                <c:pt idx="3">
                  <c:v>54</c:v>
                </c:pt>
                <c:pt idx="4">
                  <c:v>28</c:v>
                </c:pt>
                <c:pt idx="5">
                  <c:v>33</c:v>
                </c:pt>
                <c:pt idx="6">
                  <c:v>62</c:v>
                </c:pt>
              </c:numCache>
            </c:numRef>
          </c:xVal>
          <c:yVal>
            <c:numRef>
              <c:f>Tabelle1!$I$2:$I$8</c:f>
              <c:numCache>
                <c:formatCode>_("€"* #,##0.00_);_("€"* \(#,##0.00\);_("€"* "-"??_);_(@_)</c:formatCode>
                <c:ptCount val="7"/>
                <c:pt idx="0">
                  <c:v>1400</c:v>
                </c:pt>
                <c:pt idx="1">
                  <c:v>2300</c:v>
                </c:pt>
                <c:pt idx="2">
                  <c:v>3400</c:v>
                </c:pt>
                <c:pt idx="3">
                  <c:v>4200</c:v>
                </c:pt>
                <c:pt idx="4">
                  <c:v>2400</c:v>
                </c:pt>
                <c:pt idx="5">
                  <c:v>2800</c:v>
                </c:pt>
                <c:pt idx="6">
                  <c:v>4800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071424"/>
        <c:axId val="37367808"/>
      </c:scatterChart>
      <c:valAx>
        <c:axId val="72071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de-AT" sz="1700" dirty="0" smtClean="0"/>
                  <a:t>Alter in Jahren</a:t>
                </a:r>
                <a:endParaRPr lang="de-AT" sz="17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37367808"/>
        <c:crosses val="autoZero"/>
        <c:crossBetween val="midCat"/>
      </c:valAx>
      <c:valAx>
        <c:axId val="3736780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1700"/>
                </a:pPr>
                <a:r>
                  <a:rPr lang="de-AT" sz="1700" dirty="0"/>
                  <a:t>monatliches</a:t>
                </a:r>
                <a:r>
                  <a:rPr lang="de-AT" sz="1700" baseline="0" dirty="0"/>
                  <a:t> </a:t>
                </a:r>
                <a:r>
                  <a:rPr lang="de-AT" sz="1700" baseline="0" dirty="0" smtClean="0"/>
                  <a:t>Brutto-Einkommen</a:t>
                </a:r>
                <a:endParaRPr lang="de-AT" sz="1700" dirty="0"/>
              </a:p>
            </c:rich>
          </c:tx>
          <c:layout>
            <c:manualLayout>
              <c:xMode val="edge"/>
              <c:yMode val="edge"/>
              <c:x val="2.8303316539708204E-2"/>
              <c:y val="0.42787243216362286"/>
            </c:manualLayout>
          </c:layout>
          <c:overlay val="0"/>
        </c:title>
        <c:numFmt formatCode="_(&quot;€&quot;* #,##0.00_);_(&quot;€&quot;* \(#,##0.00\);_(&quot;€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7207142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9CE33-C586-4BD4-8A6C-36BA15A94DC9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62814-0A53-4094-92DC-42C863A6737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688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618C714-7BFE-4C98-ADF1-654D2FA219A7}" type="datetimeFigureOut">
              <a:rPr lang="de-AT" smtClean="0"/>
              <a:pPr/>
              <a:t>02.09.2015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4A41FCF-5544-4470-96DE-9039D6DC8A42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743200" y="400506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de-AT" sz="2800" b="1" dirty="0" smtClean="0"/>
              <a:t>Jennifer Staubmann</a:t>
            </a:r>
          </a:p>
          <a:p>
            <a:pPr algn="r"/>
            <a:r>
              <a:rPr lang="de-AT" sz="2800" b="1" dirty="0" smtClean="0"/>
              <a:t>5 AK 2012/2013</a:t>
            </a:r>
            <a:endParaRPr lang="de-AT" sz="2800" b="1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85926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de-AT" sz="5400" b="1" dirty="0" smtClean="0"/>
              <a:t/>
            </a:r>
            <a:br>
              <a:rPr lang="de-AT" sz="5400" b="1" dirty="0" smtClean="0"/>
            </a:br>
            <a:r>
              <a:rPr lang="de-AT" sz="5400" b="1" dirty="0" smtClean="0"/>
              <a:t>Regressionsanalyse</a:t>
            </a:r>
            <a:br>
              <a:rPr lang="de-AT" sz="5400" b="1" dirty="0" smtClean="0"/>
            </a:br>
            <a:r>
              <a:rPr lang="de-AT" sz="5400" b="1" dirty="0" smtClean="0"/>
              <a:t/>
            </a:r>
            <a:br>
              <a:rPr lang="de-AT" sz="5400" b="1" dirty="0" smtClean="0"/>
            </a:br>
            <a:endParaRPr lang="de-AT" sz="5400" b="1" dirty="0"/>
          </a:p>
        </p:txBody>
      </p:sp>
      <p:cxnSp>
        <p:nvCxnSpPr>
          <p:cNvPr id="5" name="Gerade Verbindung 4"/>
          <p:cNvCxnSpPr/>
          <p:nvPr/>
        </p:nvCxnSpPr>
        <p:spPr>
          <a:xfrm flipH="1">
            <a:off x="0" y="5085184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flipH="1">
            <a:off x="0" y="5229200"/>
            <a:ext cx="91440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Statistik mit 2 Variablen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83568" y="1340768"/>
            <a:ext cx="7772400" cy="4572000"/>
          </a:xfrm>
        </p:spPr>
        <p:txBody>
          <a:bodyPr>
            <a:normAutofit/>
          </a:bodyPr>
          <a:lstStyle/>
          <a:p>
            <a:r>
              <a:rPr lang="de-AT" dirty="0" smtClean="0"/>
              <a:t>Die </a:t>
            </a:r>
            <a:r>
              <a:rPr lang="de-AT" b="1" dirty="0" smtClean="0"/>
              <a:t>Regressionsanalyse </a:t>
            </a:r>
            <a:r>
              <a:rPr lang="de-AT" dirty="0" smtClean="0"/>
              <a:t>untersucht Zusammenhänge zwischen 2 Zufallsvariablen( Wertepaare) anhand einer Stichprobe und findet eine Funktion, zu der die Wertepaare den geringsten Abstand haben. </a:t>
            </a:r>
          </a:p>
          <a:p>
            <a:endParaRPr lang="de-AT" dirty="0" smtClean="0"/>
          </a:p>
          <a:p>
            <a:r>
              <a:rPr lang="de-AT" dirty="0" smtClean="0"/>
              <a:t>Die </a:t>
            </a:r>
            <a:r>
              <a:rPr lang="de-AT" b="1" dirty="0" smtClean="0"/>
              <a:t>Korrelationsanalyse</a:t>
            </a:r>
            <a:r>
              <a:rPr lang="de-AT" dirty="0" smtClean="0"/>
              <a:t> untersucht, wie stark der Zusammenhang zwischen den beiden Variablen  ist. Eine Maßzahl für die Stärke eines Zusammenhangs ist der </a:t>
            </a:r>
            <a:r>
              <a:rPr lang="de-AT" b="1" dirty="0" smtClean="0"/>
              <a:t>Korrelationskoeffizient r</a:t>
            </a:r>
            <a:r>
              <a:rPr lang="de-AT" dirty="0" smtClean="0"/>
              <a:t>.</a:t>
            </a:r>
            <a:br>
              <a:rPr lang="de-AT" dirty="0" smtClean="0"/>
            </a:br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Regressionsanalyse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755576" y="1340768"/>
            <a:ext cx="8050088" cy="4572000"/>
          </a:xfrm>
        </p:spPr>
        <p:txBody>
          <a:bodyPr>
            <a:normAutofit/>
          </a:bodyPr>
          <a:lstStyle/>
          <a:p>
            <a:r>
              <a:rPr lang="de-AT" dirty="0" smtClean="0"/>
              <a:t>Die folgende Tabelle gibt Alter und Brutto-Einkommen von </a:t>
            </a:r>
          </a:p>
          <a:p>
            <a:pPr marL="0" indent="0">
              <a:buNone/>
            </a:pPr>
            <a:r>
              <a:rPr lang="de-AT" dirty="0"/>
              <a:t> </a:t>
            </a:r>
            <a:r>
              <a:rPr lang="de-AT" dirty="0" smtClean="0"/>
              <a:t>   7 Personen  in einem Unternehmen an. </a:t>
            </a: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201338"/>
              </p:ext>
            </p:extLst>
          </p:nvPr>
        </p:nvGraphicFramePr>
        <p:xfrm>
          <a:off x="683568" y="2420888"/>
          <a:ext cx="8064895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792088"/>
                <a:gridCol w="864096"/>
                <a:gridCol w="792088"/>
                <a:gridCol w="864096"/>
                <a:gridCol w="792088"/>
                <a:gridCol w="864096"/>
                <a:gridCol w="1512167"/>
              </a:tblGrid>
              <a:tr h="612068"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Einkommen</a:t>
                      </a:r>
                      <a:endParaRPr lang="de-A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1400 €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2300 €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3400 €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4200 €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2400 €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2800 €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4800 €</a:t>
                      </a:r>
                      <a:endParaRPr lang="de-AT" dirty="0"/>
                    </a:p>
                  </a:txBody>
                  <a:tcPr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de-AT" sz="2000" b="1" dirty="0" smtClean="0"/>
                        <a:t>Alter</a:t>
                      </a:r>
                      <a:endParaRPr lang="de-A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16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25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43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54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28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33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62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611560" y="4005064"/>
            <a:ext cx="8748464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AT" sz="1900" dirty="0" smtClean="0"/>
              <a:t>a) Zeichne ein Streudiagramm, welches das Merkmal Einkommen in Abhängigkeit des Alters zeigt!</a:t>
            </a:r>
          </a:p>
          <a:p>
            <a:r>
              <a:rPr lang="de-AT" sz="1900" dirty="0" smtClean="0"/>
              <a:t>b) Finde mit Hilfe der Regressionsanalyse eine lineare Funktion und gib die Gleichung an!</a:t>
            </a:r>
          </a:p>
          <a:p>
            <a:r>
              <a:rPr lang="de-AT" sz="1900" dirty="0" smtClean="0"/>
              <a:t>c) Beurteile mit Hilfe des Korrelationskoeffizienten den Zusammenhang zwischen Einkommen         und Alter.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</p:nvPr>
        </p:nvGraphicFramePr>
        <p:xfrm>
          <a:off x="6588224" y="1340768"/>
          <a:ext cx="2376264" cy="482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924"/>
                <a:gridCol w="1608340"/>
              </a:tblGrid>
              <a:tr h="601348"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Alter </a:t>
                      </a:r>
                      <a:endParaRPr lang="de-A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Einkommen</a:t>
                      </a:r>
                      <a:endParaRPr lang="de-AT" sz="2000" dirty="0"/>
                    </a:p>
                  </a:txBody>
                  <a:tcPr/>
                </a:tc>
              </a:tr>
              <a:tr h="601348"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16</a:t>
                      </a:r>
                      <a:endParaRPr lang="de-A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1400 €</a:t>
                      </a:r>
                      <a:endParaRPr lang="de-AT" sz="2000" dirty="0"/>
                    </a:p>
                  </a:txBody>
                  <a:tcPr/>
                </a:tc>
              </a:tr>
              <a:tr h="601348"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25</a:t>
                      </a:r>
                      <a:endParaRPr lang="de-A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2300 €</a:t>
                      </a:r>
                      <a:endParaRPr lang="de-AT" sz="2000" dirty="0"/>
                    </a:p>
                  </a:txBody>
                  <a:tcPr/>
                </a:tc>
              </a:tr>
              <a:tr h="601348"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43</a:t>
                      </a:r>
                      <a:endParaRPr lang="de-A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3400 €</a:t>
                      </a:r>
                      <a:endParaRPr lang="de-AT" sz="2000" dirty="0"/>
                    </a:p>
                  </a:txBody>
                  <a:tcPr/>
                </a:tc>
              </a:tr>
              <a:tr h="601348"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54</a:t>
                      </a:r>
                      <a:endParaRPr lang="de-A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4200 €</a:t>
                      </a:r>
                      <a:endParaRPr lang="de-AT" sz="2000" dirty="0"/>
                    </a:p>
                  </a:txBody>
                  <a:tcPr/>
                </a:tc>
              </a:tr>
              <a:tr h="615101"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28</a:t>
                      </a:r>
                      <a:endParaRPr lang="de-A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2400 €</a:t>
                      </a:r>
                      <a:endParaRPr lang="de-AT" sz="2000" dirty="0"/>
                    </a:p>
                  </a:txBody>
                  <a:tcPr/>
                </a:tc>
              </a:tr>
              <a:tr h="601348"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33</a:t>
                      </a:r>
                      <a:endParaRPr lang="de-A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2800 €</a:t>
                      </a:r>
                      <a:endParaRPr lang="de-AT" sz="2000" dirty="0"/>
                    </a:p>
                  </a:txBody>
                  <a:tcPr/>
                </a:tc>
              </a:tr>
              <a:tr h="601348"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62</a:t>
                      </a:r>
                      <a:endParaRPr lang="de-A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000" dirty="0" smtClean="0"/>
                        <a:t>4800 €</a:t>
                      </a:r>
                      <a:endParaRPr lang="de-AT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417169035"/>
              </p:ext>
            </p:extLst>
          </p:nvPr>
        </p:nvGraphicFramePr>
        <p:xfrm>
          <a:off x="0" y="1196752"/>
          <a:ext cx="63722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feld 6"/>
          <p:cNvSpPr txBox="1"/>
          <p:nvPr/>
        </p:nvSpPr>
        <p:spPr>
          <a:xfrm>
            <a:off x="1043608" y="0"/>
            <a:ext cx="7056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Regressionsanalyse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467544" y="90872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/>
              <a:t>a)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588224" y="764704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/>
              <a:t>b)</a:t>
            </a:r>
            <a:endParaRPr lang="de-AT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 txBox="1">
            <a:spLocks noGrp="1"/>
          </p:cNvSpPr>
          <p:nvPr>
            <p:ph type="title"/>
          </p:nvPr>
        </p:nvSpPr>
        <p:spPr>
          <a:xfrm>
            <a:off x="914400" y="602030"/>
            <a:ext cx="77724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4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Regressionsanalyse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AT" sz="2400" b="1" dirty="0" smtClean="0">
                <a:solidFill>
                  <a:srgbClr val="0070C0"/>
                </a:solidFill>
              </a:rPr>
              <a:t>k=71,051			</a:t>
            </a:r>
          </a:p>
          <a:p>
            <a:r>
              <a:rPr lang="de-AT" sz="2400" b="1" dirty="0" smtClean="0">
                <a:solidFill>
                  <a:srgbClr val="0070C0"/>
                </a:solidFill>
              </a:rPr>
              <a:t>d=393,68</a:t>
            </a:r>
            <a:endParaRPr lang="de-AT" sz="2400" b="1" dirty="0">
              <a:solidFill>
                <a:srgbClr val="0070C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547664" y="4581128"/>
            <a:ext cx="712879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600" b="1" dirty="0" smtClean="0"/>
              <a:t>Zwischen Alter und Einkommen ist ein starker Zusammenhang!</a:t>
            </a:r>
          </a:p>
          <a:p>
            <a:pPr algn="ctr"/>
            <a:r>
              <a:rPr lang="de-AT" sz="2600" b="1" dirty="0" smtClean="0"/>
              <a:t>Da R nahe bei 1 liegt. R ist positiv, da es sich um eine steigende Regressionsgerade handelt.</a:t>
            </a:r>
            <a:endParaRPr lang="de-AT" sz="2600" b="1" dirty="0"/>
          </a:p>
        </p:txBody>
      </p:sp>
      <p:cxnSp>
        <p:nvCxnSpPr>
          <p:cNvPr id="11" name="Gerade Verbindung mit Pfeil 10"/>
          <p:cNvCxnSpPr/>
          <p:nvPr/>
        </p:nvCxnSpPr>
        <p:spPr>
          <a:xfrm>
            <a:off x="683568" y="4221088"/>
            <a:ext cx="122413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2195736" y="393305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/>
              <a:t>d)</a:t>
            </a:r>
            <a:endParaRPr lang="de-AT" sz="24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5220072" y="227687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 smtClean="0"/>
              <a:t>c)</a:t>
            </a:r>
            <a:endParaRPr lang="de-AT" sz="2400" b="1" dirty="0"/>
          </a:p>
        </p:txBody>
      </p:sp>
      <p:sp>
        <p:nvSpPr>
          <p:cNvPr id="2" name="Rechteck 1"/>
          <p:cNvSpPr/>
          <p:nvPr/>
        </p:nvSpPr>
        <p:spPr>
          <a:xfrm>
            <a:off x="5724128" y="2867253"/>
            <a:ext cx="2819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3600" dirty="0"/>
              <a:t>R = 0.9974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925844" y="2761817"/>
                <a:ext cx="2304256" cy="7982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3600" dirty="0"/>
                  <a:t>R=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AT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de-AT" sz="3600" i="1">
                            <a:latin typeface="Cambria Math"/>
                          </a:rPr>
                          <m:t>𝑅</m:t>
                        </m:r>
                        <m:r>
                          <a:rPr lang="de-AT" sz="3600" i="1">
                            <a:latin typeface="Cambria Math"/>
                          </a:rPr>
                          <m:t>²</m:t>
                        </m:r>
                      </m:e>
                    </m:rad>
                  </m:oMath>
                </a14:m>
                <a:endParaRPr lang="de-AT" sz="3600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844" y="2761817"/>
                <a:ext cx="2304256" cy="798232"/>
              </a:xfrm>
              <a:prstGeom prst="rect">
                <a:avLst/>
              </a:prstGeom>
              <a:blipFill rotWithShape="1">
                <a:blip r:embed="rId2"/>
                <a:stretch>
                  <a:fillRect l="-8201" b="-2900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/>
              <p:cNvSpPr/>
              <p:nvPr/>
            </p:nvSpPr>
            <p:spPr>
              <a:xfrm>
                <a:off x="2996578" y="2779322"/>
                <a:ext cx="2223494" cy="7632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3600" dirty="0"/>
                  <a:t>R=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e-AT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de-AT" sz="3600" i="1">
                            <a:latin typeface="Cambria Math"/>
                          </a:rPr>
                          <m:t>0,995</m:t>
                        </m:r>
                      </m:e>
                    </m:rad>
                  </m:oMath>
                </a14:m>
                <a:endParaRPr lang="de-AT" sz="3600" dirty="0"/>
              </a:p>
            </p:txBody>
          </p:sp>
        </mc:Choice>
        <mc:Fallback xmlns="">
          <p:sp>
            <p:nvSpPr>
              <p:cNvPr id="13" name="Rechtec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578" y="2779322"/>
                <a:ext cx="2223494" cy="763222"/>
              </a:xfrm>
              <a:prstGeom prst="rect">
                <a:avLst/>
              </a:prstGeom>
              <a:blipFill rotWithShape="1">
                <a:blip r:embed="rId3"/>
                <a:stretch>
                  <a:fillRect l="-8516" b="-304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1619672" y="1340768"/>
            <a:ext cx="5904656" cy="273630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 rtl="0"/>
            <a:r>
              <a:rPr lang="de-AT" sz="36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Arial Black"/>
              </a:rPr>
              <a:t>Viel Erfolg</a:t>
            </a:r>
            <a:endParaRPr lang="de-AT" sz="36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Arial Black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231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Dactylos</vt:lpstr>
      <vt:lpstr> Regressionsanalyse  </vt:lpstr>
      <vt:lpstr>Statistik mit 2 Variablen</vt:lpstr>
      <vt:lpstr>Regressionsanalyse</vt:lpstr>
      <vt:lpstr>PowerPoint Presentation</vt:lpstr>
      <vt:lpstr>Regressionsanalyse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Kontingenzanalyse</dc:title>
  <dc:creator>Jenny</dc:creator>
  <cp:lastModifiedBy>Weissleder,Werner</cp:lastModifiedBy>
  <cp:revision>35</cp:revision>
  <dcterms:created xsi:type="dcterms:W3CDTF">2012-10-09T17:57:52Z</dcterms:created>
  <dcterms:modified xsi:type="dcterms:W3CDTF">2015-09-02T15:42:33Z</dcterms:modified>
</cp:coreProperties>
</file>