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2" r:id="rId2"/>
    <p:sldId id="293" r:id="rId3"/>
    <p:sldId id="294" r:id="rId4"/>
    <p:sldId id="289" r:id="rId5"/>
    <p:sldId id="290" r:id="rId6"/>
    <p:sldId id="291" r:id="rId7"/>
    <p:sldId id="296" r:id="rId8"/>
    <p:sldId id="295" r:id="rId9"/>
    <p:sldId id="297" r:id="rId10"/>
    <p:sldId id="271" r:id="rId11"/>
    <p:sldId id="272" r:id="rId12"/>
    <p:sldId id="276" r:id="rId13"/>
    <p:sldId id="277" r:id="rId14"/>
    <p:sldId id="279" r:id="rId15"/>
    <p:sldId id="273" r:id="rId16"/>
    <p:sldId id="285" r:id="rId17"/>
    <p:sldId id="281" r:id="rId18"/>
    <p:sldId id="283" r:id="rId19"/>
    <p:sldId id="284" r:id="rId20"/>
    <p:sldId id="286" r:id="rId21"/>
    <p:sldId id="287" r:id="rId22"/>
    <p:sldId id="288" r:id="rId23"/>
    <p:sldId id="260" r:id="rId24"/>
    <p:sldId id="256" r:id="rId25"/>
    <p:sldId id="264" r:id="rId26"/>
    <p:sldId id="265" r:id="rId27"/>
    <p:sldId id="266" r:id="rId28"/>
    <p:sldId id="268" r:id="rId29"/>
    <p:sldId id="269" r:id="rId30"/>
    <p:sldId id="270" r:id="rId31"/>
    <p:sldId id="261" r:id="rId32"/>
    <p:sldId id="262" r:id="rId33"/>
    <p:sldId id="263" r:id="rId34"/>
    <p:sldId id="257" r:id="rId35"/>
    <p:sldId id="258" r:id="rId36"/>
    <p:sldId id="259" r:id="rId37"/>
    <p:sldId id="267" r:id="rId38"/>
    <p:sldId id="298" r:id="rId39"/>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Eurostile"/>
        <a:ea typeface="+mn-ea"/>
        <a:cs typeface="Arial" pitchFamily="34" charset="0"/>
      </a:defRPr>
    </a:lvl1pPr>
    <a:lvl2pPr marL="457200" algn="l" defTabSz="457200" rtl="0" fontAlgn="base">
      <a:spcBef>
        <a:spcPct val="0"/>
      </a:spcBef>
      <a:spcAft>
        <a:spcPct val="0"/>
      </a:spcAft>
      <a:defRPr kern="1200">
        <a:solidFill>
          <a:schemeClr val="tx1"/>
        </a:solidFill>
        <a:latin typeface="Eurostile"/>
        <a:ea typeface="+mn-ea"/>
        <a:cs typeface="Arial" pitchFamily="34" charset="0"/>
      </a:defRPr>
    </a:lvl2pPr>
    <a:lvl3pPr marL="914400" algn="l" defTabSz="457200" rtl="0" fontAlgn="base">
      <a:spcBef>
        <a:spcPct val="0"/>
      </a:spcBef>
      <a:spcAft>
        <a:spcPct val="0"/>
      </a:spcAft>
      <a:defRPr kern="1200">
        <a:solidFill>
          <a:schemeClr val="tx1"/>
        </a:solidFill>
        <a:latin typeface="Eurostile"/>
        <a:ea typeface="+mn-ea"/>
        <a:cs typeface="Arial" pitchFamily="34" charset="0"/>
      </a:defRPr>
    </a:lvl3pPr>
    <a:lvl4pPr marL="1371600" algn="l" defTabSz="457200" rtl="0" fontAlgn="base">
      <a:spcBef>
        <a:spcPct val="0"/>
      </a:spcBef>
      <a:spcAft>
        <a:spcPct val="0"/>
      </a:spcAft>
      <a:defRPr kern="1200">
        <a:solidFill>
          <a:schemeClr val="tx1"/>
        </a:solidFill>
        <a:latin typeface="Eurostile"/>
        <a:ea typeface="+mn-ea"/>
        <a:cs typeface="Arial" pitchFamily="34" charset="0"/>
      </a:defRPr>
    </a:lvl4pPr>
    <a:lvl5pPr marL="1828800" algn="l" defTabSz="457200" rtl="0" fontAlgn="base">
      <a:spcBef>
        <a:spcPct val="0"/>
      </a:spcBef>
      <a:spcAft>
        <a:spcPct val="0"/>
      </a:spcAft>
      <a:defRPr kern="1200">
        <a:solidFill>
          <a:schemeClr val="tx1"/>
        </a:solidFill>
        <a:latin typeface="Eurostile"/>
        <a:ea typeface="+mn-ea"/>
        <a:cs typeface="Arial" pitchFamily="34" charset="0"/>
      </a:defRPr>
    </a:lvl5pPr>
    <a:lvl6pPr marL="2286000" algn="l" defTabSz="914400" rtl="0" eaLnBrk="1" latinLnBrk="0" hangingPunct="1">
      <a:defRPr kern="1200">
        <a:solidFill>
          <a:schemeClr val="tx1"/>
        </a:solidFill>
        <a:latin typeface="Eurostile"/>
        <a:ea typeface="+mn-ea"/>
        <a:cs typeface="Arial" pitchFamily="34" charset="0"/>
      </a:defRPr>
    </a:lvl6pPr>
    <a:lvl7pPr marL="2743200" algn="l" defTabSz="914400" rtl="0" eaLnBrk="1" latinLnBrk="0" hangingPunct="1">
      <a:defRPr kern="1200">
        <a:solidFill>
          <a:schemeClr val="tx1"/>
        </a:solidFill>
        <a:latin typeface="Eurostile"/>
        <a:ea typeface="+mn-ea"/>
        <a:cs typeface="Arial" pitchFamily="34" charset="0"/>
      </a:defRPr>
    </a:lvl7pPr>
    <a:lvl8pPr marL="3200400" algn="l" defTabSz="914400" rtl="0" eaLnBrk="1" latinLnBrk="0" hangingPunct="1">
      <a:defRPr kern="1200">
        <a:solidFill>
          <a:schemeClr val="tx1"/>
        </a:solidFill>
        <a:latin typeface="Eurostile"/>
        <a:ea typeface="+mn-ea"/>
        <a:cs typeface="Arial" pitchFamily="34" charset="0"/>
      </a:defRPr>
    </a:lvl8pPr>
    <a:lvl9pPr marL="3657600" algn="l" defTabSz="914400" rtl="0" eaLnBrk="1" latinLnBrk="0" hangingPunct="1">
      <a:defRPr kern="1200">
        <a:solidFill>
          <a:schemeClr val="tx1"/>
        </a:solidFill>
        <a:latin typeface="Eurostile"/>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7" autoAdjust="0"/>
    <p:restoredTop sz="94660"/>
  </p:normalViewPr>
  <p:slideViewPr>
    <p:cSldViewPr snapToObjects="1">
      <p:cViewPr>
        <p:scale>
          <a:sx n="79" d="100"/>
          <a:sy n="79" d="100"/>
        </p:scale>
        <p:origin x="-20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D6D0662B-72BD-4A12-B02C-0E6EA4D2BC37}" type="datetimeFigureOut">
              <a:rPr lang="de-DE"/>
              <a:pPr>
                <a:defRPr/>
              </a:pPr>
              <a:t>02.09.2015</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8951A56-2F6A-4450-BC55-686157F49E80}" type="slidenum">
              <a:rPr lang="de-DE"/>
              <a:pPr>
                <a:defRPr/>
              </a:pPr>
              <a:t>‹#›</a:t>
            </a:fld>
            <a:endParaRPr lang="de-DE"/>
          </a:p>
        </p:txBody>
      </p:sp>
    </p:spTree>
    <p:extLst>
      <p:ext uri="{BB962C8B-B14F-4D97-AF65-F5344CB8AC3E}">
        <p14:creationId xmlns:p14="http://schemas.microsoft.com/office/powerpoint/2010/main" val="70604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91821A1C-A3BD-4551-A384-A51157E94132}" type="datetimeFigureOut">
              <a:rPr lang="de-DE"/>
              <a:pPr>
                <a:defRPr/>
              </a:pPr>
              <a:t>02.09.2015</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660CEAD-E2A5-4B49-8A12-46D3D39EF79A}" type="slidenum">
              <a:rPr lang="de-DE"/>
              <a:pPr>
                <a:defRPr/>
              </a:pPr>
              <a:t>‹#›</a:t>
            </a:fld>
            <a:endParaRPr lang="de-DE"/>
          </a:p>
        </p:txBody>
      </p:sp>
    </p:spTree>
    <p:extLst>
      <p:ext uri="{BB962C8B-B14F-4D97-AF65-F5344CB8AC3E}">
        <p14:creationId xmlns:p14="http://schemas.microsoft.com/office/powerpoint/2010/main" val="303881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0DED9F1-B82A-472C-96EB-37EBCD2D9F26}" type="datetimeFigureOut">
              <a:rPr lang="de-DE"/>
              <a:pPr>
                <a:defRPr/>
              </a:pPr>
              <a:t>02.09.2015</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8D59EFB-53FF-4AB9-9EFE-426EEA8086E7}" type="slidenum">
              <a:rPr lang="de-DE"/>
              <a:pPr>
                <a:defRPr/>
              </a:pPr>
              <a:t>‹#›</a:t>
            </a:fld>
            <a:endParaRPr lang="de-DE"/>
          </a:p>
        </p:txBody>
      </p:sp>
    </p:spTree>
    <p:extLst>
      <p:ext uri="{BB962C8B-B14F-4D97-AF65-F5344CB8AC3E}">
        <p14:creationId xmlns:p14="http://schemas.microsoft.com/office/powerpoint/2010/main" val="176515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E065EF53-BB07-4F36-98F3-AC2893799D38}" type="datetimeFigureOut">
              <a:rPr lang="de-DE"/>
              <a:pPr>
                <a:defRPr/>
              </a:pPr>
              <a:t>02.09.2015</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898707D-4902-435B-AD03-88213699469C}" type="slidenum">
              <a:rPr lang="de-DE"/>
              <a:pPr>
                <a:defRPr/>
              </a:pPr>
              <a:t>‹#›</a:t>
            </a:fld>
            <a:endParaRPr lang="de-DE"/>
          </a:p>
        </p:txBody>
      </p:sp>
    </p:spTree>
    <p:extLst>
      <p:ext uri="{BB962C8B-B14F-4D97-AF65-F5344CB8AC3E}">
        <p14:creationId xmlns:p14="http://schemas.microsoft.com/office/powerpoint/2010/main" val="62575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smtClean="0"/>
              <a:t>Mastertextformat bearbeiten</a:t>
            </a:r>
          </a:p>
        </p:txBody>
      </p:sp>
      <p:sp>
        <p:nvSpPr>
          <p:cNvPr id="4" name="Datumsplatzhalter 3"/>
          <p:cNvSpPr>
            <a:spLocks noGrp="1"/>
          </p:cNvSpPr>
          <p:nvPr>
            <p:ph type="dt" sz="half" idx="10"/>
          </p:nvPr>
        </p:nvSpPr>
        <p:spPr/>
        <p:txBody>
          <a:bodyPr/>
          <a:lstStyle>
            <a:lvl1pPr>
              <a:defRPr smtClean="0"/>
            </a:lvl1pPr>
          </a:lstStyle>
          <a:p>
            <a:pPr>
              <a:defRPr/>
            </a:pPr>
            <a:fld id="{D562CE04-CA81-4715-80CE-F1253129E822}" type="datetimeFigureOut">
              <a:rPr lang="de-DE"/>
              <a:pPr>
                <a:defRPr/>
              </a:pPr>
              <a:t>02.09.2015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smtClean="0"/>
            </a:lvl1pPr>
          </a:lstStyle>
          <a:p>
            <a:pPr>
              <a:defRPr/>
            </a:pPr>
            <a:fld id="{69E063E3-E2C0-45BF-ACCD-DBEB3F84D6A1}" type="slidenum">
              <a:rPr lang="en-US"/>
              <a:pPr>
                <a:defRPr/>
              </a:pPr>
              <a:t>‹#›</a:t>
            </a:fld>
            <a:endParaRPr lang="en-US"/>
          </a:p>
        </p:txBody>
      </p:sp>
    </p:spTree>
    <p:extLst>
      <p:ext uri="{BB962C8B-B14F-4D97-AF65-F5344CB8AC3E}">
        <p14:creationId xmlns:p14="http://schemas.microsoft.com/office/powerpoint/2010/main" val="122219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F83C7A1A-6055-4227-8BB6-342FE2392C47}" type="datetimeFigureOut">
              <a:rPr lang="de-DE"/>
              <a:pPr>
                <a:defRPr/>
              </a:pPr>
              <a:t>02.09.2015</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2AAC93-F7FD-4984-A124-A94E4D7D8E6A}" type="slidenum">
              <a:rPr lang="de-DE"/>
              <a:pPr>
                <a:defRPr/>
              </a:pPr>
              <a:t>‹#›</a:t>
            </a:fld>
            <a:endParaRPr lang="de-DE"/>
          </a:p>
        </p:txBody>
      </p:sp>
    </p:spTree>
    <p:extLst>
      <p:ext uri="{BB962C8B-B14F-4D97-AF65-F5344CB8AC3E}">
        <p14:creationId xmlns:p14="http://schemas.microsoft.com/office/powerpoint/2010/main" val="91033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DE892EC2-666E-4D5A-9594-8A091A5CBD40}" type="datetimeFigureOut">
              <a:rPr lang="de-DE"/>
              <a:pPr>
                <a:defRPr/>
              </a:pPr>
              <a:t>02.09.2015</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22D549A-7690-414A-B2DA-A27CB4EC8759}" type="slidenum">
              <a:rPr lang="de-DE"/>
              <a:pPr>
                <a:defRPr/>
              </a:pPr>
              <a:t>‹#›</a:t>
            </a:fld>
            <a:endParaRPr lang="de-DE"/>
          </a:p>
        </p:txBody>
      </p:sp>
    </p:spTree>
    <p:extLst>
      <p:ext uri="{BB962C8B-B14F-4D97-AF65-F5344CB8AC3E}">
        <p14:creationId xmlns:p14="http://schemas.microsoft.com/office/powerpoint/2010/main" val="289114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CED32AC4-A4E1-458F-B29F-C1FBD844629F}" type="datetimeFigureOut">
              <a:rPr lang="de-DE"/>
              <a:pPr>
                <a:defRPr/>
              </a:pPr>
              <a:t>02.09.2015</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C57FC93-43DA-4920-B855-3B27E2BB6977}" type="slidenum">
              <a:rPr lang="de-DE"/>
              <a:pPr>
                <a:defRPr/>
              </a:pPr>
              <a:t>‹#›</a:t>
            </a:fld>
            <a:endParaRPr lang="de-DE"/>
          </a:p>
        </p:txBody>
      </p:sp>
    </p:spTree>
    <p:extLst>
      <p:ext uri="{BB962C8B-B14F-4D97-AF65-F5344CB8AC3E}">
        <p14:creationId xmlns:p14="http://schemas.microsoft.com/office/powerpoint/2010/main" val="346002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D8A089-9AA6-47D5-A55A-17F7517FE2C5}" type="datetimeFigureOut">
              <a:rPr lang="de-DE"/>
              <a:pPr>
                <a:defRPr/>
              </a:pPr>
              <a:t>02.09.2015</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E0222A24-F50F-4178-BFB0-0D17F9EFF5A4}" type="slidenum">
              <a:rPr lang="de-DE"/>
              <a:pPr>
                <a:defRPr/>
              </a:pPr>
              <a:t>‹#›</a:t>
            </a:fld>
            <a:endParaRPr lang="de-DE"/>
          </a:p>
        </p:txBody>
      </p:sp>
    </p:spTree>
    <p:extLst>
      <p:ext uri="{BB962C8B-B14F-4D97-AF65-F5344CB8AC3E}">
        <p14:creationId xmlns:p14="http://schemas.microsoft.com/office/powerpoint/2010/main" val="175021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495A78B3-2201-4873-8C99-9D7CF9A7B096}" type="datetimeFigureOut">
              <a:rPr lang="de-DE"/>
              <a:pPr>
                <a:defRPr/>
              </a:pPr>
              <a:t>02.09.2015</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D7830F9-C4D8-4546-B34C-D741364BE745}" type="slidenum">
              <a:rPr lang="de-DE"/>
              <a:pPr>
                <a:defRPr/>
              </a:pPr>
              <a:t>‹#›</a:t>
            </a:fld>
            <a:endParaRPr lang="de-DE"/>
          </a:p>
        </p:txBody>
      </p:sp>
    </p:spTree>
    <p:extLst>
      <p:ext uri="{BB962C8B-B14F-4D97-AF65-F5344CB8AC3E}">
        <p14:creationId xmlns:p14="http://schemas.microsoft.com/office/powerpoint/2010/main" val="179136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AT" noProof="0" smtClean="0"/>
              <a:t>Bild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42F5DE0E-D32A-4B48-B6A7-DA6C52ADABBC}" type="datetimeFigureOut">
              <a:rPr lang="de-DE"/>
              <a:pPr>
                <a:defRPr/>
              </a:pPr>
              <a:t>02.09.2015</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4491B-2627-457C-800C-ED3BA81C20BC}" type="slidenum">
              <a:rPr lang="de-DE"/>
              <a:pPr>
                <a:defRPr/>
              </a:pPr>
              <a:t>‹#›</a:t>
            </a:fld>
            <a:endParaRPr lang="de-DE"/>
          </a:p>
        </p:txBody>
      </p:sp>
    </p:spTree>
    <p:extLst>
      <p:ext uri="{BB962C8B-B14F-4D97-AF65-F5344CB8AC3E}">
        <p14:creationId xmlns:p14="http://schemas.microsoft.com/office/powerpoint/2010/main" val="160394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smtClean="0"/>
              <a:t>Mastertitelformat bearbeiten</a:t>
            </a:r>
            <a:endParaRPr lang="en-US" altLang="de-DE"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smtClean="0"/>
              <a:t>Mastertextformat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endParaRPr lang="en-US" altLang="de-DE"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110491ED-1C6D-41F3-A8F7-1EBDA3150E4C}" type="datetimeFigureOut">
              <a:rPr lang="de-DE"/>
              <a:pPr>
                <a:defRPr/>
              </a:pPr>
              <a:t>02.09.2015</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44627941-AB7E-4914-8966-65E4D6D4E8A2}" type="slidenum">
              <a:rPr lang="de-DE"/>
              <a:pPr>
                <a:defRPr/>
              </a:pPr>
              <a:t>‹#›</a:t>
            </a:fld>
            <a:endParaRPr lang="de-DE"/>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Eurostile"/>
        </a:defRPr>
      </a:lvl2pPr>
      <a:lvl3pPr algn="ctr" rtl="0" fontAlgn="base">
        <a:spcBef>
          <a:spcPct val="0"/>
        </a:spcBef>
        <a:spcAft>
          <a:spcPct val="0"/>
        </a:spcAft>
        <a:defRPr sz="4400">
          <a:solidFill>
            <a:schemeClr val="tx2"/>
          </a:solidFill>
          <a:latin typeface="Eurostile"/>
        </a:defRPr>
      </a:lvl3pPr>
      <a:lvl4pPr algn="ctr" rtl="0" fontAlgn="base">
        <a:spcBef>
          <a:spcPct val="0"/>
        </a:spcBef>
        <a:spcAft>
          <a:spcPct val="0"/>
        </a:spcAft>
        <a:defRPr sz="4400">
          <a:solidFill>
            <a:schemeClr val="tx2"/>
          </a:solidFill>
          <a:latin typeface="Eurostile"/>
        </a:defRPr>
      </a:lvl4pPr>
      <a:lvl5pPr algn="ctr" rtl="0" fontAlgn="base">
        <a:spcBef>
          <a:spcPct val="0"/>
        </a:spcBef>
        <a:spcAft>
          <a:spcPct val="0"/>
        </a:spcAft>
        <a:defRPr sz="4400">
          <a:solidFill>
            <a:schemeClr val="tx2"/>
          </a:solidFill>
          <a:latin typeface="Eurostile"/>
        </a:defRPr>
      </a:lvl5pPr>
      <a:lvl6pPr marL="457200" algn="ctr" rtl="0" eaLnBrk="1" fontAlgn="base" hangingPunct="1">
        <a:spcBef>
          <a:spcPct val="0"/>
        </a:spcBef>
        <a:spcAft>
          <a:spcPct val="0"/>
        </a:spcAft>
        <a:defRPr sz="4400">
          <a:solidFill>
            <a:schemeClr val="tx2"/>
          </a:solidFill>
          <a:latin typeface="Arial" pitchFamily="-65" charset="0"/>
        </a:defRPr>
      </a:lvl6pPr>
      <a:lvl7pPr marL="914400" algn="ctr" rtl="0" eaLnBrk="1" fontAlgn="base" hangingPunct="1">
        <a:spcBef>
          <a:spcPct val="0"/>
        </a:spcBef>
        <a:spcAft>
          <a:spcPct val="0"/>
        </a:spcAft>
        <a:defRPr sz="4400">
          <a:solidFill>
            <a:schemeClr val="tx2"/>
          </a:solidFill>
          <a:latin typeface="Arial" pitchFamily="-65" charset="0"/>
        </a:defRPr>
      </a:lvl7pPr>
      <a:lvl8pPr marL="1371600" algn="ctr" rtl="0" eaLnBrk="1" fontAlgn="base" hangingPunct="1">
        <a:spcBef>
          <a:spcPct val="0"/>
        </a:spcBef>
        <a:spcAft>
          <a:spcPct val="0"/>
        </a:spcAft>
        <a:defRPr sz="4400">
          <a:solidFill>
            <a:schemeClr val="tx2"/>
          </a:solidFill>
          <a:latin typeface="Arial" pitchFamily="-65" charset="0"/>
        </a:defRPr>
      </a:lvl8pPr>
      <a:lvl9pPr marL="1828800" algn="ctr"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S PGothic" pitchFamily="34" charset="-128"/>
        </a:defRPr>
      </a:lvl2pPr>
      <a:lvl3pPr marL="1143000" indent="-228600" algn="l" rtl="0" fontAlgn="base">
        <a:spcBef>
          <a:spcPct val="20000"/>
        </a:spcBef>
        <a:spcAft>
          <a:spcPct val="0"/>
        </a:spcAft>
        <a:buChar char="•"/>
        <a:defRPr sz="2400">
          <a:solidFill>
            <a:schemeClr val="tx1"/>
          </a:solidFill>
          <a:latin typeface="+mn-lt"/>
          <a:ea typeface="MS PGothic" pitchFamily="34" charset="-128"/>
        </a:defRPr>
      </a:lvl3pPr>
      <a:lvl4pPr marL="1600200" indent="-228600" algn="l" rtl="0" fontAlgn="base">
        <a:spcBef>
          <a:spcPct val="20000"/>
        </a:spcBef>
        <a:spcAft>
          <a:spcPct val="0"/>
        </a:spcAft>
        <a:buChar char="–"/>
        <a:defRPr sz="2000">
          <a:solidFill>
            <a:schemeClr val="tx1"/>
          </a:solidFill>
          <a:latin typeface="+mn-lt"/>
          <a:ea typeface="MS PGothic" pitchFamily="34" charset="-128"/>
        </a:defRPr>
      </a:lvl4pPr>
      <a:lvl5pPr marL="2057400" indent="-228600" algn="l" rtl="0" fontAlgn="base">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defRPr/>
            </a:pPr>
            <a:r>
              <a:rPr lang="de-AT" b="1" dirty="0" smtClean="0">
                <a:effectLst>
                  <a:outerShdw blurRad="38100" dist="38100" dir="2700000" algn="tl">
                    <a:srgbClr val="000000">
                      <a:alpha val="43137"/>
                    </a:srgbClr>
                  </a:outerShdw>
                </a:effectLst>
              </a:rPr>
              <a:t>Trigonometrie</a:t>
            </a:r>
            <a:endParaRPr lang="de-AT" b="1" dirty="0">
              <a:effectLst>
                <a:outerShdw blurRad="38100" dist="38100" dir="2700000" algn="tl">
                  <a:srgbClr val="000000">
                    <a:alpha val="43137"/>
                  </a:srgbClr>
                </a:outerShdw>
              </a:effectLst>
            </a:endParaRPr>
          </a:p>
        </p:txBody>
      </p:sp>
      <p:sp>
        <p:nvSpPr>
          <p:cNvPr id="3075" name="Untertitel 2"/>
          <p:cNvSpPr>
            <a:spLocks noGrp="1"/>
          </p:cNvSpPr>
          <p:nvPr>
            <p:ph type="subTitle" idx="1"/>
          </p:nvPr>
        </p:nvSpPr>
        <p:spPr/>
        <p:txBody>
          <a:bodyPr/>
          <a:lstStyle/>
          <a:p>
            <a:r>
              <a:rPr lang="de-AT" altLang="de-DE" smtClean="0"/>
              <a:t>Laura Katzensteiner</a:t>
            </a:r>
          </a:p>
          <a:p>
            <a:r>
              <a:rPr lang="de-AT" altLang="de-DE" smtClean="0"/>
              <a:t>Mary Maxion</a:t>
            </a:r>
          </a:p>
          <a:p>
            <a:r>
              <a:rPr lang="de-AT" altLang="de-DE" smtClean="0"/>
              <a:t>Kristina Goliasch</a:t>
            </a:r>
          </a:p>
          <a:p>
            <a:r>
              <a:rPr lang="de-AT" altLang="de-DE" smtClean="0"/>
              <a:t>3BBIK 2010/2011</a:t>
            </a:r>
          </a:p>
        </p:txBody>
      </p:sp>
      <p:pic>
        <p:nvPicPr>
          <p:cNvPr id="3076" name="Picture 2" descr="http://www.onlzoberurff.info/wp-content/images/TeaserTrigonometrie.jpg"/>
          <p:cNvPicPr>
            <a:picLocks noChangeAspect="1" noChangeArrowheads="1"/>
          </p:cNvPicPr>
          <p:nvPr/>
        </p:nvPicPr>
        <p:blipFill>
          <a:blip r:embed="rId2">
            <a:clrChange>
              <a:clrFrom>
                <a:srgbClr val="EBEBED"/>
              </a:clrFrom>
              <a:clrTo>
                <a:srgbClr val="EBEBED">
                  <a:alpha val="0"/>
                </a:srgbClr>
              </a:clrTo>
            </a:clrChange>
            <a:extLst>
              <a:ext uri="{28A0092B-C50C-407E-A947-70E740481C1C}">
                <a14:useLocalDpi xmlns:a14="http://schemas.microsoft.com/office/drawing/2010/main" val="0"/>
              </a:ext>
            </a:extLst>
          </a:blip>
          <a:srcRect/>
          <a:stretch>
            <a:fillRect/>
          </a:stretch>
        </p:blipFill>
        <p:spPr bwMode="auto">
          <a:xfrm>
            <a:off x="539750" y="4581525"/>
            <a:ext cx="16335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nhaltsplatzhalter 3" descr="wood_background.jpg"/>
          <p:cNvPicPr>
            <a:picLocks noGrp="1" noChangeAspect="1"/>
          </p:cNvPicPr>
          <p:nvPr>
            <p:ph idx="4294967295"/>
          </p:nvPr>
        </p:nvPicPr>
        <p:blipFill>
          <a:blip r:embed="rId2">
            <a:extLst>
              <a:ext uri="{28A0092B-C50C-407E-A947-70E740481C1C}">
                <a14:useLocalDpi xmlns:a14="http://schemas.microsoft.com/office/drawing/2010/main" val="0"/>
              </a:ext>
            </a:extLst>
          </a:blip>
          <a:srcRect l="9" r="1347"/>
          <a:stretch>
            <a:fillRect/>
          </a:stretch>
        </p:blipFill>
        <p:spPr>
          <a:xfrm>
            <a:off x="0" y="-17463"/>
            <a:ext cx="9144000" cy="6951663"/>
          </a:xfrm>
        </p:spPr>
      </p:pic>
      <p:sp>
        <p:nvSpPr>
          <p:cNvPr id="12291" name="Titel 9"/>
          <p:cNvSpPr>
            <a:spLocks noGrp="1"/>
          </p:cNvSpPr>
          <p:nvPr>
            <p:ph type="ctrTitle"/>
          </p:nvPr>
        </p:nvSpPr>
        <p:spPr>
          <a:xfrm>
            <a:off x="685800" y="1882775"/>
            <a:ext cx="7772400" cy="1470025"/>
          </a:xfrm>
        </p:spPr>
        <p:txBody>
          <a:bodyPr/>
          <a:lstStyle/>
          <a:p>
            <a:r>
              <a:rPr lang="de-DE" altLang="de-DE" sz="5000" b="1" smtClean="0"/>
              <a:t>Das gleichschenkelige</a:t>
            </a:r>
            <a:br>
              <a:rPr lang="de-DE" altLang="de-DE" sz="5000" b="1" smtClean="0"/>
            </a:br>
            <a:r>
              <a:rPr lang="de-DE" altLang="de-DE" sz="5000" b="1" smtClean="0"/>
              <a:t>Dreieck</a:t>
            </a:r>
          </a:p>
        </p:txBody>
      </p:sp>
      <p:pic>
        <p:nvPicPr>
          <p:cNvPr id="12292" name="Bild 4" descr="cra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4291013"/>
            <a:ext cx="32099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Untertitel 10"/>
          <p:cNvSpPr>
            <a:spLocks noGrp="1"/>
          </p:cNvSpPr>
          <p:nvPr>
            <p:ph type="subTitle" idx="1"/>
          </p:nvPr>
        </p:nvSpPr>
        <p:spPr>
          <a:xfrm>
            <a:off x="1371600" y="3352800"/>
            <a:ext cx="6400800" cy="1981200"/>
          </a:xfrm>
        </p:spPr>
        <p:txBody>
          <a:bodyPr/>
          <a:lstStyle/>
          <a:p>
            <a:r>
              <a:rPr lang="de-DE" altLang="de-DE" b="1" smtClean="0"/>
              <a:t>Erklärung</a:t>
            </a:r>
          </a:p>
          <a:p>
            <a:r>
              <a:rPr lang="de-DE" altLang="de-DE" b="1" smtClean="0"/>
              <a:t>Formeln</a:t>
            </a:r>
          </a:p>
          <a:p>
            <a:r>
              <a:rPr lang="de-DE" altLang="de-DE" b="1" smtClean="0"/>
              <a:t>Beispiele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smtClean="0"/>
              <a:t>Was ist das?</a:t>
            </a:r>
          </a:p>
        </p:txBody>
      </p:sp>
      <p:sp>
        <p:nvSpPr>
          <p:cNvPr id="13315" name="Untertitel 2"/>
          <p:cNvSpPr>
            <a:spLocks noGrp="1"/>
          </p:cNvSpPr>
          <p:nvPr>
            <p:ph idx="1"/>
          </p:nvPr>
        </p:nvSpPr>
        <p:spPr>
          <a:xfrm>
            <a:off x="457200" y="1600200"/>
            <a:ext cx="7467600" cy="4525963"/>
          </a:xfrm>
        </p:spPr>
        <p:txBody>
          <a:bodyPr/>
          <a:lstStyle/>
          <a:p>
            <a:pPr>
              <a:buFontTx/>
              <a:buNone/>
            </a:pPr>
            <a:r>
              <a:rPr lang="de-DE" altLang="de-DE" smtClean="0"/>
              <a:t>Ein gleichschenkeliges Dreieck hat</a:t>
            </a:r>
          </a:p>
          <a:p>
            <a:pPr>
              <a:buFontTx/>
              <a:buNone/>
            </a:pPr>
            <a:r>
              <a:rPr lang="de-DE" altLang="de-DE" smtClean="0"/>
              <a:t>2 gleich lange Seiten (a=b) und</a:t>
            </a:r>
          </a:p>
          <a:p>
            <a:pPr>
              <a:buFontTx/>
              <a:buNone/>
            </a:pPr>
            <a:r>
              <a:rPr lang="de-DE" altLang="de-DE" smtClean="0"/>
              <a:t>2 gleich große Winkel (α=</a:t>
            </a:r>
            <a:r>
              <a:rPr lang="el-GR" altLang="de-DE" smtClean="0">
                <a:latin typeface="Calibri" pitchFamily="34" charset="0"/>
                <a:cs typeface="Calibri" pitchFamily="34" charset="0"/>
              </a:rPr>
              <a:t>β</a:t>
            </a:r>
            <a:r>
              <a:rPr lang="de-DE" altLang="de-DE" smtClean="0">
                <a:latin typeface="Calibri" pitchFamily="34" charset="0"/>
                <a:cs typeface="Calibri" pitchFamily="34" charset="0"/>
              </a:rPr>
              <a:t>).</a:t>
            </a:r>
            <a:endParaRPr lang="de-AT" altLang="de-DE" smtClean="0"/>
          </a:p>
          <a:p>
            <a:pPr>
              <a:buFontTx/>
              <a:buNone/>
            </a:pPr>
            <a:endParaRPr lang="de-DE" altLang="de-DE" smtClean="0"/>
          </a:p>
          <a:p>
            <a:pPr>
              <a:buFontTx/>
              <a:buNone/>
            </a:pPr>
            <a:r>
              <a:rPr lang="de-DE" altLang="de-DE" smtClean="0"/>
              <a:t> </a:t>
            </a:r>
          </a:p>
          <a:p>
            <a:pPr>
              <a:buFontTx/>
              <a:buNone/>
            </a:pPr>
            <a:r>
              <a:rPr lang="de-DE" altLang="de-DE" smtClean="0"/>
              <a:t>Der dritte Winkel δ ergänzt</a:t>
            </a:r>
          </a:p>
          <a:p>
            <a:pPr>
              <a:buFontTx/>
              <a:buNone/>
            </a:pPr>
            <a:r>
              <a:rPr lang="de-DE" altLang="de-DE" smtClean="0"/>
              <a:t>die 180° des Dreiecks. </a:t>
            </a:r>
          </a:p>
          <a:p>
            <a:pPr>
              <a:buFontTx/>
              <a:buNone/>
            </a:pPr>
            <a:endParaRPr lang="de-DE" altLang="de-DE" smtClean="0"/>
          </a:p>
          <a:p>
            <a:pPr>
              <a:buFontTx/>
              <a:buNone/>
            </a:pPr>
            <a:endParaRPr lang="de-DE" altLang="de-DE" smtClean="0"/>
          </a:p>
        </p:txBody>
      </p:sp>
      <p:cxnSp>
        <p:nvCxnSpPr>
          <p:cNvPr id="7" name="Straight Connector 6"/>
          <p:cNvCxnSpPr/>
          <p:nvPr/>
        </p:nvCxnSpPr>
        <p:spPr>
          <a:xfrm rot="16200000" flipH="1">
            <a:off x="5810250" y="3265488"/>
            <a:ext cx="3352800"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324350" y="3265488"/>
            <a:ext cx="3352800" cy="1485900"/>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57800" y="5684838"/>
            <a:ext cx="2971800" cy="1587"/>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319" name="TextBox 10"/>
          <p:cNvSpPr txBox="1">
            <a:spLocks noChangeArrowheads="1"/>
          </p:cNvSpPr>
          <p:nvPr/>
        </p:nvSpPr>
        <p:spPr bwMode="auto">
          <a:xfrm>
            <a:off x="6553200" y="56784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13320" name="TextBox 11"/>
          <p:cNvSpPr txBox="1">
            <a:spLocks noChangeArrowheads="1"/>
          </p:cNvSpPr>
          <p:nvPr/>
        </p:nvSpPr>
        <p:spPr bwMode="auto">
          <a:xfrm>
            <a:off x="54102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3321" name="TextBox 12"/>
          <p:cNvSpPr txBox="1">
            <a:spLocks noChangeArrowheads="1"/>
          </p:cNvSpPr>
          <p:nvPr/>
        </p:nvSpPr>
        <p:spPr bwMode="auto">
          <a:xfrm>
            <a:off x="76581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34" name="Freeform 33"/>
          <p:cNvSpPr/>
          <p:nvPr/>
        </p:nvSpPr>
        <p:spPr>
          <a:xfrm>
            <a:off x="5791200" y="5435600"/>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Arc 38"/>
          <p:cNvSpPr/>
          <p:nvPr/>
        </p:nvSpPr>
        <p:spPr>
          <a:xfrm>
            <a:off x="5105400" y="5211763"/>
            <a:ext cx="7620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1" name="Arc 40"/>
          <p:cNvSpPr/>
          <p:nvPr/>
        </p:nvSpPr>
        <p:spPr>
          <a:xfrm>
            <a:off x="7620000" y="5151438"/>
            <a:ext cx="762000" cy="914400"/>
          </a:xfrm>
          <a:prstGeom prst="arc">
            <a:avLst>
              <a:gd name="adj1" fmla="val 10403373"/>
              <a:gd name="adj2" fmla="val 15996722"/>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2" name="Arc 41"/>
          <p:cNvSpPr/>
          <p:nvPr/>
        </p:nvSpPr>
        <p:spPr>
          <a:xfrm>
            <a:off x="6362700" y="2068513"/>
            <a:ext cx="762000" cy="914400"/>
          </a:xfrm>
          <a:prstGeom prst="arc">
            <a:avLst>
              <a:gd name="adj1" fmla="val 3340379"/>
              <a:gd name="adj2" fmla="val 7379547"/>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326" name="TextBox 42"/>
          <p:cNvSpPr txBox="1">
            <a:spLocks noChangeArrowheads="1"/>
          </p:cNvSpPr>
          <p:nvPr/>
        </p:nvSpPr>
        <p:spPr bwMode="auto">
          <a:xfrm>
            <a:off x="5429250" y="5227638"/>
            <a:ext cx="323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3327" name="TextBox 43"/>
          <p:cNvSpPr txBox="1">
            <a:spLocks noChangeArrowheads="1"/>
          </p:cNvSpPr>
          <p:nvPr/>
        </p:nvSpPr>
        <p:spPr bwMode="auto">
          <a:xfrm>
            <a:off x="7677150" y="5227638"/>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3328" name="TextBox 44"/>
          <p:cNvSpPr txBox="1">
            <a:spLocks noChangeArrowheads="1"/>
          </p:cNvSpPr>
          <p:nvPr/>
        </p:nvSpPr>
        <p:spPr bwMode="auto">
          <a:xfrm>
            <a:off x="6591300" y="2525713"/>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δ</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smtClean="0"/>
              <a:t>Die Winkel</a:t>
            </a:r>
          </a:p>
        </p:txBody>
      </p:sp>
      <p:sp>
        <p:nvSpPr>
          <p:cNvPr id="14339" name="Untertitel 2"/>
          <p:cNvSpPr>
            <a:spLocks noGrp="1"/>
          </p:cNvSpPr>
          <p:nvPr>
            <p:ph idx="1"/>
          </p:nvPr>
        </p:nvSpPr>
        <p:spPr>
          <a:xfrm>
            <a:off x="457200" y="1600200"/>
            <a:ext cx="7467600" cy="4525963"/>
          </a:xfrm>
        </p:spPr>
        <p:txBody>
          <a:bodyPr/>
          <a:lstStyle/>
          <a:p>
            <a:pPr>
              <a:buFontTx/>
              <a:buNone/>
            </a:pPr>
            <a:r>
              <a:rPr lang="de-DE" altLang="de-DE" smtClean="0"/>
              <a:t>Nicht immer sind alle Winkel gegeben</a:t>
            </a:r>
          </a:p>
          <a:p>
            <a:pPr>
              <a:buFontTx/>
              <a:buNone/>
            </a:pPr>
            <a:r>
              <a:rPr lang="de-DE" altLang="de-DE" smtClean="0"/>
              <a:t>und müssen deshalb erst aus-</a:t>
            </a:r>
          </a:p>
          <a:p>
            <a:pPr>
              <a:buFontTx/>
              <a:buNone/>
            </a:pPr>
            <a:r>
              <a:rPr lang="de-DE" altLang="de-DE" smtClean="0"/>
              <a:t>gerechnet werden.</a:t>
            </a:r>
          </a:p>
          <a:p>
            <a:pPr>
              <a:buFontTx/>
              <a:buNone/>
            </a:pPr>
            <a:endParaRPr lang="de-DE" altLang="de-DE" smtClean="0"/>
          </a:p>
          <a:p>
            <a:pPr>
              <a:buFontTx/>
              <a:buNone/>
            </a:pPr>
            <a:r>
              <a:rPr lang="de-DE" altLang="de-DE" smtClean="0"/>
              <a:t>Um die fehlenden Winkel</a:t>
            </a:r>
          </a:p>
          <a:p>
            <a:pPr>
              <a:buFontTx/>
              <a:buNone/>
            </a:pPr>
            <a:r>
              <a:rPr lang="de-DE" altLang="de-DE" smtClean="0"/>
              <a:t>ausrechnen zu können,</a:t>
            </a:r>
          </a:p>
          <a:p>
            <a:pPr>
              <a:buFontTx/>
              <a:buNone/>
            </a:pPr>
            <a:r>
              <a:rPr lang="de-DE" altLang="de-DE" smtClean="0"/>
              <a:t>brauchen wir die Winkel-</a:t>
            </a:r>
          </a:p>
          <a:p>
            <a:pPr>
              <a:buFontTx/>
              <a:buNone/>
            </a:pPr>
            <a:r>
              <a:rPr lang="de-DE" altLang="de-DE" smtClean="0"/>
              <a:t>funktionen. </a:t>
            </a:r>
          </a:p>
          <a:p>
            <a:pPr>
              <a:buFontTx/>
              <a:buNone/>
            </a:pPr>
            <a:endParaRPr lang="de-DE" altLang="de-DE" smtClean="0"/>
          </a:p>
        </p:txBody>
      </p:sp>
      <p:cxnSp>
        <p:nvCxnSpPr>
          <p:cNvPr id="7" name="Straight Connector 6"/>
          <p:cNvCxnSpPr/>
          <p:nvPr/>
        </p:nvCxnSpPr>
        <p:spPr>
          <a:xfrm rot="16200000" flipH="1">
            <a:off x="5810250" y="3265488"/>
            <a:ext cx="3352800"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324350" y="3265488"/>
            <a:ext cx="3352800" cy="1485900"/>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57800" y="5684838"/>
            <a:ext cx="2971800" cy="1587"/>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343" name="TextBox 10"/>
          <p:cNvSpPr txBox="1">
            <a:spLocks noChangeArrowheads="1"/>
          </p:cNvSpPr>
          <p:nvPr/>
        </p:nvSpPr>
        <p:spPr bwMode="auto">
          <a:xfrm>
            <a:off x="6553200" y="56784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14344" name="TextBox 11"/>
          <p:cNvSpPr txBox="1">
            <a:spLocks noChangeArrowheads="1"/>
          </p:cNvSpPr>
          <p:nvPr/>
        </p:nvSpPr>
        <p:spPr bwMode="auto">
          <a:xfrm>
            <a:off x="54102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4345" name="TextBox 12"/>
          <p:cNvSpPr txBox="1">
            <a:spLocks noChangeArrowheads="1"/>
          </p:cNvSpPr>
          <p:nvPr/>
        </p:nvSpPr>
        <p:spPr bwMode="auto">
          <a:xfrm>
            <a:off x="76581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34" name="Freeform 33"/>
          <p:cNvSpPr/>
          <p:nvPr/>
        </p:nvSpPr>
        <p:spPr>
          <a:xfrm>
            <a:off x="5791200" y="5435600"/>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Arc 38"/>
          <p:cNvSpPr/>
          <p:nvPr/>
        </p:nvSpPr>
        <p:spPr>
          <a:xfrm>
            <a:off x="5105400" y="5211763"/>
            <a:ext cx="7620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1" name="Arc 40"/>
          <p:cNvSpPr/>
          <p:nvPr/>
        </p:nvSpPr>
        <p:spPr>
          <a:xfrm>
            <a:off x="7620000" y="5151438"/>
            <a:ext cx="762000" cy="914400"/>
          </a:xfrm>
          <a:prstGeom prst="arc">
            <a:avLst>
              <a:gd name="adj1" fmla="val 10403373"/>
              <a:gd name="adj2" fmla="val 15996722"/>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2" name="Arc 41"/>
          <p:cNvSpPr/>
          <p:nvPr/>
        </p:nvSpPr>
        <p:spPr>
          <a:xfrm>
            <a:off x="6362700" y="2068513"/>
            <a:ext cx="762000" cy="914400"/>
          </a:xfrm>
          <a:prstGeom prst="arc">
            <a:avLst>
              <a:gd name="adj1" fmla="val 3340379"/>
              <a:gd name="adj2" fmla="val 7379547"/>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50" name="TextBox 42"/>
          <p:cNvSpPr txBox="1">
            <a:spLocks noChangeArrowheads="1"/>
          </p:cNvSpPr>
          <p:nvPr/>
        </p:nvSpPr>
        <p:spPr bwMode="auto">
          <a:xfrm>
            <a:off x="5429250" y="5227638"/>
            <a:ext cx="323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4351" name="TextBox 43"/>
          <p:cNvSpPr txBox="1">
            <a:spLocks noChangeArrowheads="1"/>
          </p:cNvSpPr>
          <p:nvPr/>
        </p:nvSpPr>
        <p:spPr bwMode="auto">
          <a:xfrm>
            <a:off x="7677150" y="5227638"/>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4352" name="TextBox 44"/>
          <p:cNvSpPr txBox="1">
            <a:spLocks noChangeArrowheads="1"/>
          </p:cNvSpPr>
          <p:nvPr/>
        </p:nvSpPr>
        <p:spPr bwMode="auto">
          <a:xfrm>
            <a:off x="6591300" y="2525713"/>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δ</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altLang="de-DE" smtClean="0"/>
              <a:t>Die Winkelfunktionen</a:t>
            </a:r>
          </a:p>
        </p:txBody>
      </p:sp>
      <p:sp>
        <p:nvSpPr>
          <p:cNvPr id="15363" name="Untertitel 2"/>
          <p:cNvSpPr>
            <a:spLocks noGrp="1"/>
          </p:cNvSpPr>
          <p:nvPr>
            <p:ph idx="1"/>
          </p:nvPr>
        </p:nvSpPr>
        <p:spPr>
          <a:xfrm>
            <a:off x="457200" y="1600200"/>
            <a:ext cx="7467600" cy="4525963"/>
          </a:xfrm>
        </p:spPr>
        <p:txBody>
          <a:bodyPr/>
          <a:lstStyle/>
          <a:p>
            <a:pPr>
              <a:buFontTx/>
              <a:buNone/>
            </a:pPr>
            <a:r>
              <a:rPr lang="de-DE" altLang="de-DE" smtClean="0"/>
              <a:t>Diese Funktionen können nur im</a:t>
            </a:r>
          </a:p>
          <a:p>
            <a:pPr>
              <a:buFontTx/>
              <a:buNone/>
            </a:pPr>
            <a:r>
              <a:rPr lang="de-DE" altLang="de-DE" smtClean="0"/>
              <a:t>rechtwinkeligen Dreieck ange-</a:t>
            </a:r>
          </a:p>
          <a:p>
            <a:pPr>
              <a:buFontTx/>
              <a:buNone/>
            </a:pPr>
            <a:r>
              <a:rPr lang="de-DE" altLang="de-DE" smtClean="0"/>
              <a:t>wendet werden. </a:t>
            </a:r>
          </a:p>
          <a:p>
            <a:pPr>
              <a:buFontTx/>
              <a:buNone/>
            </a:pPr>
            <a:r>
              <a:rPr lang="de-DE" altLang="de-DE" smtClean="0"/>
              <a:t>Deshalb helfen wir uns mit </a:t>
            </a:r>
          </a:p>
          <a:p>
            <a:pPr>
              <a:buFontTx/>
              <a:buNone/>
            </a:pPr>
            <a:r>
              <a:rPr lang="de-DE" altLang="de-DE" smtClean="0"/>
              <a:t>den Höhen </a:t>
            </a:r>
            <a:r>
              <a:rPr lang="en-US" altLang="de-DE" smtClean="0"/>
              <a:t>h</a:t>
            </a:r>
            <a:r>
              <a:rPr lang="en-US" altLang="de-DE" baseline="-25000" smtClean="0"/>
              <a:t>c </a:t>
            </a:r>
            <a:r>
              <a:rPr lang="de-DE" altLang="de-DE" smtClean="0"/>
              <a:t>oder </a:t>
            </a:r>
            <a:r>
              <a:rPr lang="en-US" altLang="de-DE" smtClean="0"/>
              <a:t>h</a:t>
            </a:r>
            <a:r>
              <a:rPr lang="en-US" altLang="de-DE" baseline="-25000" smtClean="0"/>
              <a:t>a.</a:t>
            </a:r>
          </a:p>
        </p:txBody>
      </p:sp>
      <p:cxnSp>
        <p:nvCxnSpPr>
          <p:cNvPr id="7" name="Straight Connector 6"/>
          <p:cNvCxnSpPr/>
          <p:nvPr/>
        </p:nvCxnSpPr>
        <p:spPr>
          <a:xfrm rot="16200000" flipH="1">
            <a:off x="5810250" y="3265488"/>
            <a:ext cx="3352800"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324350" y="3265488"/>
            <a:ext cx="3352800" cy="1485900"/>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57800" y="5684838"/>
            <a:ext cx="2971800" cy="1587"/>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367" name="TextBox 10"/>
          <p:cNvSpPr txBox="1">
            <a:spLocks noChangeArrowheads="1"/>
          </p:cNvSpPr>
          <p:nvPr/>
        </p:nvSpPr>
        <p:spPr bwMode="auto">
          <a:xfrm>
            <a:off x="6553200" y="56784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15368" name="TextBox 11"/>
          <p:cNvSpPr txBox="1">
            <a:spLocks noChangeArrowheads="1"/>
          </p:cNvSpPr>
          <p:nvPr/>
        </p:nvSpPr>
        <p:spPr bwMode="auto">
          <a:xfrm>
            <a:off x="54102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5369" name="TextBox 12"/>
          <p:cNvSpPr txBox="1">
            <a:spLocks noChangeArrowheads="1"/>
          </p:cNvSpPr>
          <p:nvPr/>
        </p:nvSpPr>
        <p:spPr bwMode="auto">
          <a:xfrm>
            <a:off x="76581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34" name="Freeform 33"/>
          <p:cNvSpPr/>
          <p:nvPr/>
        </p:nvSpPr>
        <p:spPr>
          <a:xfrm>
            <a:off x="5791200" y="5435600"/>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Arc 38"/>
          <p:cNvSpPr/>
          <p:nvPr/>
        </p:nvSpPr>
        <p:spPr>
          <a:xfrm>
            <a:off x="5105400" y="5211763"/>
            <a:ext cx="7620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1" name="Arc 40"/>
          <p:cNvSpPr/>
          <p:nvPr/>
        </p:nvSpPr>
        <p:spPr>
          <a:xfrm>
            <a:off x="7620000" y="5151438"/>
            <a:ext cx="762000" cy="914400"/>
          </a:xfrm>
          <a:prstGeom prst="arc">
            <a:avLst>
              <a:gd name="adj1" fmla="val 10403373"/>
              <a:gd name="adj2" fmla="val 15996722"/>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2" name="Arc 41"/>
          <p:cNvSpPr/>
          <p:nvPr/>
        </p:nvSpPr>
        <p:spPr>
          <a:xfrm>
            <a:off x="6362700" y="2068513"/>
            <a:ext cx="762000" cy="914400"/>
          </a:xfrm>
          <a:prstGeom prst="arc">
            <a:avLst>
              <a:gd name="adj1" fmla="val 3340379"/>
              <a:gd name="adj2" fmla="val 7379547"/>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374" name="TextBox 42"/>
          <p:cNvSpPr txBox="1">
            <a:spLocks noChangeArrowheads="1"/>
          </p:cNvSpPr>
          <p:nvPr/>
        </p:nvSpPr>
        <p:spPr bwMode="auto">
          <a:xfrm>
            <a:off x="5429250" y="5227638"/>
            <a:ext cx="323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5375" name="TextBox 43"/>
          <p:cNvSpPr txBox="1">
            <a:spLocks noChangeArrowheads="1"/>
          </p:cNvSpPr>
          <p:nvPr/>
        </p:nvSpPr>
        <p:spPr bwMode="auto">
          <a:xfrm>
            <a:off x="7677150" y="5227638"/>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5376" name="TextBox 44"/>
          <p:cNvSpPr txBox="1">
            <a:spLocks noChangeArrowheads="1"/>
          </p:cNvSpPr>
          <p:nvPr/>
        </p:nvSpPr>
        <p:spPr bwMode="auto">
          <a:xfrm>
            <a:off x="6591300" y="2525713"/>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δ</a:t>
            </a:r>
          </a:p>
        </p:txBody>
      </p:sp>
      <p:cxnSp>
        <p:nvCxnSpPr>
          <p:cNvPr id="17" name="Straight Connector 16"/>
          <p:cNvCxnSpPr/>
          <p:nvPr/>
        </p:nvCxnSpPr>
        <p:spPr>
          <a:xfrm rot="5400000">
            <a:off x="5067300" y="3998913"/>
            <a:ext cx="335438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378" name="TextBox 17"/>
          <p:cNvSpPr txBox="1">
            <a:spLocks noChangeArrowheads="1"/>
          </p:cNvSpPr>
          <p:nvPr/>
        </p:nvSpPr>
        <p:spPr bwMode="auto">
          <a:xfrm>
            <a:off x="6705600" y="369252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c</a:t>
            </a:r>
          </a:p>
        </p:txBody>
      </p:sp>
      <p:cxnSp>
        <p:nvCxnSpPr>
          <p:cNvPr id="19" name="Straight Connector 18"/>
          <p:cNvCxnSpPr/>
          <p:nvPr/>
        </p:nvCxnSpPr>
        <p:spPr>
          <a:xfrm flipV="1">
            <a:off x="5257800" y="4835525"/>
            <a:ext cx="2628900" cy="8382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380" name="TextBox 19"/>
          <p:cNvSpPr txBox="1">
            <a:spLocks noChangeArrowheads="1"/>
          </p:cNvSpPr>
          <p:nvPr/>
        </p:nvSpPr>
        <p:spPr bwMode="auto">
          <a:xfrm>
            <a:off x="7315200" y="487362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a</a:t>
            </a:r>
          </a:p>
        </p:txBody>
      </p:sp>
      <p:sp>
        <p:nvSpPr>
          <p:cNvPr id="21" name="Arc 20"/>
          <p:cNvSpPr/>
          <p:nvPr/>
        </p:nvSpPr>
        <p:spPr>
          <a:xfrm>
            <a:off x="6477000" y="5410200"/>
            <a:ext cx="573088"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Arc 21"/>
          <p:cNvSpPr/>
          <p:nvPr/>
        </p:nvSpPr>
        <p:spPr>
          <a:xfrm rot="16200000">
            <a:off x="7448550" y="4664075"/>
            <a:ext cx="571500"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 name="Oval 22"/>
          <p:cNvSpPr/>
          <p:nvPr/>
        </p:nvSpPr>
        <p:spPr>
          <a:xfrm>
            <a:off x="6858000" y="5546725"/>
            <a:ext cx="46038" cy="46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7650163" y="4791075"/>
            <a:ext cx="46037" cy="44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smtClean="0"/>
              <a:t>Formeln</a:t>
            </a:r>
          </a:p>
        </p:txBody>
      </p:sp>
      <p:sp>
        <p:nvSpPr>
          <p:cNvPr id="16387" name="Untertitel 2"/>
          <p:cNvSpPr>
            <a:spLocks noGrp="1"/>
          </p:cNvSpPr>
          <p:nvPr>
            <p:ph idx="1"/>
          </p:nvPr>
        </p:nvSpPr>
        <p:spPr>
          <a:xfrm>
            <a:off x="457200" y="1600200"/>
            <a:ext cx="7467600" cy="4525963"/>
          </a:xfrm>
        </p:spPr>
        <p:txBody>
          <a:bodyPr/>
          <a:lstStyle/>
          <a:p>
            <a:pPr>
              <a:buFontTx/>
              <a:buNone/>
            </a:pPr>
            <a:endParaRPr lang="en-US" altLang="de-DE" baseline="-25000" smtClean="0"/>
          </a:p>
          <a:p>
            <a:pPr>
              <a:buFontTx/>
              <a:buNone/>
            </a:pPr>
            <a:endParaRPr lang="en-US" altLang="de-DE" baseline="-25000" smtClean="0"/>
          </a:p>
          <a:p>
            <a:pPr>
              <a:buFontTx/>
              <a:buNone/>
            </a:pPr>
            <a:r>
              <a:rPr lang="en-US" altLang="de-DE" baseline="-25000" smtClean="0"/>
              <a:t> </a:t>
            </a:r>
            <a:r>
              <a:rPr lang="en-US" altLang="de-DE" smtClean="0"/>
              <a:t>       tan</a:t>
            </a:r>
            <a:r>
              <a:rPr lang="en-US" altLang="de-DE" b="1" smtClean="0"/>
              <a:t>α</a:t>
            </a:r>
            <a:r>
              <a:rPr lang="en-US" altLang="de-DE" smtClean="0"/>
              <a:t> =</a:t>
            </a:r>
          </a:p>
          <a:p>
            <a:pPr>
              <a:buFontTx/>
              <a:buNone/>
            </a:pPr>
            <a:endParaRPr lang="en-US" altLang="de-DE" smtClean="0"/>
          </a:p>
          <a:p>
            <a:pPr>
              <a:buFontTx/>
              <a:buNone/>
            </a:pPr>
            <a:r>
              <a:rPr lang="en-US" altLang="de-DE" smtClean="0"/>
              <a:t>        sin</a:t>
            </a:r>
            <a:r>
              <a:rPr lang="en-US" altLang="de-DE" b="1" smtClean="0"/>
              <a:t>α</a:t>
            </a:r>
            <a:r>
              <a:rPr lang="en-US" altLang="de-DE" smtClean="0"/>
              <a:t> =</a:t>
            </a:r>
          </a:p>
          <a:p>
            <a:pPr>
              <a:buFontTx/>
              <a:buNone/>
            </a:pPr>
            <a:endParaRPr lang="en-US" altLang="de-DE" smtClean="0"/>
          </a:p>
          <a:p>
            <a:pPr>
              <a:buFontTx/>
              <a:buNone/>
            </a:pPr>
            <a:r>
              <a:rPr lang="en-US" altLang="de-DE" smtClean="0"/>
              <a:t>        cos</a:t>
            </a:r>
            <a:r>
              <a:rPr lang="en-US" altLang="de-DE" b="1" smtClean="0"/>
              <a:t>α</a:t>
            </a:r>
            <a:r>
              <a:rPr lang="en-US" altLang="de-DE" smtClean="0"/>
              <a:t> = </a:t>
            </a:r>
            <a:endParaRPr lang="en-US" altLang="de-DE" baseline="-25000" smtClean="0"/>
          </a:p>
        </p:txBody>
      </p:sp>
      <p:cxnSp>
        <p:nvCxnSpPr>
          <p:cNvPr id="7" name="Straight Connector 6"/>
          <p:cNvCxnSpPr/>
          <p:nvPr/>
        </p:nvCxnSpPr>
        <p:spPr>
          <a:xfrm rot="16200000" flipH="1">
            <a:off x="5810250" y="3265488"/>
            <a:ext cx="3352800" cy="14859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324350" y="3265488"/>
            <a:ext cx="3352800" cy="1485900"/>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6391" idx="0"/>
          </p:cNvCxnSpPr>
          <p:nvPr/>
        </p:nvCxnSpPr>
        <p:spPr>
          <a:xfrm rot="16200000" flipH="1">
            <a:off x="7473156" y="4929982"/>
            <a:ext cx="7937" cy="1504950"/>
          </a:xfrm>
          <a:prstGeom prst="line">
            <a:avLst/>
          </a:prstGeom>
          <a:ln w="254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391" name="TextBox 10"/>
          <p:cNvSpPr txBox="1">
            <a:spLocks noChangeArrowheads="1"/>
          </p:cNvSpPr>
          <p:nvPr/>
        </p:nvSpPr>
        <p:spPr bwMode="auto">
          <a:xfrm>
            <a:off x="6553200" y="56784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16392" name="TextBox 11"/>
          <p:cNvSpPr txBox="1">
            <a:spLocks noChangeArrowheads="1"/>
          </p:cNvSpPr>
          <p:nvPr/>
        </p:nvSpPr>
        <p:spPr bwMode="auto">
          <a:xfrm>
            <a:off x="54102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6393" name="TextBox 12"/>
          <p:cNvSpPr txBox="1">
            <a:spLocks noChangeArrowheads="1"/>
          </p:cNvSpPr>
          <p:nvPr/>
        </p:nvSpPr>
        <p:spPr bwMode="auto">
          <a:xfrm>
            <a:off x="7658100" y="3627438"/>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34" name="Freeform 33"/>
          <p:cNvSpPr/>
          <p:nvPr/>
        </p:nvSpPr>
        <p:spPr>
          <a:xfrm>
            <a:off x="5791200" y="5435600"/>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Arc 38"/>
          <p:cNvSpPr/>
          <p:nvPr/>
        </p:nvSpPr>
        <p:spPr>
          <a:xfrm>
            <a:off x="5105400" y="5211763"/>
            <a:ext cx="7620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1" name="Arc 40"/>
          <p:cNvSpPr/>
          <p:nvPr/>
        </p:nvSpPr>
        <p:spPr>
          <a:xfrm>
            <a:off x="7620000" y="5151438"/>
            <a:ext cx="762000" cy="914400"/>
          </a:xfrm>
          <a:prstGeom prst="arc">
            <a:avLst>
              <a:gd name="adj1" fmla="val 10403373"/>
              <a:gd name="adj2" fmla="val 15996722"/>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2" name="Arc 41"/>
          <p:cNvSpPr/>
          <p:nvPr/>
        </p:nvSpPr>
        <p:spPr>
          <a:xfrm>
            <a:off x="6362700" y="2068513"/>
            <a:ext cx="762000" cy="914400"/>
          </a:xfrm>
          <a:prstGeom prst="arc">
            <a:avLst>
              <a:gd name="adj1" fmla="val 3340379"/>
              <a:gd name="adj2" fmla="val 7379547"/>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398" name="TextBox 42"/>
          <p:cNvSpPr txBox="1">
            <a:spLocks noChangeArrowheads="1"/>
          </p:cNvSpPr>
          <p:nvPr/>
        </p:nvSpPr>
        <p:spPr bwMode="auto">
          <a:xfrm>
            <a:off x="5429250" y="5227638"/>
            <a:ext cx="323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6399" name="TextBox 43"/>
          <p:cNvSpPr txBox="1">
            <a:spLocks noChangeArrowheads="1"/>
          </p:cNvSpPr>
          <p:nvPr/>
        </p:nvSpPr>
        <p:spPr bwMode="auto">
          <a:xfrm>
            <a:off x="7677150" y="5227638"/>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b="1"/>
              <a:t>α</a:t>
            </a:r>
          </a:p>
        </p:txBody>
      </p:sp>
      <p:sp>
        <p:nvSpPr>
          <p:cNvPr id="16400" name="TextBox 44"/>
          <p:cNvSpPr txBox="1">
            <a:spLocks noChangeArrowheads="1"/>
          </p:cNvSpPr>
          <p:nvPr/>
        </p:nvSpPr>
        <p:spPr bwMode="auto">
          <a:xfrm>
            <a:off x="6591300" y="2525713"/>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δ</a:t>
            </a:r>
          </a:p>
        </p:txBody>
      </p:sp>
      <p:cxnSp>
        <p:nvCxnSpPr>
          <p:cNvPr id="17" name="Straight Connector 16"/>
          <p:cNvCxnSpPr/>
          <p:nvPr/>
        </p:nvCxnSpPr>
        <p:spPr>
          <a:xfrm rot="5400000">
            <a:off x="5067300" y="3998913"/>
            <a:ext cx="3354387" cy="1588"/>
          </a:xfrm>
          <a:prstGeom prst="line">
            <a:avLst/>
          </a:prstGeom>
          <a:ln w="254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402" name="TextBox 17"/>
          <p:cNvSpPr txBox="1">
            <a:spLocks noChangeArrowheads="1"/>
          </p:cNvSpPr>
          <p:nvPr/>
        </p:nvSpPr>
        <p:spPr bwMode="auto">
          <a:xfrm>
            <a:off x="6705600" y="369252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c</a:t>
            </a:r>
          </a:p>
        </p:txBody>
      </p:sp>
      <p:cxnSp>
        <p:nvCxnSpPr>
          <p:cNvPr id="19" name="Straight Connector 18"/>
          <p:cNvCxnSpPr/>
          <p:nvPr/>
        </p:nvCxnSpPr>
        <p:spPr>
          <a:xfrm flipV="1">
            <a:off x="5257800" y="4835525"/>
            <a:ext cx="2628900" cy="8382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404" name="TextBox 19"/>
          <p:cNvSpPr txBox="1">
            <a:spLocks noChangeArrowheads="1"/>
          </p:cNvSpPr>
          <p:nvPr/>
        </p:nvSpPr>
        <p:spPr bwMode="auto">
          <a:xfrm>
            <a:off x="7315200" y="487362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a</a:t>
            </a:r>
          </a:p>
        </p:txBody>
      </p:sp>
      <p:sp>
        <p:nvSpPr>
          <p:cNvPr id="21" name="Arc 20"/>
          <p:cNvSpPr/>
          <p:nvPr/>
        </p:nvSpPr>
        <p:spPr>
          <a:xfrm>
            <a:off x="6477000" y="5410200"/>
            <a:ext cx="573088"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Arc 21"/>
          <p:cNvSpPr/>
          <p:nvPr/>
        </p:nvSpPr>
        <p:spPr>
          <a:xfrm rot="16200000">
            <a:off x="7448550" y="4664075"/>
            <a:ext cx="571500"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 name="Oval 22"/>
          <p:cNvSpPr/>
          <p:nvPr/>
        </p:nvSpPr>
        <p:spPr>
          <a:xfrm>
            <a:off x="6858000" y="5546725"/>
            <a:ext cx="46038" cy="46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7650163" y="4791075"/>
            <a:ext cx="46037" cy="44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09" name="Textfeld 10"/>
          <p:cNvSpPr txBox="1">
            <a:spLocks noChangeArrowheads="1"/>
          </p:cNvSpPr>
          <p:nvPr/>
        </p:nvSpPr>
        <p:spPr bwMode="auto">
          <a:xfrm>
            <a:off x="2895600" y="22971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FF0000"/>
                </a:solidFill>
              </a:rPr>
              <a:t>Gegenkathete</a:t>
            </a:r>
            <a:endParaRPr lang="en-US" altLang="de-DE" baseline="-25000">
              <a:solidFill>
                <a:srgbClr val="FF0000"/>
              </a:solidFill>
            </a:endParaRPr>
          </a:p>
          <a:p>
            <a:endParaRPr lang="de-DE" altLang="de-DE"/>
          </a:p>
        </p:txBody>
      </p:sp>
      <p:sp>
        <p:nvSpPr>
          <p:cNvPr id="16410" name="Textfeld 10"/>
          <p:cNvSpPr txBox="1">
            <a:spLocks noChangeArrowheads="1"/>
          </p:cNvSpPr>
          <p:nvPr/>
        </p:nvSpPr>
        <p:spPr bwMode="auto">
          <a:xfrm>
            <a:off x="3105150" y="2667000"/>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00FF"/>
                </a:solidFill>
              </a:rPr>
              <a:t>Ankathete</a:t>
            </a:r>
            <a:endParaRPr lang="en-US" altLang="de-DE" baseline="-25000">
              <a:solidFill>
                <a:srgbClr val="0000FF"/>
              </a:solidFill>
            </a:endParaRPr>
          </a:p>
          <a:p>
            <a:endParaRPr lang="de-DE" altLang="de-DE"/>
          </a:p>
        </p:txBody>
      </p:sp>
      <p:cxnSp>
        <p:nvCxnSpPr>
          <p:cNvPr id="30" name="Straight Connector 29"/>
          <p:cNvCxnSpPr/>
          <p:nvPr/>
        </p:nvCxnSpPr>
        <p:spPr>
          <a:xfrm>
            <a:off x="2819400" y="2667000"/>
            <a:ext cx="17716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16391" idx="0"/>
          </p:cNvCxnSpPr>
          <p:nvPr/>
        </p:nvCxnSpPr>
        <p:spPr>
          <a:xfrm flipV="1">
            <a:off x="5259388" y="5678488"/>
            <a:ext cx="1465262" cy="7937"/>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819400" y="3883025"/>
            <a:ext cx="177165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414" name="Textfeld 10"/>
          <p:cNvSpPr txBox="1">
            <a:spLocks noChangeArrowheads="1"/>
          </p:cNvSpPr>
          <p:nvPr/>
        </p:nvSpPr>
        <p:spPr bwMode="auto">
          <a:xfrm>
            <a:off x="2895600" y="3429000"/>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FF0000"/>
                </a:solidFill>
              </a:rPr>
              <a:t>Gegenkathete</a:t>
            </a:r>
            <a:endParaRPr lang="en-US" altLang="de-DE" baseline="-25000">
              <a:solidFill>
                <a:srgbClr val="FF0000"/>
              </a:solidFill>
            </a:endParaRPr>
          </a:p>
          <a:p>
            <a:endParaRPr lang="de-DE" altLang="de-DE"/>
          </a:p>
        </p:txBody>
      </p:sp>
      <p:sp>
        <p:nvSpPr>
          <p:cNvPr id="16415" name="Textfeld 10"/>
          <p:cNvSpPr txBox="1">
            <a:spLocks noChangeArrowheads="1"/>
          </p:cNvSpPr>
          <p:nvPr/>
        </p:nvSpPr>
        <p:spPr bwMode="auto">
          <a:xfrm>
            <a:off x="2952750" y="3886200"/>
            <a:ext cx="1771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8000"/>
                </a:solidFill>
              </a:rPr>
              <a:t>Hypotenuse</a:t>
            </a:r>
            <a:endParaRPr lang="en-US" altLang="de-DE" baseline="-25000">
              <a:solidFill>
                <a:srgbClr val="008000"/>
              </a:solidFill>
            </a:endParaRPr>
          </a:p>
          <a:p>
            <a:endParaRPr lang="de-DE" altLang="de-DE"/>
          </a:p>
        </p:txBody>
      </p:sp>
      <p:cxnSp>
        <p:nvCxnSpPr>
          <p:cNvPr id="38" name="Straight Connector 37"/>
          <p:cNvCxnSpPr/>
          <p:nvPr/>
        </p:nvCxnSpPr>
        <p:spPr>
          <a:xfrm>
            <a:off x="2971800" y="5029200"/>
            <a:ext cx="177165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417" name="Textfeld 10"/>
          <p:cNvSpPr txBox="1">
            <a:spLocks noChangeArrowheads="1"/>
          </p:cNvSpPr>
          <p:nvPr/>
        </p:nvSpPr>
        <p:spPr bwMode="auto">
          <a:xfrm>
            <a:off x="3257550" y="46593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00FF"/>
                </a:solidFill>
              </a:rPr>
              <a:t>Ankathete</a:t>
            </a:r>
            <a:endParaRPr lang="en-US" altLang="de-DE" baseline="-25000">
              <a:solidFill>
                <a:srgbClr val="0000FF"/>
              </a:solidFill>
            </a:endParaRPr>
          </a:p>
          <a:p>
            <a:endParaRPr lang="de-DE" altLang="de-DE"/>
          </a:p>
        </p:txBody>
      </p:sp>
      <p:sp>
        <p:nvSpPr>
          <p:cNvPr id="16418" name="Textfeld 10"/>
          <p:cNvSpPr txBox="1">
            <a:spLocks noChangeArrowheads="1"/>
          </p:cNvSpPr>
          <p:nvPr/>
        </p:nvSpPr>
        <p:spPr bwMode="auto">
          <a:xfrm>
            <a:off x="3105150" y="5040313"/>
            <a:ext cx="1771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8000"/>
                </a:solidFill>
              </a:rPr>
              <a:t>Hypotenuse</a:t>
            </a:r>
            <a:endParaRPr lang="en-US" altLang="de-DE" baseline="-25000">
              <a:solidFill>
                <a:srgbClr val="008000"/>
              </a:solidFill>
            </a:endParaRPr>
          </a:p>
          <a:p>
            <a:endParaRPr lang="de-DE" alt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tertitel 2"/>
          <p:cNvSpPr>
            <a:spLocks noGrp="1"/>
          </p:cNvSpPr>
          <p:nvPr>
            <p:ph idx="1"/>
          </p:nvPr>
        </p:nvSpPr>
        <p:spPr>
          <a:xfrm>
            <a:off x="776288" y="1600200"/>
            <a:ext cx="7467600" cy="4525963"/>
          </a:xfrm>
        </p:spPr>
        <p:txBody>
          <a:bodyPr/>
          <a:lstStyle/>
          <a:p>
            <a:pPr>
              <a:buFontTx/>
              <a:buNone/>
            </a:pPr>
            <a:r>
              <a:rPr lang="de-DE" altLang="de-DE" smtClean="0"/>
              <a:t>Für die Berechnung der Fläche</a:t>
            </a:r>
          </a:p>
          <a:p>
            <a:pPr>
              <a:buFontTx/>
              <a:buNone/>
            </a:pPr>
            <a:r>
              <a:rPr lang="de-DE" altLang="de-DE" smtClean="0"/>
              <a:t>wird folgende Formel verwendet:</a:t>
            </a:r>
          </a:p>
          <a:p>
            <a:pPr>
              <a:spcBef>
                <a:spcPts val="3163"/>
              </a:spcBef>
              <a:buFontTx/>
              <a:buNone/>
            </a:pPr>
            <a:r>
              <a:rPr lang="de-DE" altLang="de-DE" smtClean="0"/>
              <a:t>                   A =</a:t>
            </a:r>
          </a:p>
          <a:p>
            <a:pPr>
              <a:spcBef>
                <a:spcPts val="1363"/>
              </a:spcBef>
              <a:buFontTx/>
              <a:buNone/>
            </a:pPr>
            <a:r>
              <a:rPr lang="de-DE" altLang="de-DE" smtClean="0"/>
              <a:t>                    oder</a:t>
            </a:r>
          </a:p>
          <a:p>
            <a:pPr>
              <a:spcBef>
                <a:spcPts val="1363"/>
              </a:spcBef>
              <a:buFontTx/>
              <a:buNone/>
            </a:pPr>
            <a:r>
              <a:rPr lang="de-DE" altLang="de-DE" smtClean="0"/>
              <a:t>                   A = </a:t>
            </a:r>
          </a:p>
          <a:p>
            <a:pPr>
              <a:buFontTx/>
              <a:buNone/>
            </a:pPr>
            <a:endParaRPr lang="de-DE" altLang="de-DE" smtClean="0"/>
          </a:p>
        </p:txBody>
      </p:sp>
      <p:sp>
        <p:nvSpPr>
          <p:cNvPr id="17411" name="Titel 1"/>
          <p:cNvSpPr>
            <a:spLocks noGrp="1"/>
          </p:cNvSpPr>
          <p:nvPr>
            <p:ph type="title"/>
          </p:nvPr>
        </p:nvSpPr>
        <p:spPr/>
        <p:txBody>
          <a:bodyPr/>
          <a:lstStyle/>
          <a:p>
            <a:r>
              <a:rPr lang="de-DE" altLang="de-DE" smtClean="0"/>
              <a:t>Formeln II</a:t>
            </a:r>
          </a:p>
        </p:txBody>
      </p:sp>
      <p:cxnSp>
        <p:nvCxnSpPr>
          <p:cNvPr id="7" name="Straight Connector 6"/>
          <p:cNvCxnSpPr/>
          <p:nvPr/>
        </p:nvCxnSpPr>
        <p:spPr>
          <a:xfrm rot="16200000" flipH="1">
            <a:off x="5962650" y="3600450"/>
            <a:ext cx="3352800"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476750" y="3562350"/>
            <a:ext cx="3352800" cy="1485900"/>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10200" y="5981700"/>
            <a:ext cx="2971800" cy="1588"/>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415" name="TextBox 10"/>
          <p:cNvSpPr txBox="1">
            <a:spLocks noChangeArrowheads="1"/>
          </p:cNvSpPr>
          <p:nvPr/>
        </p:nvSpPr>
        <p:spPr bwMode="auto">
          <a:xfrm>
            <a:off x="6724650" y="59832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17416" name="TextBox 11"/>
          <p:cNvSpPr txBox="1">
            <a:spLocks noChangeArrowheads="1"/>
          </p:cNvSpPr>
          <p:nvPr/>
        </p:nvSpPr>
        <p:spPr bwMode="auto">
          <a:xfrm>
            <a:off x="5715000" y="3924300"/>
            <a:ext cx="342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7417" name="TextBox 12"/>
          <p:cNvSpPr txBox="1">
            <a:spLocks noChangeArrowheads="1"/>
          </p:cNvSpPr>
          <p:nvPr/>
        </p:nvSpPr>
        <p:spPr bwMode="auto">
          <a:xfrm>
            <a:off x="7696200" y="3924300"/>
            <a:ext cx="342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cxnSp>
        <p:nvCxnSpPr>
          <p:cNvPr id="15" name="Straight Connector 14"/>
          <p:cNvCxnSpPr>
            <a:endCxn id="17415" idx="0"/>
          </p:cNvCxnSpPr>
          <p:nvPr/>
        </p:nvCxnSpPr>
        <p:spPr>
          <a:xfrm rot="5400000">
            <a:off x="5219700" y="4306888"/>
            <a:ext cx="335438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419" name="TextBox 15"/>
          <p:cNvSpPr txBox="1">
            <a:spLocks noChangeArrowheads="1"/>
          </p:cNvSpPr>
          <p:nvPr/>
        </p:nvSpPr>
        <p:spPr bwMode="auto">
          <a:xfrm>
            <a:off x="6858000" y="40005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c</a:t>
            </a:r>
          </a:p>
        </p:txBody>
      </p:sp>
      <p:cxnSp>
        <p:nvCxnSpPr>
          <p:cNvPr id="20" name="Straight Connector 19"/>
          <p:cNvCxnSpPr/>
          <p:nvPr/>
        </p:nvCxnSpPr>
        <p:spPr>
          <a:xfrm flipV="1">
            <a:off x="5410200" y="5143500"/>
            <a:ext cx="2628900" cy="8382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421" name="TextBox 23"/>
          <p:cNvSpPr txBox="1">
            <a:spLocks noChangeArrowheads="1"/>
          </p:cNvSpPr>
          <p:nvPr/>
        </p:nvSpPr>
        <p:spPr bwMode="auto">
          <a:xfrm>
            <a:off x="7620000" y="51816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a</a:t>
            </a:r>
          </a:p>
        </p:txBody>
      </p:sp>
      <p:sp>
        <p:nvSpPr>
          <p:cNvPr id="31" name="Arc 30"/>
          <p:cNvSpPr/>
          <p:nvPr/>
        </p:nvSpPr>
        <p:spPr>
          <a:xfrm>
            <a:off x="6629400" y="5718175"/>
            <a:ext cx="573088"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Arc 32"/>
          <p:cNvSpPr/>
          <p:nvPr/>
        </p:nvSpPr>
        <p:spPr>
          <a:xfrm rot="16200000">
            <a:off x="7600950" y="4972050"/>
            <a:ext cx="571500"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5791200" y="5435600"/>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7010400" y="5854700"/>
            <a:ext cx="46038" cy="46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7802563" y="5099050"/>
            <a:ext cx="46037" cy="44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427" name="Gruppieren 28"/>
          <p:cNvGrpSpPr>
            <a:grpSpLocks/>
          </p:cNvGrpSpPr>
          <p:nvPr/>
        </p:nvGrpSpPr>
        <p:grpSpPr bwMode="auto">
          <a:xfrm>
            <a:off x="4254500" y="2982913"/>
            <a:ext cx="723900" cy="2160587"/>
            <a:chOff x="4254996" y="2983468"/>
            <a:chExt cx="723900" cy="2160557"/>
          </a:xfrm>
        </p:grpSpPr>
        <p:sp>
          <p:nvSpPr>
            <p:cNvPr id="17428" name="Textfeld 10"/>
            <p:cNvSpPr txBox="1">
              <a:spLocks noChangeArrowheads="1"/>
            </p:cNvSpPr>
            <p:nvPr/>
          </p:nvSpPr>
          <p:spPr bwMode="auto">
            <a:xfrm>
              <a:off x="4254996" y="2983468"/>
              <a:ext cx="72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c*</a:t>
              </a:r>
              <a:r>
                <a:rPr lang="en-US" altLang="de-DE"/>
                <a:t>h</a:t>
              </a:r>
              <a:r>
                <a:rPr lang="en-US" altLang="de-DE" baseline="-25000"/>
                <a:t>c</a:t>
              </a:r>
            </a:p>
            <a:p>
              <a:endParaRPr lang="de-DE" altLang="de-DE"/>
            </a:p>
          </p:txBody>
        </p:sp>
        <p:cxnSp>
          <p:nvCxnSpPr>
            <p:cNvPr id="21" name="Gerade Verbindung 6"/>
            <p:cNvCxnSpPr/>
            <p:nvPr/>
          </p:nvCxnSpPr>
          <p:spPr>
            <a:xfrm>
              <a:off x="4254996" y="3351763"/>
              <a:ext cx="533400"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430" name="Textfeld 10"/>
            <p:cNvSpPr txBox="1">
              <a:spLocks noChangeArrowheads="1"/>
            </p:cNvSpPr>
            <p:nvPr/>
          </p:nvSpPr>
          <p:spPr bwMode="auto">
            <a:xfrm>
              <a:off x="4373116" y="3364468"/>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2</a:t>
              </a:r>
              <a:endParaRPr lang="en-US" altLang="de-DE" baseline="-25000"/>
            </a:p>
            <a:p>
              <a:endParaRPr lang="de-DE" altLang="de-DE"/>
            </a:p>
          </p:txBody>
        </p:sp>
        <p:sp>
          <p:nvSpPr>
            <p:cNvPr id="17431" name="Textfeld 10"/>
            <p:cNvSpPr txBox="1">
              <a:spLocks noChangeArrowheads="1"/>
            </p:cNvSpPr>
            <p:nvPr/>
          </p:nvSpPr>
          <p:spPr bwMode="auto">
            <a:xfrm>
              <a:off x="4254996" y="4338091"/>
              <a:ext cx="72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a*</a:t>
              </a:r>
              <a:r>
                <a:rPr lang="en-US" altLang="de-DE"/>
                <a:t>h</a:t>
              </a:r>
              <a:r>
                <a:rPr lang="en-US" altLang="de-DE" baseline="-25000"/>
                <a:t>a</a:t>
              </a:r>
            </a:p>
            <a:p>
              <a:endParaRPr lang="de-DE" altLang="de-DE"/>
            </a:p>
          </p:txBody>
        </p:sp>
        <p:cxnSp>
          <p:nvCxnSpPr>
            <p:cNvPr id="25" name="Gerade Verbindung 6"/>
            <p:cNvCxnSpPr/>
            <p:nvPr/>
          </p:nvCxnSpPr>
          <p:spPr>
            <a:xfrm>
              <a:off x="4254996" y="4724931"/>
              <a:ext cx="5334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433" name="Textfeld 10"/>
            <p:cNvSpPr txBox="1">
              <a:spLocks noChangeArrowheads="1"/>
            </p:cNvSpPr>
            <p:nvPr/>
          </p:nvSpPr>
          <p:spPr bwMode="auto">
            <a:xfrm>
              <a:off x="4373116" y="4774693"/>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2</a:t>
              </a:r>
              <a:endParaRPr lang="en-US" altLang="de-DE" baseline="-25000"/>
            </a:p>
            <a:p>
              <a:endParaRPr lang="de-DE" altLang="de-DE"/>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27"/>
          <p:cNvSpPr>
            <a:spLocks noGrp="1"/>
          </p:cNvSpPr>
          <p:nvPr>
            <p:ph type="title"/>
          </p:nvPr>
        </p:nvSpPr>
        <p:spPr/>
        <p:txBody>
          <a:bodyPr/>
          <a:lstStyle/>
          <a:p>
            <a:r>
              <a:rPr lang="en-US" altLang="de-DE" smtClean="0"/>
              <a:t>Beispiel</a:t>
            </a:r>
          </a:p>
        </p:txBody>
      </p:sp>
      <p:sp>
        <p:nvSpPr>
          <p:cNvPr id="18435" name="Content Placeholder 128"/>
          <p:cNvSpPr>
            <a:spLocks noGrp="1"/>
          </p:cNvSpPr>
          <p:nvPr>
            <p:ph idx="1"/>
          </p:nvPr>
        </p:nvSpPr>
        <p:spPr>
          <a:xfrm>
            <a:off x="457200" y="1600200"/>
            <a:ext cx="8229600" cy="4953000"/>
          </a:xfrm>
        </p:spPr>
        <p:txBody>
          <a:bodyPr/>
          <a:lstStyle/>
          <a:p>
            <a:pPr algn="ctr">
              <a:buFontTx/>
              <a:buNone/>
            </a:pPr>
            <a:endParaRPr lang="en-US" altLang="de-DE" smtClean="0"/>
          </a:p>
          <a:p>
            <a:pPr algn="ctr">
              <a:buFontTx/>
              <a:buNone/>
            </a:pPr>
            <a:r>
              <a:rPr lang="en-US" altLang="de-DE" smtClean="0"/>
              <a:t>gegeben ist im gleichschenkeligen Dreieck</a:t>
            </a:r>
          </a:p>
          <a:p>
            <a:pPr algn="ctr">
              <a:buFontTx/>
              <a:buNone/>
            </a:pPr>
            <a:r>
              <a:rPr lang="en-US" altLang="de-DE" smtClean="0"/>
              <a:t>a = 53cm</a:t>
            </a:r>
          </a:p>
          <a:p>
            <a:pPr algn="ctr">
              <a:buFontTx/>
              <a:buNone/>
            </a:pPr>
            <a:r>
              <a:rPr lang="en-US" altLang="de-DE" smtClean="0"/>
              <a:t>α = 58°</a:t>
            </a:r>
          </a:p>
          <a:p>
            <a:pPr algn="ctr">
              <a:buFontTx/>
              <a:buNone/>
            </a:pPr>
            <a:endParaRPr lang="en-US" altLang="de-DE" sz="1400" smtClean="0"/>
          </a:p>
          <a:p>
            <a:pPr algn="ctr">
              <a:buFontTx/>
              <a:buNone/>
            </a:pPr>
            <a:r>
              <a:rPr lang="en-US" altLang="de-DE" smtClean="0"/>
              <a:t>gesucht ist</a:t>
            </a:r>
          </a:p>
          <a:p>
            <a:pPr algn="ctr">
              <a:buFontTx/>
              <a:buNone/>
            </a:pPr>
            <a:r>
              <a:rPr lang="en-US" altLang="de-DE" smtClean="0"/>
              <a:t>c = ?</a:t>
            </a:r>
          </a:p>
          <a:p>
            <a:pPr algn="ctr">
              <a:buFontTx/>
              <a:buNone/>
            </a:pPr>
            <a:r>
              <a:rPr lang="de-DE" altLang="de-DE" smtClean="0"/>
              <a:t>δ = ?</a:t>
            </a:r>
          </a:p>
          <a:p>
            <a:pPr algn="ctr">
              <a:buFontTx/>
              <a:buNone/>
            </a:pPr>
            <a:r>
              <a:rPr lang="de-DE" altLang="de-DE" smtClean="0"/>
              <a:t>A =?</a:t>
            </a:r>
          </a:p>
          <a:p>
            <a:pPr algn="ctr">
              <a:buFontTx/>
              <a:buNone/>
            </a:pPr>
            <a:endParaRPr lang="en-US" altLang="de-DE" smtClean="0"/>
          </a:p>
          <a:p>
            <a:pPr algn="ctr">
              <a:buFontTx/>
              <a:buNone/>
            </a:pPr>
            <a:endParaRPr lang="en-US" altLang="de-DE"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de-DE" smtClean="0"/>
              <a:t>Skizze</a:t>
            </a:r>
          </a:p>
        </p:txBody>
      </p:sp>
      <p:cxnSp>
        <p:nvCxnSpPr>
          <p:cNvPr id="4" name="Straight Connector 3"/>
          <p:cNvCxnSpPr/>
          <p:nvPr/>
        </p:nvCxnSpPr>
        <p:spPr>
          <a:xfrm rot="16200000" flipH="1">
            <a:off x="1924050" y="2949575"/>
            <a:ext cx="3352800"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438150" y="2949575"/>
            <a:ext cx="3352800" cy="1485900"/>
          </a:xfrm>
          <a:prstGeom prst="line">
            <a:avLst/>
          </a:prstGeom>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371600" y="5368925"/>
            <a:ext cx="2971800" cy="1588"/>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462" name="TextBox 6"/>
          <p:cNvSpPr txBox="1">
            <a:spLocks noChangeArrowheads="1"/>
          </p:cNvSpPr>
          <p:nvPr/>
        </p:nvSpPr>
        <p:spPr bwMode="auto">
          <a:xfrm>
            <a:off x="2667000" y="5362575"/>
            <a:ext cx="342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19463" name="TextBox 7"/>
          <p:cNvSpPr txBox="1">
            <a:spLocks noChangeArrowheads="1"/>
          </p:cNvSpPr>
          <p:nvPr/>
        </p:nvSpPr>
        <p:spPr bwMode="auto">
          <a:xfrm>
            <a:off x="1524000" y="3311525"/>
            <a:ext cx="342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9464" name="TextBox 8"/>
          <p:cNvSpPr txBox="1">
            <a:spLocks noChangeArrowheads="1"/>
          </p:cNvSpPr>
          <p:nvPr/>
        </p:nvSpPr>
        <p:spPr bwMode="auto">
          <a:xfrm>
            <a:off x="3771900" y="3311525"/>
            <a:ext cx="342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a</a:t>
            </a:r>
          </a:p>
        </p:txBody>
      </p:sp>
      <p:sp>
        <p:nvSpPr>
          <p:cNvPr id="10" name="Arc 9"/>
          <p:cNvSpPr/>
          <p:nvPr/>
        </p:nvSpPr>
        <p:spPr>
          <a:xfrm>
            <a:off x="1219200" y="4895850"/>
            <a:ext cx="7620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Arc 10"/>
          <p:cNvSpPr/>
          <p:nvPr/>
        </p:nvSpPr>
        <p:spPr>
          <a:xfrm>
            <a:off x="6858000" y="4835525"/>
            <a:ext cx="762000" cy="914400"/>
          </a:xfrm>
          <a:prstGeom prst="arc">
            <a:avLst>
              <a:gd name="adj1" fmla="val 10403373"/>
              <a:gd name="adj2" fmla="val 15996722"/>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Arc 11"/>
          <p:cNvSpPr/>
          <p:nvPr/>
        </p:nvSpPr>
        <p:spPr>
          <a:xfrm>
            <a:off x="2476500" y="1752600"/>
            <a:ext cx="762000" cy="914400"/>
          </a:xfrm>
          <a:prstGeom prst="arc">
            <a:avLst>
              <a:gd name="adj1" fmla="val 3340379"/>
              <a:gd name="adj2" fmla="val 7379547"/>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468" name="TextBox 12"/>
          <p:cNvSpPr txBox="1">
            <a:spLocks noChangeArrowheads="1"/>
          </p:cNvSpPr>
          <p:nvPr/>
        </p:nvSpPr>
        <p:spPr bwMode="auto">
          <a:xfrm>
            <a:off x="1543050" y="4911725"/>
            <a:ext cx="323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19469" name="TextBox 13"/>
          <p:cNvSpPr txBox="1">
            <a:spLocks noChangeArrowheads="1"/>
          </p:cNvSpPr>
          <p:nvPr/>
        </p:nvSpPr>
        <p:spPr bwMode="auto">
          <a:xfrm>
            <a:off x="6915150" y="4911725"/>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solidFill>
                  <a:srgbClr val="0000FF"/>
                </a:solidFill>
              </a:rPr>
              <a:t>α</a:t>
            </a:r>
          </a:p>
        </p:txBody>
      </p:sp>
      <p:sp>
        <p:nvSpPr>
          <p:cNvPr id="19470" name="TextBox 14"/>
          <p:cNvSpPr txBox="1">
            <a:spLocks noChangeArrowheads="1"/>
          </p:cNvSpPr>
          <p:nvPr/>
        </p:nvSpPr>
        <p:spPr bwMode="auto">
          <a:xfrm>
            <a:off x="2705100" y="2209800"/>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δ</a:t>
            </a:r>
          </a:p>
        </p:txBody>
      </p:sp>
      <p:cxnSp>
        <p:nvCxnSpPr>
          <p:cNvPr id="16" name="Straight Connector 15"/>
          <p:cNvCxnSpPr/>
          <p:nvPr/>
        </p:nvCxnSpPr>
        <p:spPr>
          <a:xfrm rot="5400000">
            <a:off x="1181100" y="3683000"/>
            <a:ext cx="3354388"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472" name="TextBox 16"/>
          <p:cNvSpPr txBox="1">
            <a:spLocks noChangeArrowheads="1"/>
          </p:cNvSpPr>
          <p:nvPr/>
        </p:nvSpPr>
        <p:spPr bwMode="auto">
          <a:xfrm>
            <a:off x="2819400" y="3376613"/>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c</a:t>
            </a:r>
          </a:p>
        </p:txBody>
      </p:sp>
      <p:cxnSp>
        <p:nvCxnSpPr>
          <p:cNvPr id="18" name="Straight Connector 17"/>
          <p:cNvCxnSpPr/>
          <p:nvPr/>
        </p:nvCxnSpPr>
        <p:spPr>
          <a:xfrm flipV="1">
            <a:off x="1371600" y="4519613"/>
            <a:ext cx="2628900" cy="8382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474" name="TextBox 18"/>
          <p:cNvSpPr txBox="1">
            <a:spLocks noChangeArrowheads="1"/>
          </p:cNvSpPr>
          <p:nvPr/>
        </p:nvSpPr>
        <p:spPr bwMode="auto">
          <a:xfrm>
            <a:off x="3429000" y="4557713"/>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a</a:t>
            </a:r>
          </a:p>
        </p:txBody>
      </p:sp>
      <p:sp>
        <p:nvSpPr>
          <p:cNvPr id="20" name="Arc 19"/>
          <p:cNvSpPr/>
          <p:nvPr/>
        </p:nvSpPr>
        <p:spPr>
          <a:xfrm>
            <a:off x="5715000" y="5094288"/>
            <a:ext cx="573088"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Arc 20"/>
          <p:cNvSpPr/>
          <p:nvPr/>
        </p:nvSpPr>
        <p:spPr>
          <a:xfrm rot="16200000">
            <a:off x="3562350" y="4348163"/>
            <a:ext cx="571500"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Oval 21"/>
          <p:cNvSpPr/>
          <p:nvPr/>
        </p:nvSpPr>
        <p:spPr>
          <a:xfrm>
            <a:off x="6096000" y="5230813"/>
            <a:ext cx="46038" cy="460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3763963" y="4473575"/>
            <a:ext cx="46037" cy="46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rot="16200000" flipH="1">
            <a:off x="5075238" y="2933700"/>
            <a:ext cx="3302000" cy="14859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331494" y="3707606"/>
            <a:ext cx="330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80113" y="5357813"/>
            <a:ext cx="1487487"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482" name="TextBox 29"/>
          <p:cNvSpPr txBox="1">
            <a:spLocks noChangeArrowheads="1"/>
          </p:cNvSpPr>
          <p:nvPr/>
        </p:nvSpPr>
        <p:spPr bwMode="auto">
          <a:xfrm>
            <a:off x="5486400" y="3352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c</a:t>
            </a:r>
          </a:p>
        </p:txBody>
      </p:sp>
      <p:sp>
        <p:nvSpPr>
          <p:cNvPr id="19483" name="TextBox 30"/>
          <p:cNvSpPr txBox="1">
            <a:spLocks noChangeArrowheads="1"/>
          </p:cNvSpPr>
          <p:nvPr/>
        </p:nvSpPr>
        <p:spPr bwMode="auto">
          <a:xfrm>
            <a:off x="6819900" y="3276600"/>
            <a:ext cx="342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solidFill>
                  <a:srgbClr val="0000FF"/>
                </a:solidFill>
              </a:rPr>
              <a:t>a</a:t>
            </a:r>
          </a:p>
        </p:txBody>
      </p:sp>
      <p:sp>
        <p:nvSpPr>
          <p:cNvPr id="19484" name="TextBox 31"/>
          <p:cNvSpPr txBox="1">
            <a:spLocks noChangeArrowheads="1"/>
          </p:cNvSpPr>
          <p:nvPr/>
        </p:nvSpPr>
        <p:spPr bwMode="auto">
          <a:xfrm>
            <a:off x="6438900" y="52974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cxnSp>
        <p:nvCxnSpPr>
          <p:cNvPr id="34" name="Straight Connector 33"/>
          <p:cNvCxnSpPr/>
          <p:nvPr/>
        </p:nvCxnSpPr>
        <p:spPr>
          <a:xfrm>
            <a:off x="6438900" y="5810250"/>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486" name="TextBox 34"/>
          <p:cNvSpPr txBox="1">
            <a:spLocks noChangeArrowheads="1"/>
          </p:cNvSpPr>
          <p:nvPr/>
        </p:nvSpPr>
        <p:spPr bwMode="auto">
          <a:xfrm>
            <a:off x="6438900" y="5754688"/>
            <a:ext cx="342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2</a:t>
            </a:r>
          </a:p>
        </p:txBody>
      </p:sp>
      <p:sp>
        <p:nvSpPr>
          <p:cNvPr id="36" name="Arc 35"/>
          <p:cNvSpPr/>
          <p:nvPr/>
        </p:nvSpPr>
        <p:spPr>
          <a:xfrm>
            <a:off x="5715000" y="2057400"/>
            <a:ext cx="762000" cy="914400"/>
          </a:xfrm>
          <a:prstGeom prst="arc">
            <a:avLst>
              <a:gd name="adj1" fmla="val 3340379"/>
              <a:gd name="adj2" fmla="val 6154744"/>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488" name="TextBox 36"/>
          <p:cNvSpPr txBox="1">
            <a:spLocks noChangeArrowheads="1"/>
          </p:cNvSpPr>
          <p:nvPr/>
        </p:nvSpPr>
        <p:spPr bwMode="auto">
          <a:xfrm>
            <a:off x="5943600" y="2343150"/>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1500"/>
              <a:t>δ</a:t>
            </a:r>
          </a:p>
        </p:txBody>
      </p:sp>
      <p:cxnSp>
        <p:nvCxnSpPr>
          <p:cNvPr id="41" name="Straight Connector 40"/>
          <p:cNvCxnSpPr/>
          <p:nvPr/>
        </p:nvCxnSpPr>
        <p:spPr>
          <a:xfrm>
            <a:off x="6019800" y="2668588"/>
            <a:ext cx="152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490" name="TextBox 42"/>
          <p:cNvSpPr txBox="1">
            <a:spLocks noChangeArrowheads="1"/>
          </p:cNvSpPr>
          <p:nvPr/>
        </p:nvSpPr>
        <p:spPr bwMode="auto">
          <a:xfrm>
            <a:off x="5943600" y="2647950"/>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1500"/>
              <a:t>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74638"/>
            <a:ext cx="8229600" cy="1143000"/>
          </a:xfrm>
        </p:spPr>
        <p:txBody>
          <a:bodyPr/>
          <a:lstStyle/>
          <a:p>
            <a:r>
              <a:rPr lang="en-US" altLang="de-DE" smtClean="0"/>
              <a:t>Lösung</a:t>
            </a:r>
          </a:p>
        </p:txBody>
      </p:sp>
      <p:sp>
        <p:nvSpPr>
          <p:cNvPr id="20483" name="Content Placeholder 2"/>
          <p:cNvSpPr>
            <a:spLocks noGrp="1"/>
          </p:cNvSpPr>
          <p:nvPr>
            <p:ph idx="1"/>
          </p:nvPr>
        </p:nvSpPr>
        <p:spPr>
          <a:xfrm>
            <a:off x="1143000" y="1600200"/>
            <a:ext cx="4038600" cy="4525963"/>
          </a:xfrm>
        </p:spPr>
        <p:txBody>
          <a:bodyPr/>
          <a:lstStyle/>
          <a:p>
            <a:pPr>
              <a:buFontTx/>
              <a:buNone/>
            </a:pPr>
            <a:r>
              <a:rPr lang="en-US" altLang="de-DE" smtClean="0"/>
              <a:t>	sinα=</a:t>
            </a:r>
          </a:p>
          <a:p>
            <a:pPr>
              <a:buFontTx/>
              <a:buNone/>
            </a:pPr>
            <a:r>
              <a:rPr lang="en-US" altLang="de-DE" smtClean="0"/>
              <a:t>	sin58°=</a:t>
            </a:r>
          </a:p>
          <a:p>
            <a:pPr>
              <a:buFontTx/>
              <a:buNone/>
            </a:pPr>
            <a:r>
              <a:rPr lang="en-US" altLang="de-DE" smtClean="0"/>
              <a:t>	h</a:t>
            </a:r>
            <a:r>
              <a:rPr lang="en-US" altLang="de-DE" baseline="-25000" smtClean="0"/>
              <a:t>c</a:t>
            </a:r>
            <a:r>
              <a:rPr lang="en-US" altLang="de-DE" smtClean="0"/>
              <a:t>= 45cm</a:t>
            </a:r>
          </a:p>
          <a:p>
            <a:pPr>
              <a:buFontTx/>
              <a:buNone/>
            </a:pPr>
            <a:endParaRPr lang="en-US" altLang="de-DE" smtClean="0"/>
          </a:p>
          <a:p>
            <a:pPr>
              <a:buFontTx/>
              <a:buNone/>
            </a:pPr>
            <a:r>
              <a:rPr lang="en-US" altLang="de-DE" smtClean="0"/>
              <a:t>	h</a:t>
            </a:r>
            <a:r>
              <a:rPr lang="en-US" altLang="de-DE" baseline="-25000" smtClean="0"/>
              <a:t>c</a:t>
            </a:r>
            <a:r>
              <a:rPr lang="en-US" altLang="de-DE" baseline="30000" smtClean="0"/>
              <a:t>2</a:t>
            </a:r>
            <a:r>
              <a:rPr lang="en-US" altLang="de-DE" smtClean="0"/>
              <a:t>+(    )</a:t>
            </a:r>
            <a:r>
              <a:rPr lang="en-US" altLang="de-DE" baseline="30000" smtClean="0"/>
              <a:t>2 </a:t>
            </a:r>
            <a:r>
              <a:rPr lang="en-US" altLang="de-DE" smtClean="0"/>
              <a:t>= a</a:t>
            </a:r>
            <a:r>
              <a:rPr lang="en-US" altLang="de-DE" baseline="30000" smtClean="0"/>
              <a:t>2</a:t>
            </a:r>
          </a:p>
          <a:p>
            <a:pPr>
              <a:buFontTx/>
              <a:buNone/>
            </a:pPr>
            <a:r>
              <a:rPr lang="en-US" altLang="de-DE" smtClean="0"/>
              <a:t>	    </a:t>
            </a:r>
            <a:r>
              <a:rPr lang="en-US" altLang="de-DE" baseline="30000" smtClean="0"/>
              <a:t> </a:t>
            </a:r>
            <a:r>
              <a:rPr lang="en-US" altLang="de-DE" smtClean="0"/>
              <a:t>=   </a:t>
            </a:r>
            <a:r>
              <a:rPr lang="en-US" altLang="de-DE" sz="2800" smtClean="0"/>
              <a:t>a</a:t>
            </a:r>
            <a:r>
              <a:rPr lang="en-US" altLang="de-DE" sz="2800" baseline="30000" smtClean="0"/>
              <a:t>2</a:t>
            </a:r>
            <a:r>
              <a:rPr lang="en-US" altLang="de-DE" sz="2800" smtClean="0"/>
              <a:t>-h</a:t>
            </a:r>
            <a:r>
              <a:rPr lang="en-US" altLang="de-DE" sz="2800" baseline="-25000" smtClean="0"/>
              <a:t>c</a:t>
            </a:r>
            <a:r>
              <a:rPr lang="en-US" altLang="de-DE" sz="2800" baseline="30000" smtClean="0"/>
              <a:t>2      </a:t>
            </a:r>
            <a:r>
              <a:rPr lang="en-US" altLang="de-DE" sz="2800" smtClean="0"/>
              <a:t>/*2</a:t>
            </a:r>
          </a:p>
          <a:p>
            <a:pPr>
              <a:buFontTx/>
              <a:buNone/>
            </a:pPr>
            <a:r>
              <a:rPr lang="en-US" altLang="de-DE" sz="2800" baseline="30000" smtClean="0"/>
              <a:t>	</a:t>
            </a:r>
            <a:r>
              <a:rPr lang="en-US" altLang="de-DE" sz="2800" smtClean="0"/>
              <a:t>c = 56cm</a:t>
            </a:r>
            <a:endParaRPr lang="en-US" altLang="de-DE" baseline="30000" smtClean="0"/>
          </a:p>
          <a:p>
            <a:pPr>
              <a:buFontTx/>
              <a:buNone/>
            </a:pPr>
            <a:endParaRPr lang="en-US" altLang="de-DE" smtClean="0"/>
          </a:p>
          <a:p>
            <a:pPr>
              <a:buFontTx/>
              <a:buNone/>
            </a:pPr>
            <a:endParaRPr lang="en-US" altLang="de-DE" smtClean="0"/>
          </a:p>
        </p:txBody>
      </p:sp>
      <p:sp>
        <p:nvSpPr>
          <p:cNvPr id="20484" name="Textfeld 10"/>
          <p:cNvSpPr txBox="1">
            <a:spLocks noChangeArrowheads="1"/>
          </p:cNvSpPr>
          <p:nvPr/>
        </p:nvSpPr>
        <p:spPr bwMode="auto">
          <a:xfrm>
            <a:off x="2895600" y="1524000"/>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h</a:t>
            </a:r>
            <a:r>
              <a:rPr lang="en-US" altLang="de-DE" baseline="-25000"/>
              <a:t>c</a:t>
            </a:r>
            <a:endParaRPr lang="en-US" altLang="de-DE" baseline="-25000">
              <a:solidFill>
                <a:srgbClr val="FF0000"/>
              </a:solidFill>
            </a:endParaRPr>
          </a:p>
          <a:p>
            <a:endParaRPr lang="de-DE" altLang="de-DE"/>
          </a:p>
        </p:txBody>
      </p:sp>
      <p:sp>
        <p:nvSpPr>
          <p:cNvPr id="5" name="Textfeld 10"/>
          <p:cNvSpPr txBox="1"/>
          <p:nvPr/>
        </p:nvSpPr>
        <p:spPr>
          <a:xfrm>
            <a:off x="2895600" y="1893888"/>
            <a:ext cx="1771650" cy="368300"/>
          </a:xfrm>
          <a:prstGeom prst="rect">
            <a:avLst/>
          </a:prstGeom>
          <a:noFill/>
        </p:spPr>
        <p:txBody>
          <a:bodyPr>
            <a:spAutoFit/>
          </a:bodyPr>
          <a:lstStyle/>
          <a:p>
            <a:pPr fontAlgn="auto">
              <a:spcBef>
                <a:spcPts val="0"/>
              </a:spcBef>
              <a:spcAft>
                <a:spcPts val="0"/>
              </a:spcAft>
              <a:defRPr/>
            </a:pPr>
            <a:r>
              <a:rPr lang="de-AT" dirty="0">
                <a:solidFill>
                  <a:schemeClr val="accent3"/>
                </a:solidFill>
                <a:latin typeface="+mn-lt"/>
                <a:cs typeface="+mn-cs"/>
              </a:rPr>
              <a:t>a</a:t>
            </a:r>
            <a:endParaRPr lang="en-US" dirty="0">
              <a:solidFill>
                <a:schemeClr val="accent3"/>
              </a:solidFill>
              <a:latin typeface="+mn-lt"/>
              <a:cs typeface="+mn-cs"/>
            </a:endParaRPr>
          </a:p>
          <a:p>
            <a:pPr fontAlgn="auto">
              <a:spcBef>
                <a:spcPts val="0"/>
              </a:spcBef>
              <a:spcAft>
                <a:spcPts val="0"/>
              </a:spcAft>
              <a:defRPr/>
            </a:pPr>
            <a:endParaRPr lang="de-DE" dirty="0">
              <a:solidFill>
                <a:schemeClr val="accent3"/>
              </a:solidFill>
              <a:latin typeface="+mn-lt"/>
              <a:cs typeface="+mn-cs"/>
            </a:endParaRPr>
          </a:p>
        </p:txBody>
      </p:sp>
      <p:cxnSp>
        <p:nvCxnSpPr>
          <p:cNvPr id="6" name="Straight Connector 5"/>
          <p:cNvCxnSpPr/>
          <p:nvPr/>
        </p:nvCxnSpPr>
        <p:spPr>
          <a:xfrm>
            <a:off x="2819400" y="1893888"/>
            <a:ext cx="4572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87" name="Textfeld 10"/>
          <p:cNvSpPr txBox="1">
            <a:spLocks noChangeArrowheads="1"/>
          </p:cNvSpPr>
          <p:nvPr/>
        </p:nvSpPr>
        <p:spPr bwMode="auto">
          <a:xfrm>
            <a:off x="3105150" y="2133600"/>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h</a:t>
            </a:r>
            <a:r>
              <a:rPr lang="en-US" altLang="de-DE" baseline="-25000"/>
              <a:t>c</a:t>
            </a:r>
            <a:endParaRPr lang="en-US" altLang="de-DE" baseline="-25000">
              <a:solidFill>
                <a:srgbClr val="FF0000"/>
              </a:solidFill>
            </a:endParaRPr>
          </a:p>
          <a:p>
            <a:endParaRPr lang="de-DE" altLang="de-DE"/>
          </a:p>
        </p:txBody>
      </p:sp>
      <p:sp>
        <p:nvSpPr>
          <p:cNvPr id="9" name="Textfeld 10"/>
          <p:cNvSpPr txBox="1"/>
          <p:nvPr/>
        </p:nvSpPr>
        <p:spPr>
          <a:xfrm>
            <a:off x="3048000" y="2503488"/>
            <a:ext cx="1771650" cy="368300"/>
          </a:xfrm>
          <a:prstGeom prst="rect">
            <a:avLst/>
          </a:prstGeom>
          <a:noFill/>
        </p:spPr>
        <p:txBody>
          <a:bodyPr>
            <a:spAutoFit/>
          </a:bodyPr>
          <a:lstStyle/>
          <a:p>
            <a:pPr fontAlgn="auto">
              <a:spcBef>
                <a:spcPts val="0"/>
              </a:spcBef>
              <a:spcAft>
                <a:spcPts val="0"/>
              </a:spcAft>
              <a:defRPr/>
            </a:pPr>
            <a:r>
              <a:rPr lang="de-AT" dirty="0">
                <a:solidFill>
                  <a:schemeClr val="accent3"/>
                </a:solidFill>
                <a:latin typeface="+mn-lt"/>
                <a:cs typeface="+mn-cs"/>
              </a:rPr>
              <a:t>53</a:t>
            </a:r>
            <a:endParaRPr lang="en-US" dirty="0">
              <a:solidFill>
                <a:schemeClr val="accent3"/>
              </a:solidFill>
              <a:latin typeface="+mn-lt"/>
              <a:cs typeface="+mn-cs"/>
            </a:endParaRPr>
          </a:p>
          <a:p>
            <a:pPr fontAlgn="auto">
              <a:spcBef>
                <a:spcPts val="0"/>
              </a:spcBef>
              <a:spcAft>
                <a:spcPts val="0"/>
              </a:spcAft>
              <a:defRPr/>
            </a:pPr>
            <a:endParaRPr lang="de-DE" dirty="0">
              <a:solidFill>
                <a:schemeClr val="accent3"/>
              </a:solidFill>
              <a:latin typeface="+mn-lt"/>
              <a:cs typeface="+mn-cs"/>
            </a:endParaRPr>
          </a:p>
        </p:txBody>
      </p:sp>
      <p:cxnSp>
        <p:nvCxnSpPr>
          <p:cNvPr id="10" name="Straight Connector 9"/>
          <p:cNvCxnSpPr/>
          <p:nvPr/>
        </p:nvCxnSpPr>
        <p:spPr>
          <a:xfrm>
            <a:off x="3048000" y="2503488"/>
            <a:ext cx="4572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0" name="Textfeld 10"/>
          <p:cNvSpPr txBox="1">
            <a:spLocks noChangeArrowheads="1"/>
          </p:cNvSpPr>
          <p:nvPr/>
        </p:nvSpPr>
        <p:spPr bwMode="auto">
          <a:xfrm>
            <a:off x="2590800" y="3910013"/>
            <a:ext cx="1771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solidFill>
                  <a:srgbClr val="000000"/>
                </a:solidFill>
              </a:rPr>
              <a:t>c</a:t>
            </a:r>
          </a:p>
          <a:p>
            <a:endParaRPr lang="de-DE" altLang="de-DE">
              <a:solidFill>
                <a:srgbClr val="000000"/>
              </a:solidFill>
            </a:endParaRPr>
          </a:p>
        </p:txBody>
      </p:sp>
      <p:sp>
        <p:nvSpPr>
          <p:cNvPr id="12" name="Textfeld 10"/>
          <p:cNvSpPr txBox="1"/>
          <p:nvPr/>
        </p:nvSpPr>
        <p:spPr>
          <a:xfrm>
            <a:off x="2590800" y="4278313"/>
            <a:ext cx="1771650" cy="369887"/>
          </a:xfrm>
          <a:prstGeom prst="rect">
            <a:avLst/>
          </a:prstGeom>
          <a:noFill/>
        </p:spPr>
        <p:txBody>
          <a:bodyPr>
            <a:spAutoFit/>
          </a:bodyPr>
          <a:lstStyle/>
          <a:p>
            <a:pPr fontAlgn="auto">
              <a:spcBef>
                <a:spcPts val="0"/>
              </a:spcBef>
              <a:spcAft>
                <a:spcPts val="0"/>
              </a:spcAft>
              <a:defRPr/>
            </a:pPr>
            <a:r>
              <a:rPr lang="de-AT" dirty="0">
                <a:solidFill>
                  <a:schemeClr val="accent3"/>
                </a:solidFill>
                <a:latin typeface="+mn-lt"/>
                <a:cs typeface="+mn-cs"/>
              </a:rPr>
              <a:t>2</a:t>
            </a:r>
            <a:endParaRPr lang="en-US" dirty="0">
              <a:solidFill>
                <a:schemeClr val="accent3"/>
              </a:solidFill>
              <a:latin typeface="+mn-lt"/>
              <a:cs typeface="+mn-cs"/>
            </a:endParaRPr>
          </a:p>
          <a:p>
            <a:pPr fontAlgn="auto">
              <a:spcBef>
                <a:spcPts val="0"/>
              </a:spcBef>
              <a:spcAft>
                <a:spcPts val="0"/>
              </a:spcAft>
              <a:defRPr/>
            </a:pPr>
            <a:endParaRPr lang="de-DE" dirty="0">
              <a:solidFill>
                <a:schemeClr val="accent3"/>
              </a:solidFill>
              <a:latin typeface="+mn-lt"/>
              <a:cs typeface="+mn-cs"/>
            </a:endParaRPr>
          </a:p>
        </p:txBody>
      </p:sp>
      <p:cxnSp>
        <p:nvCxnSpPr>
          <p:cNvPr id="13" name="Straight Connector 12"/>
          <p:cNvCxnSpPr/>
          <p:nvPr/>
        </p:nvCxnSpPr>
        <p:spPr>
          <a:xfrm>
            <a:off x="2514600" y="4278313"/>
            <a:ext cx="4572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3" name="Textfeld 10"/>
          <p:cNvSpPr txBox="1">
            <a:spLocks noChangeArrowheads="1"/>
          </p:cNvSpPr>
          <p:nvPr/>
        </p:nvSpPr>
        <p:spPr bwMode="auto">
          <a:xfrm>
            <a:off x="1600200" y="4495800"/>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solidFill>
                  <a:srgbClr val="000000"/>
                </a:solidFill>
              </a:rPr>
              <a:t>c</a:t>
            </a:r>
          </a:p>
          <a:p>
            <a:endParaRPr lang="de-DE" altLang="de-DE">
              <a:solidFill>
                <a:srgbClr val="000000"/>
              </a:solidFill>
            </a:endParaRPr>
          </a:p>
        </p:txBody>
      </p:sp>
      <p:sp>
        <p:nvSpPr>
          <p:cNvPr id="15" name="Textfeld 10"/>
          <p:cNvSpPr txBox="1"/>
          <p:nvPr/>
        </p:nvSpPr>
        <p:spPr>
          <a:xfrm>
            <a:off x="1600200" y="4876800"/>
            <a:ext cx="1771650" cy="369888"/>
          </a:xfrm>
          <a:prstGeom prst="rect">
            <a:avLst/>
          </a:prstGeom>
          <a:noFill/>
        </p:spPr>
        <p:txBody>
          <a:bodyPr>
            <a:spAutoFit/>
          </a:bodyPr>
          <a:lstStyle/>
          <a:p>
            <a:pPr fontAlgn="auto">
              <a:spcBef>
                <a:spcPts val="0"/>
              </a:spcBef>
              <a:spcAft>
                <a:spcPts val="0"/>
              </a:spcAft>
              <a:defRPr/>
            </a:pPr>
            <a:r>
              <a:rPr lang="de-AT" dirty="0">
                <a:solidFill>
                  <a:schemeClr val="accent3"/>
                </a:solidFill>
                <a:latin typeface="+mn-lt"/>
                <a:cs typeface="+mn-cs"/>
              </a:rPr>
              <a:t>2</a:t>
            </a:r>
            <a:endParaRPr lang="en-US" dirty="0">
              <a:solidFill>
                <a:schemeClr val="accent3"/>
              </a:solidFill>
              <a:latin typeface="+mn-lt"/>
              <a:cs typeface="+mn-cs"/>
            </a:endParaRPr>
          </a:p>
          <a:p>
            <a:pPr fontAlgn="auto">
              <a:spcBef>
                <a:spcPts val="0"/>
              </a:spcBef>
              <a:spcAft>
                <a:spcPts val="0"/>
              </a:spcAft>
              <a:defRPr/>
            </a:pPr>
            <a:endParaRPr lang="de-DE" dirty="0">
              <a:solidFill>
                <a:schemeClr val="accent3"/>
              </a:solidFill>
              <a:latin typeface="+mn-lt"/>
              <a:cs typeface="+mn-cs"/>
            </a:endParaRPr>
          </a:p>
        </p:txBody>
      </p:sp>
      <p:cxnSp>
        <p:nvCxnSpPr>
          <p:cNvPr id="16" name="Straight Connector 15"/>
          <p:cNvCxnSpPr/>
          <p:nvPr/>
        </p:nvCxnSpPr>
        <p:spPr>
          <a:xfrm>
            <a:off x="1524000" y="4875213"/>
            <a:ext cx="4572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5" idx="0"/>
          </p:cNvCxnSpPr>
          <p:nvPr/>
        </p:nvCxnSpPr>
        <p:spPr>
          <a:xfrm rot="16200000" flipH="1">
            <a:off x="2424113" y="4938712"/>
            <a:ext cx="2286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362994" y="4877594"/>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92388" y="4648200"/>
            <a:ext cx="10652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bwMode="auto">
          <a:xfrm>
            <a:off x="4648200" y="1600200"/>
            <a:ext cx="4476750" cy="4525963"/>
          </a:xfrm>
          <a:prstGeom prst="rect">
            <a:avLst/>
          </a:prstGeom>
          <a:noFill/>
          <a:ln w="9525">
            <a:noFill/>
            <a:miter lim="800000"/>
            <a:headEnd/>
            <a:tailEnd/>
          </a:ln>
          <a:effectLst/>
        </p:spPr>
        <p:txBody>
          <a:bodyPr/>
          <a:lstStyle/>
          <a:p>
            <a:pPr marL="342900" indent="-342900" defTabSz="914400">
              <a:spcBef>
                <a:spcPct val="20000"/>
              </a:spcBef>
              <a:defRPr/>
            </a:pPr>
            <a:r>
              <a:rPr lang="en-US" sz="3200" kern="0" dirty="0">
                <a:latin typeface="+mn-lt"/>
                <a:cs typeface="+mn-cs"/>
              </a:rPr>
              <a:t>	A =</a:t>
            </a:r>
          </a:p>
          <a:p>
            <a:pPr marL="342900" indent="-342900" defTabSz="914400">
              <a:spcBef>
                <a:spcPct val="20000"/>
              </a:spcBef>
              <a:defRPr/>
            </a:pPr>
            <a:r>
              <a:rPr lang="en-US" sz="3200" kern="0" dirty="0">
                <a:latin typeface="+mn-lt"/>
                <a:cs typeface="+mn-cs"/>
              </a:rPr>
              <a:t>	A =</a:t>
            </a:r>
          </a:p>
          <a:p>
            <a:pPr marL="342900" indent="-342900" defTabSz="914400">
              <a:spcBef>
                <a:spcPct val="20000"/>
              </a:spcBef>
              <a:defRPr/>
            </a:pPr>
            <a:r>
              <a:rPr lang="en-US" sz="3200" kern="0" dirty="0">
                <a:latin typeface="+mn-lt"/>
                <a:cs typeface="+mn-cs"/>
              </a:rPr>
              <a:t>	A = 1.260cm</a:t>
            </a:r>
            <a:r>
              <a:rPr lang="en-US" sz="3200" kern="0" baseline="30000" dirty="0">
                <a:latin typeface="+mn-lt"/>
                <a:cs typeface="+mn-cs"/>
              </a:rPr>
              <a:t>2</a:t>
            </a:r>
            <a:endParaRPr lang="en-US" sz="3200" kern="0" dirty="0">
              <a:latin typeface="+mn-lt"/>
              <a:cs typeface="+mn-cs"/>
            </a:endParaRPr>
          </a:p>
          <a:p>
            <a:pPr marL="342900" indent="-342900" defTabSz="914400">
              <a:spcBef>
                <a:spcPct val="20000"/>
              </a:spcBef>
              <a:defRPr/>
            </a:pPr>
            <a:endParaRPr lang="en-US" sz="2600" kern="0" dirty="0">
              <a:latin typeface="+mn-lt"/>
              <a:cs typeface="+mn-cs"/>
            </a:endParaRPr>
          </a:p>
          <a:p>
            <a:pPr marL="342900" indent="-342900" defTabSz="914400">
              <a:spcBef>
                <a:spcPct val="20000"/>
              </a:spcBef>
              <a:defRPr/>
            </a:pPr>
            <a:endParaRPr lang="en-US" kern="0" dirty="0">
              <a:latin typeface="+mn-lt"/>
              <a:cs typeface="+mn-cs"/>
            </a:endParaRPr>
          </a:p>
          <a:p>
            <a:pPr marL="342900" indent="-342900" defTabSz="914400">
              <a:spcBef>
                <a:spcPct val="20000"/>
              </a:spcBef>
              <a:defRPr/>
            </a:pPr>
            <a:r>
              <a:rPr lang="en-US" kern="0" dirty="0">
                <a:latin typeface="+mn-lt"/>
                <a:cs typeface="+mn-cs"/>
              </a:rPr>
              <a:t>Da </a:t>
            </a:r>
            <a:r>
              <a:rPr lang="en-US" kern="0" dirty="0" err="1">
                <a:latin typeface="+mn-lt"/>
                <a:cs typeface="+mn-cs"/>
              </a:rPr>
              <a:t>wir</a:t>
            </a:r>
            <a:r>
              <a:rPr lang="en-US" kern="0" dirty="0">
                <a:latin typeface="+mn-lt"/>
                <a:cs typeface="+mn-cs"/>
              </a:rPr>
              <a:t> </a:t>
            </a:r>
            <a:r>
              <a:rPr lang="en-US" kern="0" dirty="0" err="1">
                <a:latin typeface="+mn-lt"/>
                <a:cs typeface="+mn-cs"/>
              </a:rPr>
              <a:t>für</a:t>
            </a:r>
            <a:r>
              <a:rPr lang="en-US" kern="0" dirty="0">
                <a:latin typeface="+mn-lt"/>
                <a:cs typeface="+mn-cs"/>
              </a:rPr>
              <a:t> die </a:t>
            </a:r>
            <a:r>
              <a:rPr lang="en-US" kern="0" dirty="0" err="1">
                <a:latin typeface="+mn-lt"/>
                <a:cs typeface="+mn-cs"/>
              </a:rPr>
              <a:t>Berechnung</a:t>
            </a:r>
            <a:r>
              <a:rPr lang="en-US" kern="0" dirty="0">
                <a:latin typeface="+mn-lt"/>
                <a:cs typeface="+mn-cs"/>
              </a:rPr>
              <a:t> des</a:t>
            </a:r>
          </a:p>
          <a:p>
            <a:pPr defTabSz="914400">
              <a:spcBef>
                <a:spcPct val="20000"/>
              </a:spcBef>
              <a:defRPr/>
            </a:pPr>
            <a:r>
              <a:rPr lang="en-US" kern="0" dirty="0" err="1">
                <a:latin typeface="+mn-lt"/>
                <a:cs typeface="+mn-cs"/>
              </a:rPr>
              <a:t>Flächeninhaltes</a:t>
            </a:r>
            <a:r>
              <a:rPr lang="en-US" kern="0" dirty="0">
                <a:latin typeface="+mn-lt"/>
                <a:cs typeface="+mn-cs"/>
              </a:rPr>
              <a:t> die </a:t>
            </a:r>
            <a:r>
              <a:rPr lang="en-US" kern="0" dirty="0" err="1">
                <a:latin typeface="+mn-lt"/>
                <a:cs typeface="+mn-cs"/>
              </a:rPr>
              <a:t>Seite</a:t>
            </a:r>
            <a:r>
              <a:rPr lang="en-US" kern="0" dirty="0">
                <a:latin typeface="+mn-lt"/>
                <a:cs typeface="+mn-cs"/>
              </a:rPr>
              <a:t> c </a:t>
            </a:r>
            <a:r>
              <a:rPr lang="en-US" kern="0" dirty="0" err="1">
                <a:latin typeface="+mn-lt"/>
                <a:cs typeface="+mn-cs"/>
              </a:rPr>
              <a:t>brauchen</a:t>
            </a:r>
            <a:r>
              <a:rPr lang="en-US" kern="0" dirty="0">
                <a:latin typeface="+mn-lt"/>
                <a:cs typeface="+mn-cs"/>
              </a:rPr>
              <a:t>, </a:t>
            </a:r>
            <a:r>
              <a:rPr lang="en-US" kern="0" dirty="0" err="1">
                <a:latin typeface="+mn-lt"/>
                <a:cs typeface="+mn-cs"/>
              </a:rPr>
              <a:t>müssen</a:t>
            </a:r>
            <a:r>
              <a:rPr lang="en-US" kern="0" dirty="0">
                <a:latin typeface="+mn-lt"/>
                <a:cs typeface="+mn-cs"/>
              </a:rPr>
              <a:t> </a:t>
            </a:r>
            <a:r>
              <a:rPr lang="en-US" kern="0" dirty="0" err="1">
                <a:latin typeface="+mn-lt"/>
                <a:cs typeface="+mn-cs"/>
              </a:rPr>
              <a:t>wir</a:t>
            </a:r>
            <a:r>
              <a:rPr lang="en-US" kern="0" dirty="0">
                <a:latin typeface="+mn-lt"/>
                <a:cs typeface="+mn-cs"/>
              </a:rPr>
              <a:t> </a:t>
            </a:r>
            <a:r>
              <a:rPr lang="en-US" kern="0" dirty="0" err="1">
                <a:latin typeface="+mn-lt"/>
                <a:cs typeface="+mn-cs"/>
              </a:rPr>
              <a:t>zuerst</a:t>
            </a:r>
            <a:r>
              <a:rPr lang="en-US" kern="0" dirty="0">
                <a:latin typeface="+mn-lt"/>
                <a:cs typeface="+mn-cs"/>
              </a:rPr>
              <a:t> </a:t>
            </a:r>
            <a:r>
              <a:rPr lang="en-US" kern="0" dirty="0" err="1">
                <a:latin typeface="+mn-lt"/>
                <a:cs typeface="+mn-cs"/>
              </a:rPr>
              <a:t>h</a:t>
            </a:r>
            <a:r>
              <a:rPr lang="en-US" kern="0" baseline="-25000" dirty="0" err="1">
                <a:latin typeface="+mn-lt"/>
                <a:cs typeface="+mn-cs"/>
              </a:rPr>
              <a:t>c</a:t>
            </a:r>
            <a:r>
              <a:rPr lang="en-US" kern="0" dirty="0">
                <a:latin typeface="+mn-lt"/>
                <a:cs typeface="+mn-cs"/>
              </a:rPr>
              <a:t> </a:t>
            </a:r>
            <a:r>
              <a:rPr lang="en-US" kern="0" dirty="0" err="1">
                <a:latin typeface="+mn-lt"/>
                <a:cs typeface="+mn-cs"/>
              </a:rPr>
              <a:t>ausrechnen</a:t>
            </a:r>
            <a:r>
              <a:rPr lang="en-US" kern="0" dirty="0">
                <a:latin typeface="+mn-lt"/>
                <a:cs typeface="+mn-cs"/>
              </a:rPr>
              <a:t>. </a:t>
            </a:r>
            <a:r>
              <a:rPr lang="en-US" kern="0" dirty="0" err="1">
                <a:latin typeface="+mn-lt"/>
                <a:cs typeface="+mn-cs"/>
              </a:rPr>
              <a:t>Mit</a:t>
            </a:r>
            <a:r>
              <a:rPr lang="en-US" kern="0" dirty="0">
                <a:latin typeface="+mn-lt"/>
                <a:cs typeface="+mn-cs"/>
              </a:rPr>
              <a:t> </a:t>
            </a:r>
            <a:r>
              <a:rPr lang="en-US" kern="0" dirty="0" err="1">
                <a:latin typeface="+mn-lt"/>
                <a:cs typeface="+mn-cs"/>
              </a:rPr>
              <a:t>h</a:t>
            </a:r>
            <a:r>
              <a:rPr lang="en-US" kern="0" baseline="-25000" dirty="0" err="1">
                <a:latin typeface="+mn-lt"/>
                <a:cs typeface="+mn-cs"/>
              </a:rPr>
              <a:t>c</a:t>
            </a:r>
            <a:r>
              <a:rPr lang="en-US" kern="0" dirty="0">
                <a:latin typeface="+mn-lt"/>
                <a:cs typeface="+mn-cs"/>
              </a:rPr>
              <a:t> </a:t>
            </a:r>
            <a:r>
              <a:rPr lang="en-US" kern="0" dirty="0" err="1">
                <a:latin typeface="+mn-lt"/>
                <a:cs typeface="+mn-cs"/>
              </a:rPr>
              <a:t>können</a:t>
            </a:r>
            <a:r>
              <a:rPr lang="en-US" kern="0" dirty="0">
                <a:latin typeface="+mn-lt"/>
                <a:cs typeface="+mn-cs"/>
              </a:rPr>
              <a:t> </a:t>
            </a:r>
            <a:r>
              <a:rPr lang="en-US" kern="0" dirty="0" err="1">
                <a:latin typeface="+mn-lt"/>
                <a:cs typeface="+mn-cs"/>
              </a:rPr>
              <a:t>wir</a:t>
            </a:r>
            <a:r>
              <a:rPr lang="en-US" kern="0" dirty="0">
                <a:latin typeface="+mn-lt"/>
                <a:cs typeface="+mn-cs"/>
              </a:rPr>
              <a:t> </a:t>
            </a:r>
            <a:r>
              <a:rPr lang="en-US" kern="0" dirty="0" err="1">
                <a:latin typeface="+mn-lt"/>
                <a:cs typeface="+mn-cs"/>
              </a:rPr>
              <a:t>dann</a:t>
            </a:r>
            <a:r>
              <a:rPr lang="en-US" kern="0" dirty="0">
                <a:latin typeface="+mn-lt"/>
                <a:cs typeface="+mn-cs"/>
              </a:rPr>
              <a:t> </a:t>
            </a:r>
            <a:r>
              <a:rPr lang="en-US" kern="0" dirty="0" err="1">
                <a:latin typeface="+mn-lt"/>
                <a:cs typeface="+mn-cs"/>
              </a:rPr>
              <a:t>mit</a:t>
            </a:r>
            <a:r>
              <a:rPr lang="en-US" kern="0" dirty="0">
                <a:latin typeface="+mn-lt"/>
                <a:cs typeface="+mn-cs"/>
              </a:rPr>
              <a:t> </a:t>
            </a:r>
            <a:r>
              <a:rPr lang="en-US" kern="0" dirty="0" err="1">
                <a:latin typeface="+mn-lt"/>
                <a:cs typeface="+mn-cs"/>
              </a:rPr>
              <a:t>dem</a:t>
            </a:r>
            <a:r>
              <a:rPr lang="en-US" kern="0" dirty="0">
                <a:latin typeface="+mn-lt"/>
                <a:cs typeface="+mn-cs"/>
              </a:rPr>
              <a:t> </a:t>
            </a:r>
            <a:r>
              <a:rPr lang="en-US" kern="0" dirty="0" err="1">
                <a:latin typeface="+mn-lt"/>
                <a:cs typeface="+mn-cs"/>
              </a:rPr>
              <a:t>Satz</a:t>
            </a:r>
            <a:r>
              <a:rPr lang="en-US" kern="0" dirty="0">
                <a:latin typeface="+mn-lt"/>
                <a:cs typeface="+mn-cs"/>
              </a:rPr>
              <a:t> des Pythagoras die </a:t>
            </a:r>
            <a:r>
              <a:rPr lang="en-US" kern="0" dirty="0" err="1">
                <a:latin typeface="+mn-lt"/>
                <a:cs typeface="+mn-cs"/>
              </a:rPr>
              <a:t>fehlende</a:t>
            </a:r>
            <a:r>
              <a:rPr lang="en-US" kern="0" dirty="0">
                <a:latin typeface="+mn-lt"/>
                <a:cs typeface="+mn-cs"/>
              </a:rPr>
              <a:t> </a:t>
            </a:r>
            <a:r>
              <a:rPr lang="en-US" kern="0" dirty="0" err="1">
                <a:latin typeface="+mn-lt"/>
                <a:cs typeface="+mn-cs"/>
              </a:rPr>
              <a:t>Seite</a:t>
            </a:r>
            <a:r>
              <a:rPr lang="en-US" kern="0" dirty="0">
                <a:latin typeface="+mn-lt"/>
                <a:cs typeface="+mn-cs"/>
              </a:rPr>
              <a:t> c </a:t>
            </a:r>
            <a:r>
              <a:rPr lang="en-US" kern="0" dirty="0" err="1">
                <a:latin typeface="+mn-lt"/>
                <a:cs typeface="+mn-cs"/>
              </a:rPr>
              <a:t>ausrechnen</a:t>
            </a:r>
            <a:r>
              <a:rPr lang="en-US" kern="0" dirty="0">
                <a:latin typeface="+mn-lt"/>
                <a:cs typeface="+mn-cs"/>
              </a:rPr>
              <a:t>.</a:t>
            </a:r>
          </a:p>
          <a:p>
            <a:pPr marL="342900" indent="-342900" defTabSz="914400">
              <a:spcBef>
                <a:spcPct val="20000"/>
              </a:spcBef>
              <a:defRPr/>
            </a:pPr>
            <a:r>
              <a:rPr lang="en-US" sz="3200" kern="0" dirty="0">
                <a:latin typeface="+mn-lt"/>
                <a:cs typeface="+mn-cs"/>
              </a:rPr>
              <a:t>	</a:t>
            </a:r>
          </a:p>
          <a:p>
            <a:pPr marL="342900" indent="-342900" defTabSz="914400">
              <a:spcBef>
                <a:spcPct val="20000"/>
              </a:spcBef>
              <a:defRPr/>
            </a:pPr>
            <a:endParaRPr lang="en-US" sz="3200" kern="0" dirty="0">
              <a:latin typeface="+mn-lt"/>
              <a:cs typeface="+mn-cs"/>
            </a:endParaRPr>
          </a:p>
        </p:txBody>
      </p:sp>
      <p:sp>
        <p:nvSpPr>
          <p:cNvPr id="20500" name="Textfeld 10"/>
          <p:cNvSpPr txBox="1">
            <a:spLocks noChangeArrowheads="1"/>
          </p:cNvSpPr>
          <p:nvPr/>
        </p:nvSpPr>
        <p:spPr bwMode="auto">
          <a:xfrm>
            <a:off x="5753100" y="15240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c*</a:t>
            </a:r>
            <a:r>
              <a:rPr lang="en-US" altLang="de-DE"/>
              <a:t>h</a:t>
            </a:r>
            <a:r>
              <a:rPr lang="en-US" altLang="de-DE" baseline="-25000"/>
              <a:t>c</a:t>
            </a:r>
          </a:p>
          <a:p>
            <a:endParaRPr lang="de-DE" altLang="de-DE"/>
          </a:p>
        </p:txBody>
      </p:sp>
      <p:cxnSp>
        <p:nvCxnSpPr>
          <p:cNvPr id="27" name="Gerade Verbindung 6"/>
          <p:cNvCxnSpPr/>
          <p:nvPr/>
        </p:nvCxnSpPr>
        <p:spPr>
          <a:xfrm>
            <a:off x="5753100" y="1892300"/>
            <a:ext cx="5334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02" name="Textfeld 10"/>
          <p:cNvSpPr txBox="1">
            <a:spLocks noChangeArrowheads="1"/>
          </p:cNvSpPr>
          <p:nvPr/>
        </p:nvSpPr>
        <p:spPr bwMode="auto">
          <a:xfrm>
            <a:off x="5867400" y="19050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2</a:t>
            </a:r>
            <a:endParaRPr lang="en-US" altLang="de-DE" baseline="-25000"/>
          </a:p>
          <a:p>
            <a:endParaRPr lang="de-DE" altLang="de-DE"/>
          </a:p>
        </p:txBody>
      </p:sp>
      <p:sp>
        <p:nvSpPr>
          <p:cNvPr id="20503" name="Textfeld 10"/>
          <p:cNvSpPr txBox="1">
            <a:spLocks noChangeArrowheads="1"/>
          </p:cNvSpPr>
          <p:nvPr/>
        </p:nvSpPr>
        <p:spPr bwMode="auto">
          <a:xfrm>
            <a:off x="5753100" y="2133600"/>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56*45</a:t>
            </a:r>
            <a:endParaRPr lang="en-US" altLang="de-DE" baseline="-25000"/>
          </a:p>
          <a:p>
            <a:endParaRPr lang="de-DE" altLang="de-DE"/>
          </a:p>
        </p:txBody>
      </p:sp>
      <p:cxnSp>
        <p:nvCxnSpPr>
          <p:cNvPr id="30" name="Gerade Verbindung 6"/>
          <p:cNvCxnSpPr/>
          <p:nvPr/>
        </p:nvCxnSpPr>
        <p:spPr>
          <a:xfrm>
            <a:off x="5753100" y="2501900"/>
            <a:ext cx="723900" cy="1270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05" name="Textfeld 10"/>
          <p:cNvSpPr txBox="1">
            <a:spLocks noChangeArrowheads="1"/>
          </p:cNvSpPr>
          <p:nvPr/>
        </p:nvSpPr>
        <p:spPr bwMode="auto">
          <a:xfrm>
            <a:off x="5981700" y="2514600"/>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2</a:t>
            </a:r>
            <a:endParaRPr lang="en-US" altLang="de-DE" baseline="-25000"/>
          </a:p>
          <a:p>
            <a:endParaRPr lang="de-DE" alt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7"/>
          <p:cNvSpPr>
            <a:spLocks noGrp="1"/>
          </p:cNvSpPr>
          <p:nvPr>
            <p:ph type="title"/>
          </p:nvPr>
        </p:nvSpPr>
        <p:spPr/>
        <p:txBody>
          <a:bodyPr/>
          <a:lstStyle/>
          <a:p>
            <a:r>
              <a:rPr lang="en-US" altLang="de-DE" smtClean="0"/>
              <a:t>Beispiel II</a:t>
            </a:r>
          </a:p>
        </p:txBody>
      </p:sp>
      <p:sp>
        <p:nvSpPr>
          <p:cNvPr id="21507" name="Content Placeholder 128"/>
          <p:cNvSpPr>
            <a:spLocks noGrp="1"/>
          </p:cNvSpPr>
          <p:nvPr>
            <p:ph idx="1"/>
          </p:nvPr>
        </p:nvSpPr>
        <p:spPr>
          <a:xfrm>
            <a:off x="457200" y="1600200"/>
            <a:ext cx="8229600" cy="4953000"/>
          </a:xfrm>
        </p:spPr>
        <p:txBody>
          <a:bodyPr/>
          <a:lstStyle/>
          <a:p>
            <a:pPr algn="ctr">
              <a:buFontTx/>
              <a:buNone/>
            </a:pPr>
            <a:endParaRPr lang="en-US" altLang="de-DE" smtClean="0"/>
          </a:p>
          <a:p>
            <a:pPr algn="ctr">
              <a:buFontTx/>
              <a:buNone/>
            </a:pPr>
            <a:r>
              <a:rPr lang="en-US" altLang="de-DE" smtClean="0"/>
              <a:t>gegeben ist im gleichschenkeligen Dreieck</a:t>
            </a:r>
          </a:p>
          <a:p>
            <a:pPr algn="ctr">
              <a:buFontTx/>
              <a:buNone/>
            </a:pPr>
            <a:r>
              <a:rPr lang="en-US" altLang="de-DE" smtClean="0"/>
              <a:t>a = 10,9cm</a:t>
            </a:r>
          </a:p>
          <a:p>
            <a:pPr algn="ctr">
              <a:buFontTx/>
              <a:buNone/>
            </a:pPr>
            <a:r>
              <a:rPr lang="en-US" altLang="de-DE" smtClean="0"/>
              <a:t>A = 54,6cm</a:t>
            </a:r>
            <a:r>
              <a:rPr lang="en-US" altLang="de-DE" baseline="30000" smtClean="0"/>
              <a:t>2</a:t>
            </a:r>
            <a:r>
              <a:rPr lang="en-US" altLang="de-DE" smtClean="0"/>
              <a:t> </a:t>
            </a:r>
          </a:p>
          <a:p>
            <a:pPr algn="ctr">
              <a:buFontTx/>
              <a:buNone/>
            </a:pPr>
            <a:endParaRPr lang="en-US" altLang="de-DE" sz="1400" smtClean="0"/>
          </a:p>
          <a:p>
            <a:pPr algn="ctr">
              <a:buFontTx/>
              <a:buNone/>
            </a:pPr>
            <a:r>
              <a:rPr lang="en-US" altLang="de-DE" smtClean="0"/>
              <a:t>gesucht ist</a:t>
            </a:r>
          </a:p>
          <a:p>
            <a:pPr algn="ctr">
              <a:buFontTx/>
              <a:buNone/>
            </a:pPr>
            <a:r>
              <a:rPr lang="en-US" altLang="de-DE" smtClean="0"/>
              <a:t>c=?</a:t>
            </a:r>
          </a:p>
          <a:p>
            <a:pPr algn="ctr">
              <a:buFontTx/>
              <a:buNone/>
            </a:pPr>
            <a:r>
              <a:rPr lang="de-DE" altLang="de-DE" smtClean="0"/>
              <a:t>δ=?</a:t>
            </a:r>
          </a:p>
          <a:p>
            <a:pPr algn="ctr">
              <a:buFontTx/>
              <a:buNone/>
            </a:pPr>
            <a:r>
              <a:rPr lang="de-DE" altLang="de-DE" smtClean="0"/>
              <a:t>α = ?</a:t>
            </a:r>
          </a:p>
          <a:p>
            <a:pPr algn="ctr">
              <a:buFontTx/>
              <a:buNone/>
            </a:pPr>
            <a:endParaRPr lang="en-US" altLang="de-DE" smtClean="0"/>
          </a:p>
          <a:p>
            <a:pPr algn="ctr">
              <a:buFontTx/>
              <a:buNone/>
            </a:pPr>
            <a:endParaRPr lang="en-US" altLang="de-DE"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AT" altLang="de-DE" smtClean="0"/>
              <a:t>Wofür Trigonometrie?</a:t>
            </a:r>
          </a:p>
        </p:txBody>
      </p:sp>
      <p:sp>
        <p:nvSpPr>
          <p:cNvPr id="4099" name="Rechteck 3"/>
          <p:cNvSpPr>
            <a:spLocks noChangeArrowheads="1"/>
          </p:cNvSpPr>
          <p:nvPr/>
        </p:nvSpPr>
        <p:spPr bwMode="auto">
          <a:xfrm>
            <a:off x="457200" y="1557338"/>
            <a:ext cx="84359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3200"/>
              <a:t>Mithilfe der trigonomischen Formeln kann man sich im </a:t>
            </a:r>
            <a:r>
              <a:rPr lang="de-AT" altLang="de-DE" sz="3200" b="1"/>
              <a:t>rechtwinkeligen Dreieck </a:t>
            </a:r>
            <a:r>
              <a:rPr lang="de-AT" altLang="de-DE" sz="3200"/>
              <a:t>sowohl Winkelgrößen als auch Seitenlängen ausrechnen.</a:t>
            </a:r>
          </a:p>
          <a:p>
            <a:endParaRPr lang="de-AT" altLang="de-DE" sz="3200"/>
          </a:p>
        </p:txBody>
      </p:sp>
      <p:pic>
        <p:nvPicPr>
          <p:cNvPr id="4100" name="Picture 4" descr="http://www.llv.li/b-llv-tba-av-2.jpg"/>
          <p:cNvPicPr>
            <a:picLocks noChangeAspect="1" noChangeArrowheads="1"/>
          </p:cNvPicPr>
          <p:nvPr/>
        </p:nvPicPr>
        <p:blipFill>
          <a:blip r:embed="rId2">
            <a:extLst>
              <a:ext uri="{28A0092B-C50C-407E-A947-70E740481C1C}">
                <a14:useLocalDpi xmlns:a14="http://schemas.microsoft.com/office/drawing/2010/main" val="0"/>
              </a:ext>
            </a:extLst>
          </a:blip>
          <a:srcRect l="19849"/>
          <a:stretch>
            <a:fillRect/>
          </a:stretch>
        </p:blipFill>
        <p:spPr bwMode="auto">
          <a:xfrm>
            <a:off x="6084888" y="4022725"/>
            <a:ext cx="30591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hteck 6"/>
          <p:cNvSpPr>
            <a:spLocks noChangeArrowheads="1"/>
          </p:cNvSpPr>
          <p:nvPr/>
        </p:nvSpPr>
        <p:spPr bwMode="auto">
          <a:xfrm>
            <a:off x="457200" y="3933825"/>
            <a:ext cx="5627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3200"/>
              <a:t>In der Praxis verwenden Experten Trigonometrie um Gelände zu vermessen.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de-DE" smtClean="0"/>
              <a:t>Skizze</a:t>
            </a:r>
          </a:p>
        </p:txBody>
      </p:sp>
      <p:cxnSp>
        <p:nvCxnSpPr>
          <p:cNvPr id="4" name="Straight Connector 3"/>
          <p:cNvCxnSpPr/>
          <p:nvPr/>
        </p:nvCxnSpPr>
        <p:spPr>
          <a:xfrm rot="16200000" flipH="1">
            <a:off x="3600450" y="2797175"/>
            <a:ext cx="3352800" cy="14859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2114550" y="2797175"/>
            <a:ext cx="3352800" cy="1485900"/>
          </a:xfrm>
          <a:prstGeom prst="line">
            <a:avLst/>
          </a:prstGeom>
          <a:ln>
            <a:solidFill>
              <a:srgbClr val="0000FF"/>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048000" y="5216525"/>
            <a:ext cx="2971800" cy="1588"/>
          </a:xfrm>
          <a:prstGeom prst="line">
            <a:avLst/>
          </a:prstGeom>
          <a:ln w="25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534" name="TextBox 6"/>
          <p:cNvSpPr txBox="1">
            <a:spLocks noChangeArrowheads="1"/>
          </p:cNvSpPr>
          <p:nvPr/>
        </p:nvSpPr>
        <p:spPr bwMode="auto">
          <a:xfrm>
            <a:off x="4343400" y="5210175"/>
            <a:ext cx="342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t>c</a:t>
            </a:r>
          </a:p>
        </p:txBody>
      </p:sp>
      <p:sp>
        <p:nvSpPr>
          <p:cNvPr id="22535" name="TextBox 7"/>
          <p:cNvSpPr txBox="1">
            <a:spLocks noChangeArrowheads="1"/>
          </p:cNvSpPr>
          <p:nvPr/>
        </p:nvSpPr>
        <p:spPr bwMode="auto">
          <a:xfrm>
            <a:off x="3200400" y="3159125"/>
            <a:ext cx="342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solidFill>
                  <a:srgbClr val="0000FF"/>
                </a:solidFill>
              </a:rPr>
              <a:t>a</a:t>
            </a:r>
          </a:p>
        </p:txBody>
      </p:sp>
      <p:sp>
        <p:nvSpPr>
          <p:cNvPr id="22536" name="TextBox 8"/>
          <p:cNvSpPr txBox="1">
            <a:spLocks noChangeArrowheads="1"/>
          </p:cNvSpPr>
          <p:nvPr/>
        </p:nvSpPr>
        <p:spPr bwMode="auto">
          <a:xfrm>
            <a:off x="5448300" y="3179763"/>
            <a:ext cx="342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3000">
                <a:solidFill>
                  <a:srgbClr val="0000FF"/>
                </a:solidFill>
              </a:rPr>
              <a:t>a</a:t>
            </a:r>
          </a:p>
        </p:txBody>
      </p:sp>
      <p:sp>
        <p:nvSpPr>
          <p:cNvPr id="10" name="Arc 9"/>
          <p:cNvSpPr/>
          <p:nvPr/>
        </p:nvSpPr>
        <p:spPr>
          <a:xfrm>
            <a:off x="2895600" y="4743450"/>
            <a:ext cx="762000" cy="914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Arc 10"/>
          <p:cNvSpPr/>
          <p:nvPr/>
        </p:nvSpPr>
        <p:spPr>
          <a:xfrm>
            <a:off x="5410200" y="4683125"/>
            <a:ext cx="762000" cy="914400"/>
          </a:xfrm>
          <a:prstGeom prst="arc">
            <a:avLst>
              <a:gd name="adj1" fmla="val 10403373"/>
              <a:gd name="adj2" fmla="val 15996722"/>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Arc 11"/>
          <p:cNvSpPr/>
          <p:nvPr/>
        </p:nvSpPr>
        <p:spPr>
          <a:xfrm>
            <a:off x="4152900" y="1600200"/>
            <a:ext cx="762000" cy="914400"/>
          </a:xfrm>
          <a:prstGeom prst="arc">
            <a:avLst>
              <a:gd name="adj1" fmla="val 3340379"/>
              <a:gd name="adj2" fmla="val 7379547"/>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540" name="TextBox 12"/>
          <p:cNvSpPr txBox="1">
            <a:spLocks noChangeArrowheads="1"/>
          </p:cNvSpPr>
          <p:nvPr/>
        </p:nvSpPr>
        <p:spPr bwMode="auto">
          <a:xfrm>
            <a:off x="3219450" y="4759325"/>
            <a:ext cx="323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22541" name="TextBox 13"/>
          <p:cNvSpPr txBox="1">
            <a:spLocks noChangeArrowheads="1"/>
          </p:cNvSpPr>
          <p:nvPr/>
        </p:nvSpPr>
        <p:spPr bwMode="auto">
          <a:xfrm>
            <a:off x="5467350" y="4759325"/>
            <a:ext cx="647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α</a:t>
            </a:r>
          </a:p>
        </p:txBody>
      </p:sp>
      <p:sp>
        <p:nvSpPr>
          <p:cNvPr id="22542" name="TextBox 14"/>
          <p:cNvSpPr txBox="1">
            <a:spLocks noChangeArrowheads="1"/>
          </p:cNvSpPr>
          <p:nvPr/>
        </p:nvSpPr>
        <p:spPr bwMode="auto">
          <a:xfrm>
            <a:off x="4381500" y="2057400"/>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t>δ</a:t>
            </a:r>
          </a:p>
        </p:txBody>
      </p:sp>
      <p:cxnSp>
        <p:nvCxnSpPr>
          <p:cNvPr id="16" name="Straight Connector 15"/>
          <p:cNvCxnSpPr/>
          <p:nvPr/>
        </p:nvCxnSpPr>
        <p:spPr>
          <a:xfrm rot="5400000">
            <a:off x="2857500" y="3530600"/>
            <a:ext cx="3354388"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544" name="TextBox 16"/>
          <p:cNvSpPr txBox="1">
            <a:spLocks noChangeArrowheads="1"/>
          </p:cNvSpPr>
          <p:nvPr/>
        </p:nvSpPr>
        <p:spPr bwMode="auto">
          <a:xfrm>
            <a:off x="4495800" y="3224213"/>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c</a:t>
            </a:r>
          </a:p>
        </p:txBody>
      </p:sp>
      <p:cxnSp>
        <p:nvCxnSpPr>
          <p:cNvPr id="18" name="Straight Connector 17"/>
          <p:cNvCxnSpPr/>
          <p:nvPr/>
        </p:nvCxnSpPr>
        <p:spPr>
          <a:xfrm flipV="1">
            <a:off x="3048000" y="4367213"/>
            <a:ext cx="2628900" cy="8382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546" name="TextBox 18"/>
          <p:cNvSpPr txBox="1">
            <a:spLocks noChangeArrowheads="1"/>
          </p:cNvSpPr>
          <p:nvPr/>
        </p:nvSpPr>
        <p:spPr bwMode="auto">
          <a:xfrm>
            <a:off x="5105400" y="4405313"/>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400"/>
              <a:t>h</a:t>
            </a:r>
            <a:r>
              <a:rPr lang="en-US" altLang="de-DE" sz="2400" baseline="-25000"/>
              <a:t>a</a:t>
            </a:r>
          </a:p>
        </p:txBody>
      </p:sp>
      <p:sp>
        <p:nvSpPr>
          <p:cNvPr id="20" name="Arc 19"/>
          <p:cNvSpPr/>
          <p:nvPr/>
        </p:nvSpPr>
        <p:spPr>
          <a:xfrm>
            <a:off x="4267200" y="4941888"/>
            <a:ext cx="573088"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Arc 20"/>
          <p:cNvSpPr/>
          <p:nvPr/>
        </p:nvSpPr>
        <p:spPr>
          <a:xfrm rot="16200000">
            <a:off x="5238750" y="4195763"/>
            <a:ext cx="571500" cy="53340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Oval 21"/>
          <p:cNvSpPr/>
          <p:nvPr/>
        </p:nvSpPr>
        <p:spPr>
          <a:xfrm>
            <a:off x="4648200" y="5078413"/>
            <a:ext cx="46038" cy="460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5440363" y="4321175"/>
            <a:ext cx="46037" cy="46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51" name="TextBox 43"/>
          <p:cNvSpPr txBox="1">
            <a:spLocks noChangeArrowheads="1"/>
          </p:cNvSpPr>
          <p:nvPr/>
        </p:nvSpPr>
        <p:spPr bwMode="auto">
          <a:xfrm>
            <a:off x="5791200" y="2057400"/>
            <a:ext cx="2895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500"/>
              <a:t>Tipp: h</a:t>
            </a:r>
            <a:r>
              <a:rPr lang="en-US" altLang="de-DE" sz="2500" baseline="-25000"/>
              <a:t>a</a:t>
            </a:r>
            <a:r>
              <a:rPr lang="en-US" altLang="de-DE" sz="2500"/>
              <a:t> !</a:t>
            </a:r>
          </a:p>
        </p:txBody>
      </p:sp>
      <p:cxnSp>
        <p:nvCxnSpPr>
          <p:cNvPr id="46" name="Straight Connector 45"/>
          <p:cNvCxnSpPr/>
          <p:nvPr/>
        </p:nvCxnSpPr>
        <p:spPr>
          <a:xfrm rot="16200000" flipH="1">
            <a:off x="3986212" y="2516188"/>
            <a:ext cx="2466975" cy="11430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5554662" y="4557713"/>
            <a:ext cx="854075" cy="38100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2554" name="TextBox 48"/>
          <p:cNvSpPr txBox="1">
            <a:spLocks noChangeArrowheads="1"/>
          </p:cNvSpPr>
          <p:nvPr/>
        </p:nvSpPr>
        <p:spPr bwMode="auto">
          <a:xfrm>
            <a:off x="5181600" y="2438400"/>
            <a:ext cx="342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solidFill>
                  <a:srgbClr val="008000"/>
                </a:solidFill>
              </a:rPr>
              <a:t>x</a:t>
            </a:r>
          </a:p>
        </p:txBody>
      </p:sp>
      <p:sp>
        <p:nvSpPr>
          <p:cNvPr id="22555" name="TextBox 49"/>
          <p:cNvSpPr txBox="1">
            <a:spLocks noChangeArrowheads="1"/>
          </p:cNvSpPr>
          <p:nvPr/>
        </p:nvSpPr>
        <p:spPr bwMode="auto">
          <a:xfrm>
            <a:off x="6172200" y="4405313"/>
            <a:ext cx="342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sz="2100">
                <a:solidFill>
                  <a:srgbClr val="FF6600"/>
                </a:solidFill>
              </a:rPr>
              <a: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de-DE" smtClean="0"/>
              <a:t>Lösung</a:t>
            </a:r>
          </a:p>
        </p:txBody>
      </p:sp>
      <p:sp>
        <p:nvSpPr>
          <p:cNvPr id="23555" name="Content Placeholder 2"/>
          <p:cNvSpPr>
            <a:spLocks noGrp="1"/>
          </p:cNvSpPr>
          <p:nvPr>
            <p:ph idx="1"/>
          </p:nvPr>
        </p:nvSpPr>
        <p:spPr>
          <a:xfrm>
            <a:off x="1676400" y="1600200"/>
            <a:ext cx="3657600" cy="4525963"/>
          </a:xfrm>
        </p:spPr>
        <p:txBody>
          <a:bodyPr/>
          <a:lstStyle/>
          <a:p>
            <a:pPr>
              <a:buFontTx/>
              <a:buNone/>
            </a:pPr>
            <a:r>
              <a:rPr lang="en-US" altLang="de-DE" smtClean="0"/>
              <a:t>	A =</a:t>
            </a:r>
          </a:p>
          <a:p>
            <a:pPr>
              <a:buFontTx/>
              <a:buNone/>
            </a:pPr>
            <a:r>
              <a:rPr lang="en-US" altLang="de-DE" smtClean="0"/>
              <a:t>	h</a:t>
            </a:r>
            <a:r>
              <a:rPr lang="en-US" altLang="de-DE" baseline="-25000" smtClean="0"/>
              <a:t>a</a:t>
            </a:r>
            <a:r>
              <a:rPr lang="en-US" altLang="de-DE" smtClean="0"/>
              <a:t> =</a:t>
            </a:r>
          </a:p>
          <a:p>
            <a:pPr>
              <a:buFontTx/>
              <a:buNone/>
            </a:pPr>
            <a:r>
              <a:rPr lang="en-US" altLang="de-DE" smtClean="0"/>
              <a:t>	h</a:t>
            </a:r>
            <a:r>
              <a:rPr lang="en-US" altLang="de-DE" baseline="-25000" smtClean="0"/>
              <a:t>a</a:t>
            </a:r>
            <a:r>
              <a:rPr lang="en-US" altLang="de-DE" smtClean="0"/>
              <a:t> =</a:t>
            </a:r>
          </a:p>
          <a:p>
            <a:pPr>
              <a:buFontTx/>
              <a:buNone/>
            </a:pPr>
            <a:r>
              <a:rPr lang="en-US" altLang="de-DE" smtClean="0"/>
              <a:t>	h</a:t>
            </a:r>
            <a:r>
              <a:rPr lang="en-US" altLang="de-DE" baseline="-25000" smtClean="0"/>
              <a:t>a</a:t>
            </a:r>
            <a:r>
              <a:rPr lang="en-US" altLang="de-DE" smtClean="0"/>
              <a:t> = 10,02cm</a:t>
            </a:r>
          </a:p>
          <a:p>
            <a:pPr>
              <a:spcBef>
                <a:spcPts val="2563"/>
              </a:spcBef>
              <a:buFontTx/>
              <a:buNone/>
            </a:pPr>
            <a:r>
              <a:rPr lang="en-US" altLang="de-DE" smtClean="0"/>
              <a:t>	h</a:t>
            </a:r>
            <a:r>
              <a:rPr lang="en-US" altLang="de-DE" baseline="-25000" smtClean="0"/>
              <a:t>a</a:t>
            </a:r>
            <a:r>
              <a:rPr lang="en-US" altLang="de-DE" baseline="30000" smtClean="0"/>
              <a:t>2</a:t>
            </a:r>
            <a:r>
              <a:rPr lang="en-US" altLang="de-DE" smtClean="0"/>
              <a:t>+x</a:t>
            </a:r>
            <a:r>
              <a:rPr lang="en-US" altLang="de-DE" baseline="30000" smtClean="0"/>
              <a:t>2 </a:t>
            </a:r>
            <a:r>
              <a:rPr lang="en-US" altLang="de-DE" smtClean="0"/>
              <a:t>= a</a:t>
            </a:r>
            <a:r>
              <a:rPr lang="en-US" altLang="de-DE" baseline="30000" smtClean="0"/>
              <a:t>2</a:t>
            </a:r>
          </a:p>
          <a:p>
            <a:pPr>
              <a:buFontTx/>
              <a:buNone/>
            </a:pPr>
            <a:r>
              <a:rPr lang="en-US" altLang="de-DE" baseline="30000" smtClean="0"/>
              <a:t>	</a:t>
            </a:r>
            <a:r>
              <a:rPr lang="en-US" altLang="de-DE" smtClean="0"/>
              <a:t>x =  a</a:t>
            </a:r>
            <a:r>
              <a:rPr lang="en-US" altLang="de-DE" baseline="30000" smtClean="0"/>
              <a:t>2</a:t>
            </a:r>
            <a:r>
              <a:rPr lang="en-US" altLang="de-DE" smtClean="0"/>
              <a:t>-h</a:t>
            </a:r>
            <a:r>
              <a:rPr lang="en-US" altLang="de-DE" baseline="-25000" smtClean="0"/>
              <a:t>a</a:t>
            </a:r>
            <a:r>
              <a:rPr lang="en-US" altLang="de-DE" baseline="30000" smtClean="0"/>
              <a:t>2</a:t>
            </a:r>
          </a:p>
          <a:p>
            <a:pPr>
              <a:buFontTx/>
              <a:buNone/>
            </a:pPr>
            <a:r>
              <a:rPr lang="en-US" altLang="de-DE" baseline="30000" smtClean="0"/>
              <a:t>	</a:t>
            </a:r>
            <a:r>
              <a:rPr lang="en-US" altLang="de-DE" smtClean="0"/>
              <a:t>x = 4,29cm</a:t>
            </a:r>
          </a:p>
        </p:txBody>
      </p:sp>
      <p:sp>
        <p:nvSpPr>
          <p:cNvPr id="23556" name="Textfeld 10"/>
          <p:cNvSpPr txBox="1">
            <a:spLocks noChangeArrowheads="1"/>
          </p:cNvSpPr>
          <p:nvPr/>
        </p:nvSpPr>
        <p:spPr bwMode="auto">
          <a:xfrm>
            <a:off x="2895600" y="15240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a*</a:t>
            </a:r>
            <a:r>
              <a:rPr lang="en-US" altLang="de-DE"/>
              <a:t>h</a:t>
            </a:r>
            <a:r>
              <a:rPr lang="en-US" altLang="de-DE" baseline="-25000"/>
              <a:t>a</a:t>
            </a:r>
          </a:p>
          <a:p>
            <a:endParaRPr lang="de-DE" altLang="de-DE"/>
          </a:p>
        </p:txBody>
      </p:sp>
      <p:cxnSp>
        <p:nvCxnSpPr>
          <p:cNvPr id="5" name="Gerade Verbindung 6"/>
          <p:cNvCxnSpPr/>
          <p:nvPr/>
        </p:nvCxnSpPr>
        <p:spPr>
          <a:xfrm>
            <a:off x="2933700" y="1892300"/>
            <a:ext cx="5334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558" name="Textfeld 10"/>
          <p:cNvSpPr txBox="1">
            <a:spLocks noChangeArrowheads="1"/>
          </p:cNvSpPr>
          <p:nvPr/>
        </p:nvSpPr>
        <p:spPr bwMode="auto">
          <a:xfrm>
            <a:off x="3048000" y="1892300"/>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2</a:t>
            </a:r>
            <a:endParaRPr lang="de-DE" altLang="de-DE"/>
          </a:p>
        </p:txBody>
      </p:sp>
      <p:sp>
        <p:nvSpPr>
          <p:cNvPr id="23559" name="Textfeld 10"/>
          <p:cNvSpPr txBox="1">
            <a:spLocks noChangeArrowheads="1"/>
          </p:cNvSpPr>
          <p:nvPr/>
        </p:nvSpPr>
        <p:spPr bwMode="auto">
          <a:xfrm>
            <a:off x="3009900" y="21336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A*</a:t>
            </a:r>
            <a:r>
              <a:rPr lang="en-US" altLang="de-DE"/>
              <a:t>2</a:t>
            </a:r>
            <a:endParaRPr lang="en-US" altLang="de-DE" baseline="-25000"/>
          </a:p>
          <a:p>
            <a:endParaRPr lang="de-DE" altLang="de-DE"/>
          </a:p>
        </p:txBody>
      </p:sp>
      <p:cxnSp>
        <p:nvCxnSpPr>
          <p:cNvPr id="8" name="Gerade Verbindung 6"/>
          <p:cNvCxnSpPr/>
          <p:nvPr/>
        </p:nvCxnSpPr>
        <p:spPr>
          <a:xfrm>
            <a:off x="3009900" y="2501900"/>
            <a:ext cx="5334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561" name="Textfeld 10"/>
          <p:cNvSpPr txBox="1">
            <a:spLocks noChangeArrowheads="1"/>
          </p:cNvSpPr>
          <p:nvPr/>
        </p:nvSpPr>
        <p:spPr bwMode="auto">
          <a:xfrm>
            <a:off x="2895600" y="2794000"/>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54,6*2</a:t>
            </a:r>
          </a:p>
          <a:p>
            <a:endParaRPr lang="en-US" altLang="de-DE" baseline="-25000"/>
          </a:p>
          <a:p>
            <a:endParaRPr lang="de-DE" altLang="de-DE"/>
          </a:p>
        </p:txBody>
      </p:sp>
      <p:cxnSp>
        <p:nvCxnSpPr>
          <p:cNvPr id="11" name="Gerade Verbindung 6"/>
          <p:cNvCxnSpPr/>
          <p:nvPr/>
        </p:nvCxnSpPr>
        <p:spPr>
          <a:xfrm>
            <a:off x="3009900" y="3122613"/>
            <a:ext cx="723900"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563" name="Textfeld 10"/>
          <p:cNvSpPr txBox="1">
            <a:spLocks noChangeArrowheads="1"/>
          </p:cNvSpPr>
          <p:nvPr/>
        </p:nvSpPr>
        <p:spPr bwMode="auto">
          <a:xfrm>
            <a:off x="2916238" y="3113088"/>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10,9</a:t>
            </a:r>
            <a:endParaRPr lang="de-DE" altLang="de-DE"/>
          </a:p>
        </p:txBody>
      </p:sp>
      <p:cxnSp>
        <p:nvCxnSpPr>
          <p:cNvPr id="14" name="Gerade Verbindung 6"/>
          <p:cNvCxnSpPr/>
          <p:nvPr/>
        </p:nvCxnSpPr>
        <p:spPr>
          <a:xfrm>
            <a:off x="3009900" y="2501900"/>
            <a:ext cx="5334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565" name="Textfeld 10"/>
          <p:cNvSpPr txBox="1">
            <a:spLocks noChangeArrowheads="1"/>
          </p:cNvSpPr>
          <p:nvPr/>
        </p:nvSpPr>
        <p:spPr bwMode="auto">
          <a:xfrm>
            <a:off x="3086100" y="2438400"/>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a</a:t>
            </a:r>
            <a:endParaRPr lang="de-DE" altLang="de-DE"/>
          </a:p>
        </p:txBody>
      </p:sp>
      <p:cxnSp>
        <p:nvCxnSpPr>
          <p:cNvPr id="16" name="Straight Connector 15"/>
          <p:cNvCxnSpPr/>
          <p:nvPr/>
        </p:nvCxnSpPr>
        <p:spPr>
          <a:xfrm rot="16200000" flipH="1">
            <a:off x="2681288" y="5091112"/>
            <a:ext cx="2286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2620169" y="5028406"/>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49563" y="4799013"/>
            <a:ext cx="1065212"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 name="Content Placeholder 2"/>
          <p:cNvSpPr txBox="1">
            <a:spLocks/>
          </p:cNvSpPr>
          <p:nvPr/>
        </p:nvSpPr>
        <p:spPr bwMode="auto">
          <a:xfrm>
            <a:off x="4953000" y="1600200"/>
            <a:ext cx="3657600" cy="4525963"/>
          </a:xfrm>
          <a:prstGeom prst="rect">
            <a:avLst/>
          </a:prstGeom>
          <a:noFill/>
          <a:ln w="9525">
            <a:noFill/>
            <a:miter lim="800000"/>
            <a:headEnd/>
            <a:tailEnd/>
          </a:ln>
          <a:effectLst/>
        </p:spPr>
        <p:txBody>
          <a:bodyPr/>
          <a:lstStyle/>
          <a:p>
            <a:pPr marL="342900" indent="-342900" defTabSz="914400">
              <a:spcBef>
                <a:spcPct val="20000"/>
              </a:spcBef>
              <a:defRPr/>
            </a:pPr>
            <a:r>
              <a:rPr lang="en-US" sz="3200" kern="0" dirty="0">
                <a:latin typeface="+mn-lt"/>
                <a:cs typeface="+mn-cs"/>
              </a:rPr>
              <a:t>	a-</a:t>
            </a:r>
            <a:r>
              <a:rPr lang="en-US" sz="3200" kern="0" dirty="0" err="1">
                <a:latin typeface="+mn-lt"/>
                <a:cs typeface="+mn-cs"/>
              </a:rPr>
              <a:t>x</a:t>
            </a:r>
            <a:r>
              <a:rPr lang="en-US" sz="3200" kern="0" dirty="0">
                <a:latin typeface="+mn-lt"/>
                <a:cs typeface="+mn-cs"/>
              </a:rPr>
              <a:t> = </a:t>
            </a:r>
            <a:r>
              <a:rPr lang="en-US" sz="3200" kern="0" dirty="0" err="1">
                <a:latin typeface="+mn-lt"/>
                <a:cs typeface="+mn-cs"/>
              </a:rPr>
              <a:t>y</a:t>
            </a:r>
            <a:r>
              <a:rPr lang="en-US" sz="3200" kern="0" dirty="0">
                <a:latin typeface="+mn-lt"/>
                <a:cs typeface="+mn-cs"/>
              </a:rPr>
              <a:t> </a:t>
            </a:r>
          </a:p>
          <a:p>
            <a:pPr marL="342900" indent="-342900" defTabSz="914400">
              <a:spcBef>
                <a:spcPct val="20000"/>
              </a:spcBef>
              <a:defRPr/>
            </a:pPr>
            <a:r>
              <a:rPr lang="en-US" sz="3200" kern="0" dirty="0">
                <a:latin typeface="+mn-lt"/>
                <a:cs typeface="+mn-cs"/>
              </a:rPr>
              <a:t>	</a:t>
            </a:r>
            <a:r>
              <a:rPr lang="en-US" sz="3200" kern="0" dirty="0" err="1">
                <a:latin typeface="+mn-lt"/>
                <a:cs typeface="+mn-cs"/>
              </a:rPr>
              <a:t>y</a:t>
            </a:r>
            <a:r>
              <a:rPr lang="en-US" sz="3200" kern="0" dirty="0">
                <a:latin typeface="+mn-lt"/>
                <a:cs typeface="+mn-cs"/>
              </a:rPr>
              <a:t> = 6,61cm</a:t>
            </a:r>
          </a:p>
          <a:p>
            <a:pPr marL="342900" indent="-342900" defTabSz="914400">
              <a:spcBef>
                <a:spcPts val="2568"/>
              </a:spcBef>
              <a:defRPr/>
            </a:pPr>
            <a:r>
              <a:rPr lang="en-US" sz="3200" kern="0" dirty="0">
                <a:latin typeface="+mn-lt"/>
                <a:cs typeface="+mn-cs"/>
              </a:rPr>
              <a:t>	y</a:t>
            </a:r>
            <a:r>
              <a:rPr lang="en-US" sz="3200" kern="0" baseline="30000" dirty="0">
                <a:latin typeface="+mn-lt"/>
                <a:cs typeface="+mn-cs"/>
              </a:rPr>
              <a:t>2</a:t>
            </a:r>
            <a:r>
              <a:rPr lang="en-US" sz="3200" kern="0" dirty="0">
                <a:latin typeface="+mn-lt"/>
                <a:cs typeface="+mn-cs"/>
              </a:rPr>
              <a:t>+h</a:t>
            </a:r>
            <a:r>
              <a:rPr lang="en-US" sz="3200" kern="0" baseline="-25000" dirty="0">
                <a:latin typeface="+mn-lt"/>
                <a:cs typeface="+mn-cs"/>
              </a:rPr>
              <a:t>a</a:t>
            </a:r>
            <a:r>
              <a:rPr lang="en-US" sz="3200" kern="0" baseline="30000" dirty="0">
                <a:latin typeface="+mn-lt"/>
                <a:cs typeface="+mn-cs"/>
              </a:rPr>
              <a:t>2 </a:t>
            </a:r>
            <a:r>
              <a:rPr lang="en-US" sz="3200" kern="0" dirty="0">
                <a:latin typeface="+mn-lt"/>
                <a:cs typeface="+mn-cs"/>
              </a:rPr>
              <a:t>= c</a:t>
            </a:r>
            <a:r>
              <a:rPr lang="en-US" sz="3200" kern="0" baseline="30000" dirty="0">
                <a:latin typeface="+mn-lt"/>
                <a:cs typeface="+mn-cs"/>
              </a:rPr>
              <a:t>2</a:t>
            </a:r>
          </a:p>
          <a:p>
            <a:pPr marL="342900" indent="-342900" defTabSz="914400">
              <a:spcBef>
                <a:spcPct val="20000"/>
              </a:spcBef>
              <a:defRPr/>
            </a:pPr>
            <a:r>
              <a:rPr lang="en-US" sz="3200" kern="0" baseline="30000" dirty="0">
                <a:latin typeface="+mn-lt"/>
                <a:cs typeface="+mn-cs"/>
              </a:rPr>
              <a:t>	</a:t>
            </a:r>
            <a:r>
              <a:rPr lang="en-US" sz="3200" kern="0" dirty="0" err="1">
                <a:latin typeface="+mn-lt"/>
                <a:cs typeface="+mn-cs"/>
              </a:rPr>
              <a:t>c</a:t>
            </a:r>
            <a:r>
              <a:rPr lang="en-US" sz="3200" kern="0" dirty="0">
                <a:latin typeface="+mn-lt"/>
                <a:cs typeface="+mn-cs"/>
              </a:rPr>
              <a:t> =   y</a:t>
            </a:r>
            <a:r>
              <a:rPr lang="en-US" sz="3200" kern="0" baseline="30000" dirty="0">
                <a:latin typeface="+mn-lt"/>
                <a:cs typeface="+mn-cs"/>
              </a:rPr>
              <a:t>2</a:t>
            </a:r>
            <a:r>
              <a:rPr lang="en-US" sz="3200" kern="0" dirty="0">
                <a:latin typeface="+mn-lt"/>
                <a:cs typeface="+mn-cs"/>
              </a:rPr>
              <a:t>-h</a:t>
            </a:r>
            <a:r>
              <a:rPr lang="en-US" sz="3200" kern="0" baseline="-25000" dirty="0">
                <a:latin typeface="+mn-lt"/>
                <a:cs typeface="+mn-cs"/>
              </a:rPr>
              <a:t>a</a:t>
            </a:r>
            <a:r>
              <a:rPr lang="en-US" sz="3200" kern="0" baseline="30000" dirty="0">
                <a:latin typeface="+mn-lt"/>
                <a:cs typeface="+mn-cs"/>
              </a:rPr>
              <a:t>2</a:t>
            </a:r>
          </a:p>
          <a:p>
            <a:pPr marL="342900" indent="-342900" defTabSz="914400">
              <a:spcBef>
                <a:spcPct val="20000"/>
              </a:spcBef>
              <a:defRPr/>
            </a:pPr>
            <a:r>
              <a:rPr lang="en-US" sz="3200" kern="0" baseline="30000" dirty="0">
                <a:latin typeface="+mn-lt"/>
                <a:cs typeface="+mn-cs"/>
              </a:rPr>
              <a:t>	</a:t>
            </a:r>
            <a:r>
              <a:rPr lang="en-US" sz="3200" kern="0" dirty="0" err="1">
                <a:latin typeface="+mn-lt"/>
                <a:cs typeface="+mn-cs"/>
              </a:rPr>
              <a:t>c</a:t>
            </a:r>
            <a:r>
              <a:rPr lang="en-US" sz="3200" kern="0" dirty="0">
                <a:latin typeface="+mn-lt"/>
                <a:cs typeface="+mn-cs"/>
              </a:rPr>
              <a:t> = 12cm</a:t>
            </a:r>
            <a:endParaRPr lang="en-US" sz="3200" kern="0" dirty="0">
              <a:latin typeface="+mn-lt"/>
              <a:cs typeface="+mn-cs"/>
            </a:endParaRPr>
          </a:p>
        </p:txBody>
      </p:sp>
      <p:cxnSp>
        <p:nvCxnSpPr>
          <p:cNvPr id="21" name="Straight Connector 20"/>
          <p:cNvCxnSpPr/>
          <p:nvPr/>
        </p:nvCxnSpPr>
        <p:spPr>
          <a:xfrm rot="16200000" flipH="1">
            <a:off x="6034088" y="3948112"/>
            <a:ext cx="2286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5972969" y="3885406"/>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202363" y="3656013"/>
            <a:ext cx="1265237" cy="1587"/>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de-DE" smtClean="0"/>
              <a:t>Lösung</a:t>
            </a:r>
          </a:p>
        </p:txBody>
      </p:sp>
      <p:sp>
        <p:nvSpPr>
          <p:cNvPr id="24579" name="Content Placeholder 2"/>
          <p:cNvSpPr>
            <a:spLocks noGrp="1"/>
          </p:cNvSpPr>
          <p:nvPr>
            <p:ph idx="1"/>
          </p:nvPr>
        </p:nvSpPr>
        <p:spPr>
          <a:xfrm>
            <a:off x="1676400" y="1600200"/>
            <a:ext cx="5127625" cy="4525963"/>
          </a:xfrm>
        </p:spPr>
        <p:txBody>
          <a:bodyPr/>
          <a:lstStyle/>
          <a:p>
            <a:pPr>
              <a:buFontTx/>
              <a:buNone/>
            </a:pPr>
            <a:r>
              <a:rPr lang="en-US" altLang="de-DE" smtClean="0"/>
              <a:t>sinα =</a:t>
            </a:r>
          </a:p>
          <a:p>
            <a:pPr>
              <a:buFontTx/>
              <a:buNone/>
            </a:pPr>
            <a:r>
              <a:rPr lang="en-US" altLang="de-DE" smtClean="0"/>
              <a:t>α = sin</a:t>
            </a:r>
            <a:r>
              <a:rPr lang="en-US" altLang="de-DE" baseline="30000" smtClean="0"/>
              <a:t>-1</a:t>
            </a:r>
            <a:r>
              <a:rPr lang="en-US" altLang="de-DE" smtClean="0"/>
              <a:t>(    )</a:t>
            </a:r>
          </a:p>
          <a:p>
            <a:pPr>
              <a:buFontTx/>
              <a:buNone/>
            </a:pPr>
            <a:r>
              <a:rPr lang="en-US" altLang="de-DE" smtClean="0"/>
              <a:t>α = 56,61°</a:t>
            </a:r>
          </a:p>
          <a:p>
            <a:pPr>
              <a:spcBef>
                <a:spcPts val="2563"/>
              </a:spcBef>
              <a:buFontTx/>
              <a:buNone/>
            </a:pPr>
            <a:r>
              <a:rPr lang="en-US" altLang="de-DE" smtClean="0"/>
              <a:t>δ = 180-2*56,61</a:t>
            </a:r>
          </a:p>
          <a:p>
            <a:pPr>
              <a:buFontTx/>
              <a:buNone/>
            </a:pPr>
            <a:r>
              <a:rPr lang="en-US" altLang="de-DE" smtClean="0"/>
              <a:t>δ = 66,77°  </a:t>
            </a:r>
          </a:p>
        </p:txBody>
      </p:sp>
      <p:sp>
        <p:nvSpPr>
          <p:cNvPr id="24580" name="Textfeld 10"/>
          <p:cNvSpPr txBox="1">
            <a:spLocks noChangeArrowheads="1"/>
          </p:cNvSpPr>
          <p:nvPr/>
        </p:nvSpPr>
        <p:spPr bwMode="auto">
          <a:xfrm>
            <a:off x="3009900" y="15240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h</a:t>
            </a:r>
            <a:r>
              <a:rPr lang="de-DE" altLang="de-DE" baseline="-25000"/>
              <a:t>a</a:t>
            </a:r>
            <a:endParaRPr lang="en-US" altLang="de-DE" baseline="-25000"/>
          </a:p>
          <a:p>
            <a:endParaRPr lang="de-DE" altLang="de-DE"/>
          </a:p>
        </p:txBody>
      </p:sp>
      <p:cxnSp>
        <p:nvCxnSpPr>
          <p:cNvPr id="14" name="Gerade Verbindung 6"/>
          <p:cNvCxnSpPr/>
          <p:nvPr/>
        </p:nvCxnSpPr>
        <p:spPr>
          <a:xfrm>
            <a:off x="3048000" y="1905000"/>
            <a:ext cx="3810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582" name="Textfeld 10"/>
          <p:cNvSpPr txBox="1">
            <a:spLocks noChangeArrowheads="1"/>
          </p:cNvSpPr>
          <p:nvPr/>
        </p:nvSpPr>
        <p:spPr bwMode="auto">
          <a:xfrm>
            <a:off x="3086100" y="1916113"/>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c</a:t>
            </a:r>
            <a:endParaRPr lang="de-DE" altLang="de-DE"/>
          </a:p>
        </p:txBody>
      </p:sp>
      <p:sp>
        <p:nvSpPr>
          <p:cNvPr id="19" name="Content Placeholder 2"/>
          <p:cNvSpPr txBox="1">
            <a:spLocks/>
          </p:cNvSpPr>
          <p:nvPr/>
        </p:nvSpPr>
        <p:spPr bwMode="auto">
          <a:xfrm>
            <a:off x="4953000" y="1600200"/>
            <a:ext cx="3657600" cy="4525963"/>
          </a:xfrm>
          <a:prstGeom prst="rect">
            <a:avLst/>
          </a:prstGeom>
          <a:noFill/>
          <a:ln w="9525">
            <a:noFill/>
            <a:miter lim="800000"/>
            <a:headEnd/>
            <a:tailEnd/>
          </a:ln>
          <a:effectLst/>
        </p:spPr>
        <p:txBody>
          <a:bodyPr/>
          <a:lstStyle/>
          <a:p>
            <a:pPr marL="342900" indent="-342900" defTabSz="914400">
              <a:spcBef>
                <a:spcPct val="20000"/>
              </a:spcBef>
              <a:defRPr/>
            </a:pPr>
            <a:endParaRPr lang="en-US" sz="3200" kern="0" dirty="0">
              <a:latin typeface="+mn-lt"/>
              <a:cs typeface="+mn-cs"/>
            </a:endParaRPr>
          </a:p>
        </p:txBody>
      </p:sp>
      <p:sp>
        <p:nvSpPr>
          <p:cNvPr id="24584" name="Textfeld 10"/>
          <p:cNvSpPr txBox="1">
            <a:spLocks noChangeArrowheads="1"/>
          </p:cNvSpPr>
          <p:nvPr/>
        </p:nvSpPr>
        <p:spPr bwMode="auto">
          <a:xfrm>
            <a:off x="3390900" y="2132013"/>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h</a:t>
            </a:r>
            <a:r>
              <a:rPr lang="de-DE" altLang="de-DE" baseline="-25000"/>
              <a:t>a</a:t>
            </a:r>
            <a:endParaRPr lang="en-US" altLang="de-DE" baseline="-25000"/>
          </a:p>
          <a:p>
            <a:endParaRPr lang="de-DE" altLang="de-DE"/>
          </a:p>
        </p:txBody>
      </p:sp>
      <p:cxnSp>
        <p:nvCxnSpPr>
          <p:cNvPr id="27" name="Gerade Verbindung 6"/>
          <p:cNvCxnSpPr/>
          <p:nvPr/>
        </p:nvCxnSpPr>
        <p:spPr>
          <a:xfrm>
            <a:off x="3429000" y="2513013"/>
            <a:ext cx="381000"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586" name="Textfeld 10"/>
          <p:cNvSpPr txBox="1">
            <a:spLocks noChangeArrowheads="1"/>
          </p:cNvSpPr>
          <p:nvPr/>
        </p:nvSpPr>
        <p:spPr bwMode="auto">
          <a:xfrm>
            <a:off x="3429000" y="2449513"/>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c</a:t>
            </a:r>
            <a:endParaRPr lang="de-DE" altLang="de-DE"/>
          </a:p>
        </p:txBody>
      </p:sp>
      <p:sp>
        <p:nvSpPr>
          <p:cNvPr id="29" name="Content Placeholder 2"/>
          <p:cNvSpPr txBox="1">
            <a:spLocks/>
          </p:cNvSpPr>
          <p:nvPr/>
        </p:nvSpPr>
        <p:spPr bwMode="auto">
          <a:xfrm>
            <a:off x="5029200" y="1798638"/>
            <a:ext cx="4114800" cy="4525962"/>
          </a:xfrm>
          <a:prstGeom prst="rect">
            <a:avLst/>
          </a:prstGeom>
          <a:noFill/>
          <a:ln w="9525">
            <a:noFill/>
            <a:miter lim="800000"/>
            <a:headEnd/>
            <a:tailEnd/>
          </a:ln>
          <a:effectLst/>
        </p:spPr>
        <p:txBody>
          <a:bodyPr/>
          <a:lstStyle/>
          <a:p>
            <a:pPr marL="342900" indent="-342900" defTabSz="914400">
              <a:spcBef>
                <a:spcPct val="20000"/>
              </a:spcBef>
              <a:defRPr/>
            </a:pPr>
            <a:r>
              <a:rPr lang="en-US" sz="2100" kern="0" dirty="0" err="1">
                <a:latin typeface="+mn-lt"/>
                <a:cs typeface="+mn-cs"/>
              </a:rPr>
              <a:t>Da</a:t>
            </a:r>
            <a:r>
              <a:rPr lang="en-US" sz="2100" kern="0" dirty="0">
                <a:latin typeface="+mn-lt"/>
                <a:cs typeface="+mn-cs"/>
              </a:rPr>
              <a:t> </a:t>
            </a:r>
            <a:r>
              <a:rPr lang="en-US" sz="2100" kern="0" dirty="0" err="1">
                <a:latin typeface="+mn-lt"/>
                <a:cs typeface="+mn-cs"/>
              </a:rPr>
              <a:t>wir</a:t>
            </a:r>
            <a:r>
              <a:rPr lang="en-US" sz="2100" kern="0" dirty="0">
                <a:latin typeface="+mn-lt"/>
                <a:cs typeface="+mn-cs"/>
              </a:rPr>
              <a:t> </a:t>
            </a:r>
            <a:r>
              <a:rPr lang="en-US" sz="2100" kern="0" dirty="0" err="1">
                <a:latin typeface="+mn-lt"/>
                <a:cs typeface="+mn-cs"/>
              </a:rPr>
              <a:t>α</a:t>
            </a:r>
            <a:r>
              <a:rPr lang="en-US" sz="2100" kern="0" dirty="0">
                <a:latin typeface="+mn-lt"/>
                <a:cs typeface="+mn-cs"/>
              </a:rPr>
              <a:t> </a:t>
            </a:r>
            <a:r>
              <a:rPr lang="en-US" sz="2100" kern="0" dirty="0" err="1">
                <a:latin typeface="+mn-lt"/>
                <a:cs typeface="+mn-cs"/>
              </a:rPr>
              <a:t>berechnen</a:t>
            </a:r>
            <a:r>
              <a:rPr lang="en-US" sz="2100" kern="0" dirty="0">
                <a:latin typeface="+mn-lt"/>
                <a:cs typeface="+mn-cs"/>
              </a:rPr>
              <a:t> </a:t>
            </a:r>
            <a:r>
              <a:rPr lang="en-US" sz="2100" kern="0" dirty="0" err="1">
                <a:latin typeface="+mn-lt"/>
                <a:cs typeface="+mn-cs"/>
              </a:rPr>
              <a:t>wollen</a:t>
            </a:r>
            <a:r>
              <a:rPr lang="en-US" sz="2100" kern="0" dirty="0">
                <a:latin typeface="+mn-lt"/>
                <a:cs typeface="+mn-cs"/>
              </a:rPr>
              <a:t>,</a:t>
            </a:r>
          </a:p>
          <a:p>
            <a:pPr marL="342900" indent="-342900" defTabSz="914400">
              <a:spcBef>
                <a:spcPct val="20000"/>
              </a:spcBef>
              <a:defRPr/>
            </a:pPr>
            <a:r>
              <a:rPr lang="en-US" sz="2100" kern="0" dirty="0" err="1">
                <a:latin typeface="+mn-lt"/>
                <a:cs typeface="+mn-cs"/>
              </a:rPr>
              <a:t>müssen</a:t>
            </a:r>
            <a:r>
              <a:rPr lang="en-US" sz="2100" kern="0" dirty="0">
                <a:latin typeface="+mn-lt"/>
                <a:cs typeface="+mn-cs"/>
              </a:rPr>
              <a:t> </a:t>
            </a:r>
            <a:r>
              <a:rPr lang="en-US" sz="2100" kern="0" dirty="0" err="1">
                <a:latin typeface="+mn-lt"/>
                <a:cs typeface="+mn-cs"/>
              </a:rPr>
              <a:t>wir</a:t>
            </a:r>
            <a:r>
              <a:rPr lang="en-US" sz="2100" kern="0" dirty="0">
                <a:latin typeface="+mn-lt"/>
                <a:cs typeface="+mn-cs"/>
              </a:rPr>
              <a:t> die </a:t>
            </a:r>
            <a:r>
              <a:rPr lang="en-US" sz="2100" kern="0" dirty="0" err="1">
                <a:latin typeface="+mn-lt"/>
                <a:cs typeface="+mn-cs"/>
              </a:rPr>
              <a:t>Umkehrkehr</a:t>
            </a:r>
            <a:r>
              <a:rPr lang="en-US" sz="2100" kern="0" dirty="0">
                <a:latin typeface="+mn-lt"/>
                <a:cs typeface="+mn-cs"/>
              </a:rPr>
              <a:t>-</a:t>
            </a:r>
          </a:p>
          <a:p>
            <a:pPr marL="342900" indent="-342900" defTabSz="914400">
              <a:spcBef>
                <a:spcPct val="20000"/>
              </a:spcBef>
              <a:defRPr/>
            </a:pPr>
            <a:r>
              <a:rPr lang="en-US" sz="2100" kern="0" dirty="0" err="1">
                <a:latin typeface="+mn-lt"/>
                <a:cs typeface="+mn-cs"/>
              </a:rPr>
              <a:t>funktion</a:t>
            </a:r>
            <a:r>
              <a:rPr lang="en-US" sz="2100" kern="0" dirty="0">
                <a:latin typeface="+mn-lt"/>
                <a:cs typeface="+mn-cs"/>
              </a:rPr>
              <a:t> von sin </a:t>
            </a:r>
            <a:r>
              <a:rPr lang="en-US" sz="2100" kern="0" dirty="0" err="1">
                <a:latin typeface="+mn-lt"/>
                <a:cs typeface="+mn-cs"/>
              </a:rPr>
              <a:t>anwenden</a:t>
            </a:r>
            <a:r>
              <a:rPr lang="en-US" sz="2100" kern="0" dirty="0">
                <a:latin typeface="+mn-lt"/>
                <a:cs typeface="+mn-cs"/>
              </a:rPr>
              <a:t>,</a:t>
            </a:r>
          </a:p>
          <a:p>
            <a:pPr marL="342900" indent="-342900" defTabSz="914400">
              <a:spcBef>
                <a:spcPct val="20000"/>
              </a:spcBef>
              <a:defRPr/>
            </a:pPr>
            <a:r>
              <a:rPr lang="en-US" sz="2100" kern="0" dirty="0" err="1">
                <a:latin typeface="+mn-lt"/>
                <a:cs typeface="+mn-cs"/>
              </a:rPr>
              <a:t>welche</a:t>
            </a:r>
            <a:r>
              <a:rPr lang="en-US" sz="2100" kern="0" dirty="0">
                <a:latin typeface="+mn-lt"/>
                <a:cs typeface="+mn-cs"/>
              </a:rPr>
              <a:t> sin</a:t>
            </a:r>
            <a:r>
              <a:rPr lang="en-US" sz="2100" kern="0" baseline="30000" dirty="0">
                <a:latin typeface="+mn-lt"/>
                <a:cs typeface="+mn-cs"/>
              </a:rPr>
              <a:t>-1 </a:t>
            </a:r>
            <a:r>
              <a:rPr lang="en-US" sz="2100" kern="0" dirty="0" err="1">
                <a:latin typeface="+mn-lt"/>
                <a:cs typeface="+mn-cs"/>
              </a:rPr>
              <a:t>ist</a:t>
            </a:r>
            <a:r>
              <a:rPr lang="en-US" sz="2100" kern="0" dirty="0">
                <a:latin typeface="+mn-lt"/>
                <a:cs typeface="+mn-cs"/>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nhaltsplatzhalter 3" descr="wood_background.jpg"/>
          <p:cNvPicPr>
            <a:picLocks noGrp="1" noChangeAspect="1"/>
          </p:cNvPicPr>
          <p:nvPr>
            <p:ph idx="4294967295"/>
          </p:nvPr>
        </p:nvPicPr>
        <p:blipFill>
          <a:blip r:embed="rId2">
            <a:extLst>
              <a:ext uri="{28A0092B-C50C-407E-A947-70E740481C1C}">
                <a14:useLocalDpi xmlns:a14="http://schemas.microsoft.com/office/drawing/2010/main" val="0"/>
              </a:ext>
            </a:extLst>
          </a:blip>
          <a:srcRect l="9" r="1347"/>
          <a:stretch>
            <a:fillRect/>
          </a:stretch>
        </p:blipFill>
        <p:spPr>
          <a:xfrm>
            <a:off x="0" y="-17463"/>
            <a:ext cx="9144000" cy="6951663"/>
          </a:xfrm>
        </p:spPr>
      </p:pic>
      <p:pic>
        <p:nvPicPr>
          <p:cNvPr id="25603" name="Bild 4" descr="cra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4291013"/>
            <a:ext cx="32099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el 9"/>
          <p:cNvSpPr>
            <a:spLocks noGrp="1"/>
          </p:cNvSpPr>
          <p:nvPr>
            <p:ph type="ctrTitle"/>
          </p:nvPr>
        </p:nvSpPr>
        <p:spPr>
          <a:xfrm>
            <a:off x="685800" y="1882775"/>
            <a:ext cx="7772400" cy="1470025"/>
          </a:xfrm>
        </p:spPr>
        <p:txBody>
          <a:bodyPr/>
          <a:lstStyle/>
          <a:p>
            <a:r>
              <a:rPr lang="de-DE" altLang="de-DE" sz="5000" b="1" smtClean="0"/>
              <a:t>Das rechtwinkelige Dreieck II</a:t>
            </a:r>
          </a:p>
        </p:txBody>
      </p:sp>
      <p:sp>
        <p:nvSpPr>
          <p:cNvPr id="25605" name="Untertitel 10"/>
          <p:cNvSpPr>
            <a:spLocks noGrp="1"/>
          </p:cNvSpPr>
          <p:nvPr>
            <p:ph type="subTitle" idx="1"/>
          </p:nvPr>
        </p:nvSpPr>
        <p:spPr>
          <a:xfrm>
            <a:off x="1371600" y="3352800"/>
            <a:ext cx="6400800" cy="1981200"/>
          </a:xfrm>
        </p:spPr>
        <p:txBody>
          <a:bodyPr/>
          <a:lstStyle/>
          <a:p>
            <a:r>
              <a:rPr lang="de-DE" altLang="de-DE" b="1" smtClean="0"/>
              <a:t>Erklärung</a:t>
            </a:r>
          </a:p>
          <a:p>
            <a:r>
              <a:rPr lang="de-DE" altLang="de-DE" b="1" smtClean="0"/>
              <a:t>Rechnung</a:t>
            </a:r>
          </a:p>
          <a:p>
            <a:r>
              <a:rPr lang="de-DE" altLang="de-DE" b="1" smtClean="0"/>
              <a:t>Beispiele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ctrTitle"/>
          </p:nvPr>
        </p:nvSpPr>
        <p:spPr>
          <a:xfrm>
            <a:off x="838200" y="2187575"/>
            <a:ext cx="7772400" cy="1470025"/>
          </a:xfrm>
        </p:spPr>
        <p:txBody>
          <a:bodyPr/>
          <a:lstStyle/>
          <a:p>
            <a:r>
              <a:rPr lang="de-DE" altLang="de-DE" smtClean="0"/>
              <a:t>Textbeispiele</a:t>
            </a:r>
          </a:p>
        </p:txBody>
      </p:sp>
      <p:sp>
        <p:nvSpPr>
          <p:cNvPr id="26627" name="Untertitel 2"/>
          <p:cNvSpPr>
            <a:spLocks noGrp="1"/>
          </p:cNvSpPr>
          <p:nvPr>
            <p:ph type="subTitle" idx="1"/>
          </p:nvPr>
        </p:nvSpPr>
        <p:spPr>
          <a:xfrm>
            <a:off x="1600200" y="3733800"/>
            <a:ext cx="6400800" cy="1752600"/>
          </a:xfrm>
        </p:spPr>
        <p:txBody>
          <a:bodyPr/>
          <a:lstStyle/>
          <a:p>
            <a:r>
              <a:rPr lang="de-DE" altLang="de-DE" smtClean="0"/>
              <a:t>Wende an, was du gelernt hast!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57200" y="762000"/>
            <a:ext cx="8229600" cy="1143000"/>
          </a:xfrm>
        </p:spPr>
        <p:txBody>
          <a:bodyPr/>
          <a:lstStyle/>
          <a:p>
            <a:r>
              <a:rPr lang="de-DE" altLang="de-DE" smtClean="0"/>
              <a:t>Die Leiter</a:t>
            </a:r>
          </a:p>
        </p:txBody>
      </p:sp>
      <p:sp>
        <p:nvSpPr>
          <p:cNvPr id="27651" name="Inhaltsplatzhalter 2"/>
          <p:cNvSpPr>
            <a:spLocks noGrp="1"/>
          </p:cNvSpPr>
          <p:nvPr>
            <p:ph idx="1"/>
          </p:nvPr>
        </p:nvSpPr>
        <p:spPr>
          <a:xfrm>
            <a:off x="990600" y="2103438"/>
            <a:ext cx="7010400" cy="4525962"/>
          </a:xfrm>
        </p:spPr>
        <p:txBody>
          <a:bodyPr/>
          <a:lstStyle/>
          <a:p>
            <a:pPr indent="0" algn="just">
              <a:buFontTx/>
              <a:buNone/>
            </a:pPr>
            <a:r>
              <a:rPr lang="de-DE" altLang="de-DE" smtClean="0"/>
              <a:t>Eine Leiter ist h Meter hoch. Sie lehnt an einer Wand mit einem Neigungswinkel von 43º. Der Fuß der Leiter steht 2,3m von der Wand entfernt. Wie hoch ist die Leiter?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457200" y="762000"/>
            <a:ext cx="8229600" cy="1143000"/>
          </a:xfrm>
        </p:spPr>
        <p:txBody>
          <a:bodyPr/>
          <a:lstStyle/>
          <a:p>
            <a:r>
              <a:rPr lang="de-DE" altLang="de-DE" smtClean="0"/>
              <a:t>Skizze</a:t>
            </a:r>
          </a:p>
        </p:txBody>
      </p:sp>
      <p:grpSp>
        <p:nvGrpSpPr>
          <p:cNvPr id="28675" name="Gruppierung 23"/>
          <p:cNvGrpSpPr>
            <a:grpSpLocks/>
          </p:cNvGrpSpPr>
          <p:nvPr/>
        </p:nvGrpSpPr>
        <p:grpSpPr bwMode="auto">
          <a:xfrm>
            <a:off x="2819400" y="2057400"/>
            <a:ext cx="3048000" cy="3886200"/>
            <a:chOff x="3733800" y="2438400"/>
            <a:chExt cx="1981200" cy="3276600"/>
          </a:xfrm>
        </p:grpSpPr>
        <p:sp>
          <p:nvSpPr>
            <p:cNvPr id="14" name="Bogen 13"/>
            <p:cNvSpPr/>
            <p:nvPr/>
          </p:nvSpPr>
          <p:spPr>
            <a:xfrm>
              <a:off x="4038203" y="4953405"/>
              <a:ext cx="915273" cy="761595"/>
            </a:xfrm>
            <a:prstGeom prst="arc">
              <a:avLst>
                <a:gd name="adj1" fmla="val 16557269"/>
                <a:gd name="adj2" fmla="val 0"/>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cxnSp>
          <p:nvCxnSpPr>
            <p:cNvPr id="13" name="Gerade Verbindung 12"/>
            <p:cNvCxnSpPr/>
            <p:nvPr/>
          </p:nvCxnSpPr>
          <p:spPr>
            <a:xfrm rot="5400000">
              <a:off x="3734274" y="3505524"/>
              <a:ext cx="2437373" cy="1218644"/>
            </a:xfrm>
            <a:prstGeom prst="line">
              <a:avLst/>
            </a:prstGeom>
            <a:ln w="44450" cap="flat" cmpd="sng" algn="ctr">
              <a:solidFill>
                <a:srgbClr val="99663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Gerade Verbindung 4"/>
            <p:cNvCxnSpPr/>
            <p:nvPr/>
          </p:nvCxnSpPr>
          <p:spPr>
            <a:xfrm rot="5400000">
              <a:off x="4114047" y="3886636"/>
              <a:ext cx="28964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rot="10800000">
              <a:off x="3733800" y="5333534"/>
              <a:ext cx="1828482" cy="2677"/>
            </a:xfrm>
            <a:prstGeom prst="line">
              <a:avLst/>
            </a:prstGeom>
          </p:spPr>
          <p:style>
            <a:lnRef idx="2">
              <a:schemeClr val="accent1"/>
            </a:lnRef>
            <a:fillRef idx="0">
              <a:schemeClr val="accent1"/>
            </a:fillRef>
            <a:effectRef idx="1">
              <a:schemeClr val="accent1"/>
            </a:effectRef>
            <a:fontRef idx="minor">
              <a:schemeClr val="tx1"/>
            </a:fontRef>
          </p:style>
        </p:cxnSp>
        <p:sp>
          <p:nvSpPr>
            <p:cNvPr id="15" name="Bogen 14"/>
            <p:cNvSpPr/>
            <p:nvPr/>
          </p:nvSpPr>
          <p:spPr>
            <a:xfrm rot="16200000">
              <a:off x="5333886" y="5105005"/>
              <a:ext cx="381467" cy="380762"/>
            </a:xfrm>
            <a:prstGeom prst="arc">
              <a:avLst>
                <a:gd name="adj1" fmla="val 15564708"/>
                <a:gd name="adj2" fmla="val 633973"/>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sp>
          <p:nvSpPr>
            <p:cNvPr id="28681" name="Textfeld 15"/>
            <p:cNvSpPr txBox="1">
              <a:spLocks noChangeArrowheads="1"/>
            </p:cNvSpPr>
            <p:nvPr/>
          </p:nvSpPr>
          <p:spPr bwMode="auto">
            <a:xfrm>
              <a:off x="5368290" y="5041560"/>
              <a:ext cx="151608" cy="54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a:t>
              </a:r>
            </a:p>
          </p:txBody>
        </p:sp>
        <p:sp>
          <p:nvSpPr>
            <p:cNvPr id="28682" name="Textfeld 20"/>
            <p:cNvSpPr txBox="1">
              <a:spLocks noChangeArrowheads="1"/>
            </p:cNvSpPr>
            <p:nvPr/>
          </p:nvSpPr>
          <p:spPr bwMode="auto">
            <a:xfrm>
              <a:off x="4469129" y="5018120"/>
              <a:ext cx="403861" cy="31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43º</a:t>
              </a:r>
            </a:p>
          </p:txBody>
        </p:sp>
        <p:sp>
          <p:nvSpPr>
            <p:cNvPr id="28683" name="Textfeld 21"/>
            <p:cNvSpPr txBox="1">
              <a:spLocks noChangeArrowheads="1"/>
            </p:cNvSpPr>
            <p:nvPr/>
          </p:nvSpPr>
          <p:spPr bwMode="auto">
            <a:xfrm>
              <a:off x="4572000" y="5334000"/>
              <a:ext cx="913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2,3m</a:t>
              </a:r>
            </a:p>
          </p:txBody>
        </p:sp>
        <p:sp>
          <p:nvSpPr>
            <p:cNvPr id="28684" name="Textfeld 22"/>
            <p:cNvSpPr txBox="1">
              <a:spLocks noChangeArrowheads="1"/>
            </p:cNvSpPr>
            <p:nvPr/>
          </p:nvSpPr>
          <p:spPr bwMode="auto">
            <a:xfrm>
              <a:off x="4812030" y="3662548"/>
              <a:ext cx="457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300" b="1"/>
                <a:t>h</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457200" y="762000"/>
            <a:ext cx="8229600" cy="1143000"/>
          </a:xfrm>
        </p:spPr>
        <p:txBody>
          <a:bodyPr/>
          <a:lstStyle/>
          <a:p>
            <a:r>
              <a:rPr lang="de-DE" altLang="de-DE" smtClean="0"/>
              <a:t>Lösung</a:t>
            </a:r>
          </a:p>
        </p:txBody>
      </p:sp>
      <p:grpSp>
        <p:nvGrpSpPr>
          <p:cNvPr id="29699" name="Gruppierung 8"/>
          <p:cNvGrpSpPr>
            <a:grpSpLocks/>
          </p:cNvGrpSpPr>
          <p:nvPr/>
        </p:nvGrpSpPr>
        <p:grpSpPr bwMode="auto">
          <a:xfrm>
            <a:off x="2133600" y="1828800"/>
            <a:ext cx="2151063" cy="674688"/>
            <a:chOff x="1676400" y="1752600"/>
            <a:chExt cx="1905000" cy="674132"/>
          </a:xfrm>
        </p:grpSpPr>
        <p:sp>
          <p:nvSpPr>
            <p:cNvPr id="29707" name="Textfeld 3"/>
            <p:cNvSpPr txBox="1">
              <a:spLocks noChangeArrowheads="1"/>
            </p:cNvSpPr>
            <p:nvPr/>
          </p:nvSpPr>
          <p:spPr bwMode="auto">
            <a:xfrm>
              <a:off x="1676400" y="1900535"/>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cos</a:t>
              </a:r>
              <a:r>
                <a:rPr lang="de-DE" altLang="de-DE" sz="2400">
                  <a:ea typeface="Lucida Grande"/>
                  <a:cs typeface="Lucida Grande"/>
                </a:rPr>
                <a:t>43º</a:t>
              </a:r>
              <a:r>
                <a:rPr lang="de-DE" altLang="de-DE" sz="2400">
                  <a:latin typeface="Lucida Grande"/>
                  <a:ea typeface="Lucida Grande"/>
                  <a:cs typeface="Lucida Grande"/>
                </a:rPr>
                <a:t>=</a:t>
              </a:r>
              <a:endParaRPr lang="de-DE" altLang="de-DE" sz="2400"/>
            </a:p>
          </p:txBody>
        </p:sp>
        <p:sp>
          <p:nvSpPr>
            <p:cNvPr id="29708" name="Textfeld 4"/>
            <p:cNvSpPr txBox="1">
              <a:spLocks noChangeArrowheads="1"/>
            </p:cNvSpPr>
            <p:nvPr/>
          </p:nvSpPr>
          <p:spPr bwMode="auto">
            <a:xfrm>
              <a:off x="3048000" y="17526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2,3</a:t>
              </a:r>
            </a:p>
          </p:txBody>
        </p:sp>
        <p:cxnSp>
          <p:nvCxnSpPr>
            <p:cNvPr id="7" name="Gerade Verbindung 6"/>
            <p:cNvCxnSpPr/>
            <p:nvPr/>
          </p:nvCxnSpPr>
          <p:spPr>
            <a:xfrm>
              <a:off x="3048562" y="2122183"/>
              <a:ext cx="532838" cy="1586"/>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710" name="Textfeld 7"/>
            <p:cNvSpPr txBox="1">
              <a:spLocks noChangeArrowheads="1"/>
            </p:cNvSpPr>
            <p:nvPr/>
          </p:nvSpPr>
          <p:spPr bwMode="auto">
            <a:xfrm>
              <a:off x="3124200" y="2057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h</a:t>
              </a:r>
            </a:p>
          </p:txBody>
        </p:sp>
      </p:grpSp>
      <p:grpSp>
        <p:nvGrpSpPr>
          <p:cNvPr id="29700" name="Gruppierung 15"/>
          <p:cNvGrpSpPr>
            <a:grpSpLocks/>
          </p:cNvGrpSpPr>
          <p:nvPr/>
        </p:nvGrpSpPr>
        <p:grpSpPr bwMode="auto">
          <a:xfrm>
            <a:off x="2209800" y="2590800"/>
            <a:ext cx="1901825" cy="685800"/>
            <a:chOff x="1981200" y="2590800"/>
            <a:chExt cx="1447800" cy="685800"/>
          </a:xfrm>
        </p:grpSpPr>
        <p:sp>
          <p:nvSpPr>
            <p:cNvPr id="29703" name="Textfeld 9"/>
            <p:cNvSpPr txBox="1">
              <a:spLocks noChangeArrowheads="1"/>
            </p:cNvSpPr>
            <p:nvPr/>
          </p:nvSpPr>
          <p:spPr bwMode="auto">
            <a:xfrm>
              <a:off x="1981200" y="2738735"/>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h=</a:t>
              </a:r>
            </a:p>
          </p:txBody>
        </p:sp>
        <p:sp>
          <p:nvSpPr>
            <p:cNvPr id="29704" name="Textfeld 10"/>
            <p:cNvSpPr txBox="1">
              <a:spLocks noChangeArrowheads="1"/>
            </p:cNvSpPr>
            <p:nvPr/>
          </p:nvSpPr>
          <p:spPr bwMode="auto">
            <a:xfrm>
              <a:off x="2628900" y="25908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2,3</a:t>
              </a:r>
            </a:p>
          </p:txBody>
        </p:sp>
        <p:cxnSp>
          <p:nvCxnSpPr>
            <p:cNvPr id="12" name="Gerade Verbindung 11"/>
            <p:cNvCxnSpPr/>
            <p:nvPr/>
          </p:nvCxnSpPr>
          <p:spPr>
            <a:xfrm>
              <a:off x="2590291" y="2960688"/>
              <a:ext cx="534163"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706" name="Textfeld 12"/>
            <p:cNvSpPr txBox="1">
              <a:spLocks noChangeArrowheads="1"/>
            </p:cNvSpPr>
            <p:nvPr/>
          </p:nvSpPr>
          <p:spPr bwMode="auto">
            <a:xfrm>
              <a:off x="2438400" y="2907268"/>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cos</a:t>
              </a:r>
              <a:r>
                <a:rPr lang="de-DE" altLang="de-DE">
                  <a:ea typeface="Lucida Grande"/>
                  <a:cs typeface="Lucida Grande"/>
                </a:rPr>
                <a:t>43º</a:t>
              </a:r>
              <a:endParaRPr lang="de-DE" altLang="de-DE"/>
            </a:p>
          </p:txBody>
        </p:sp>
      </p:grpSp>
      <p:sp>
        <p:nvSpPr>
          <p:cNvPr id="29701" name="Textfeld 16"/>
          <p:cNvSpPr txBox="1">
            <a:spLocks noChangeArrowheads="1"/>
          </p:cNvSpPr>
          <p:nvPr/>
        </p:nvSpPr>
        <p:spPr bwMode="auto">
          <a:xfrm>
            <a:off x="3429000" y="3810000"/>
            <a:ext cx="23241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3500" b="1"/>
              <a:t>h=3,15m</a:t>
            </a:r>
          </a:p>
        </p:txBody>
      </p:sp>
      <p:sp>
        <p:nvSpPr>
          <p:cNvPr id="29702" name="Textfeld 17"/>
          <p:cNvSpPr txBox="1">
            <a:spLocks noChangeArrowheads="1"/>
          </p:cNvSpPr>
          <p:nvPr/>
        </p:nvSpPr>
        <p:spPr bwMode="auto">
          <a:xfrm>
            <a:off x="1752600" y="4953000"/>
            <a:ext cx="510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600"/>
              <a:t>Die Leiter ist 3,15m hoch.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57200" y="762000"/>
            <a:ext cx="8229600" cy="1143000"/>
          </a:xfrm>
        </p:spPr>
        <p:txBody>
          <a:bodyPr/>
          <a:lstStyle/>
          <a:p>
            <a:r>
              <a:rPr lang="de-DE" altLang="de-DE" smtClean="0"/>
              <a:t>Die Maus</a:t>
            </a:r>
          </a:p>
        </p:txBody>
      </p:sp>
      <p:sp>
        <p:nvSpPr>
          <p:cNvPr id="30723" name="Inhaltsplatzhalter 2"/>
          <p:cNvSpPr>
            <a:spLocks noGrp="1"/>
          </p:cNvSpPr>
          <p:nvPr>
            <p:ph idx="1"/>
          </p:nvPr>
        </p:nvSpPr>
        <p:spPr>
          <a:xfrm>
            <a:off x="838200" y="1981200"/>
            <a:ext cx="7696200" cy="4525963"/>
          </a:xfrm>
        </p:spPr>
        <p:txBody>
          <a:bodyPr/>
          <a:lstStyle/>
          <a:p>
            <a:pPr indent="0" algn="just">
              <a:buFontTx/>
              <a:buNone/>
            </a:pPr>
            <a:r>
              <a:rPr lang="de-DE" altLang="de-DE" smtClean="0"/>
              <a:t>Eine Maus will zum Käse. Dieser befindet sich auf einem 1,2m hohen Tisch. Die Maus sieht den Käse mit einem Höhenwinkel von 43º. Wie viele Mäuselängen braucht sie um den Tisch zu erreichen?</a:t>
            </a:r>
          </a:p>
          <a:p>
            <a:pPr indent="0" algn="just">
              <a:buFontTx/>
              <a:buNone/>
            </a:pPr>
            <a:endParaRPr lang="de-DE" altLang="de-DE" sz="2400" smtClean="0"/>
          </a:p>
          <a:p>
            <a:pPr indent="0" algn="just">
              <a:buFontTx/>
              <a:buNone/>
            </a:pPr>
            <a:r>
              <a:rPr lang="de-DE" altLang="de-DE" sz="2400" smtClean="0"/>
              <a:t>Tipp: Die Maus ist 17cm lang.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57200" y="762000"/>
            <a:ext cx="8229600" cy="1143000"/>
          </a:xfrm>
        </p:spPr>
        <p:txBody>
          <a:bodyPr/>
          <a:lstStyle/>
          <a:p>
            <a:r>
              <a:rPr lang="de-DE" altLang="de-DE" smtClean="0"/>
              <a:t>Skizze</a:t>
            </a:r>
          </a:p>
        </p:txBody>
      </p:sp>
      <p:grpSp>
        <p:nvGrpSpPr>
          <p:cNvPr id="31747" name="Gruppierung 29"/>
          <p:cNvGrpSpPr>
            <a:grpSpLocks/>
          </p:cNvGrpSpPr>
          <p:nvPr/>
        </p:nvGrpSpPr>
        <p:grpSpPr bwMode="auto">
          <a:xfrm>
            <a:off x="1752600" y="2187575"/>
            <a:ext cx="6324600" cy="4002088"/>
            <a:chOff x="2362200" y="2844881"/>
            <a:chExt cx="4980254" cy="2703004"/>
          </a:xfrm>
        </p:grpSpPr>
        <p:sp>
          <p:nvSpPr>
            <p:cNvPr id="23" name="Bogen 22"/>
            <p:cNvSpPr/>
            <p:nvPr/>
          </p:nvSpPr>
          <p:spPr>
            <a:xfrm>
              <a:off x="3048485" y="4800565"/>
              <a:ext cx="456273" cy="380630"/>
            </a:xfrm>
            <a:prstGeom prst="arc">
              <a:avLst>
                <a:gd name="adj1" fmla="val 14740650"/>
                <a:gd name="adj2" fmla="val 627946"/>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cxnSp>
          <p:nvCxnSpPr>
            <p:cNvPr id="5" name="Gerade Verbindung 4"/>
            <p:cNvCxnSpPr/>
            <p:nvPr/>
          </p:nvCxnSpPr>
          <p:spPr>
            <a:xfrm rot="10800000">
              <a:off x="3200993" y="5028943"/>
              <a:ext cx="3447676" cy="2144"/>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rot="5400000" flipH="1" flipV="1">
              <a:off x="2248437" y="4077281"/>
              <a:ext cx="1906363" cy="1250"/>
            </a:xfrm>
            <a:prstGeom prst="line">
              <a:avLst/>
            </a:prstGeom>
            <a:ln w="38100" cap="flat" cmpd="sng" algn="ctr">
              <a:solidFill>
                <a:srgbClr val="99663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1751" name="Bild 16" descr="fallfam-clp-cheese.jpg"/>
            <p:cNvPicPr>
              <a:picLocks noChangeAspect="1"/>
            </p:cNvPicPr>
            <p:nvPr/>
          </p:nvPicPr>
          <p:blipFill>
            <a:blip r:embed="rId2">
              <a:clrChange>
                <a:clrFrom>
                  <a:srgbClr val="FEFAFF"/>
                </a:clrFrom>
                <a:clrTo>
                  <a:srgbClr val="FEFAFF">
                    <a:alpha val="0"/>
                  </a:srgbClr>
                </a:clrTo>
              </a:clrChange>
              <a:extLst>
                <a:ext uri="{28A0092B-C50C-407E-A947-70E740481C1C}">
                  <a14:useLocalDpi xmlns:a14="http://schemas.microsoft.com/office/drawing/2010/main" val="0"/>
                </a:ext>
              </a:extLst>
            </a:blip>
            <a:srcRect/>
            <a:stretch>
              <a:fillRect/>
            </a:stretch>
          </p:blipFill>
          <p:spPr bwMode="auto">
            <a:xfrm rot="-977500">
              <a:off x="2712977" y="2844881"/>
              <a:ext cx="393944" cy="3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p:cNvCxnSpPr/>
            <p:nvPr/>
          </p:nvCxnSpPr>
          <p:spPr>
            <a:xfrm>
              <a:off x="2362200" y="3125796"/>
              <a:ext cx="838793" cy="1073"/>
            </a:xfrm>
            <a:prstGeom prst="line">
              <a:avLst/>
            </a:prstGeom>
            <a:ln w="38100" cap="flat" cmpd="sng" algn="ctr">
              <a:solidFill>
                <a:srgbClr val="99663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1753" name="Textfeld 17"/>
            <p:cNvSpPr txBox="1">
              <a:spLocks noChangeArrowheads="1"/>
            </p:cNvSpPr>
            <p:nvPr/>
          </p:nvSpPr>
          <p:spPr bwMode="auto">
            <a:xfrm>
              <a:off x="2468622" y="3962400"/>
              <a:ext cx="731778" cy="2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1,2m</a:t>
              </a:r>
            </a:p>
          </p:txBody>
        </p:sp>
        <p:sp>
          <p:nvSpPr>
            <p:cNvPr id="31754" name="Textfeld 18"/>
            <p:cNvSpPr txBox="1">
              <a:spLocks noChangeArrowheads="1"/>
            </p:cNvSpPr>
            <p:nvPr/>
          </p:nvSpPr>
          <p:spPr bwMode="auto">
            <a:xfrm>
              <a:off x="4648200" y="4953000"/>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000" b="1"/>
                <a:t>x</a:t>
              </a:r>
            </a:p>
          </p:txBody>
        </p:sp>
        <p:cxnSp>
          <p:nvCxnSpPr>
            <p:cNvPr id="21" name="Gerade Verbindung mit Pfeil 20"/>
            <p:cNvCxnSpPr>
              <a:endCxn id="31751" idx="3"/>
            </p:cNvCxnSpPr>
            <p:nvPr/>
          </p:nvCxnSpPr>
          <p:spPr>
            <a:xfrm rot="10800000">
              <a:off x="3098488" y="2982122"/>
              <a:ext cx="3626435" cy="2103647"/>
            </a:xfrm>
            <a:prstGeom prst="straightConnector1">
              <a:avLst/>
            </a:prstGeom>
            <a:ln w="15875" cap="flat" cmpd="sng" algn="ctr">
              <a:solidFill>
                <a:schemeClr val="accent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31756" name="Bild 15" descr="12154415421767612404lemmling_Simple_cartoon_mouse.svg.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415730">
              <a:off x="6268986" y="4472364"/>
              <a:ext cx="761245" cy="83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ogen 23"/>
            <p:cNvSpPr/>
            <p:nvPr/>
          </p:nvSpPr>
          <p:spPr>
            <a:xfrm rot="14457131">
              <a:off x="5289624" y="3495055"/>
              <a:ext cx="1753039" cy="2352620"/>
            </a:xfrm>
            <a:prstGeom prst="arc">
              <a:avLst>
                <a:gd name="adj1" fmla="val 16695058"/>
                <a:gd name="adj2" fmla="val 19690616"/>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sp>
          <p:nvSpPr>
            <p:cNvPr id="31758" name="Textfeld 25"/>
            <p:cNvSpPr txBox="1">
              <a:spLocks noChangeArrowheads="1"/>
            </p:cNvSpPr>
            <p:nvPr/>
          </p:nvSpPr>
          <p:spPr bwMode="auto">
            <a:xfrm>
              <a:off x="5105400" y="4583668"/>
              <a:ext cx="731270" cy="2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43º</a:t>
              </a:r>
            </a:p>
          </p:txBody>
        </p:sp>
        <p:sp>
          <p:nvSpPr>
            <p:cNvPr id="31759" name="Textfeld 28"/>
            <p:cNvSpPr txBox="1">
              <a:spLocks noChangeArrowheads="1"/>
            </p:cNvSpPr>
            <p:nvPr/>
          </p:nvSpPr>
          <p:spPr bwMode="auto">
            <a:xfrm>
              <a:off x="3225068" y="481828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AT" altLang="de-DE" smtClean="0"/>
              <a:t>Winkelfunktionen</a:t>
            </a:r>
          </a:p>
        </p:txBody>
      </p:sp>
      <p:sp>
        <p:nvSpPr>
          <p:cNvPr id="5123" name="Inhaltsplatzhalter 4"/>
          <p:cNvSpPr>
            <a:spLocks noGrp="1"/>
          </p:cNvSpPr>
          <p:nvPr>
            <p:ph idx="1"/>
          </p:nvPr>
        </p:nvSpPr>
        <p:spPr>
          <a:xfrm>
            <a:off x="611188" y="1628775"/>
            <a:ext cx="5616575" cy="4525963"/>
          </a:xfrm>
        </p:spPr>
        <p:txBody>
          <a:bodyPr/>
          <a:lstStyle/>
          <a:p>
            <a:r>
              <a:rPr lang="de-AT" altLang="de-DE" smtClean="0"/>
              <a:t> sin </a:t>
            </a:r>
            <a:r>
              <a:rPr lang="el-GR" altLang="de-DE" smtClean="0"/>
              <a:t>α</a:t>
            </a:r>
            <a:r>
              <a:rPr lang="de-AT" altLang="de-DE" smtClean="0"/>
              <a:t> – „Sinus Alpha“</a:t>
            </a:r>
          </a:p>
          <a:p>
            <a:pPr>
              <a:buFontTx/>
              <a:buNone/>
            </a:pPr>
            <a:endParaRPr lang="de-AT" altLang="de-DE" smtClean="0"/>
          </a:p>
          <a:p>
            <a:pPr>
              <a:buFontTx/>
              <a:buNone/>
            </a:pPr>
            <a:endParaRPr lang="de-AT" altLang="de-DE" smtClean="0"/>
          </a:p>
          <a:p>
            <a:r>
              <a:rPr lang="de-AT" altLang="de-DE" smtClean="0"/>
              <a:t> cos </a:t>
            </a:r>
            <a:r>
              <a:rPr lang="el-GR" altLang="de-DE" smtClean="0"/>
              <a:t>α</a:t>
            </a:r>
            <a:r>
              <a:rPr lang="de-AT" altLang="de-DE" smtClean="0"/>
              <a:t> – „Cosinus Alpha“</a:t>
            </a:r>
          </a:p>
          <a:p>
            <a:endParaRPr lang="de-AT" altLang="de-DE" smtClean="0"/>
          </a:p>
          <a:p>
            <a:pPr>
              <a:buFontTx/>
              <a:buNone/>
            </a:pPr>
            <a:endParaRPr lang="de-AT" altLang="de-DE" smtClean="0"/>
          </a:p>
          <a:p>
            <a:r>
              <a:rPr lang="de-AT" altLang="de-DE" smtClean="0"/>
              <a:t> tan </a:t>
            </a:r>
            <a:r>
              <a:rPr lang="el-GR" altLang="de-DE" smtClean="0"/>
              <a:t>α</a:t>
            </a:r>
            <a:r>
              <a:rPr lang="de-AT" altLang="de-DE" smtClean="0"/>
              <a:t> – „Tangens Alpha“</a:t>
            </a:r>
          </a:p>
          <a:p>
            <a:pPr>
              <a:buFontTx/>
              <a:buNone/>
            </a:pPr>
            <a:endParaRPr lang="de-AT" altLang="de-DE" smtClean="0"/>
          </a:p>
        </p:txBody>
      </p:sp>
      <p:cxnSp>
        <p:nvCxnSpPr>
          <p:cNvPr id="11" name="Straight Connector 34"/>
          <p:cNvCxnSpPr/>
          <p:nvPr/>
        </p:nvCxnSpPr>
        <p:spPr>
          <a:xfrm>
            <a:off x="5867400" y="2060575"/>
            <a:ext cx="2176463" cy="0"/>
          </a:xfrm>
          <a:prstGeom prst="line">
            <a:avLst/>
          </a:prstGeom>
        </p:spPr>
        <p:style>
          <a:lnRef idx="2">
            <a:schemeClr val="accent1"/>
          </a:lnRef>
          <a:fillRef idx="0">
            <a:schemeClr val="accent1"/>
          </a:fillRef>
          <a:effectRef idx="1">
            <a:schemeClr val="accent1"/>
          </a:effectRef>
          <a:fontRef idx="minor">
            <a:schemeClr val="tx1"/>
          </a:fontRef>
        </p:style>
      </p:cxnSp>
      <p:sp>
        <p:nvSpPr>
          <p:cNvPr id="5125" name="Textfeld 10"/>
          <p:cNvSpPr txBox="1">
            <a:spLocks noChangeArrowheads="1"/>
          </p:cNvSpPr>
          <p:nvPr/>
        </p:nvSpPr>
        <p:spPr bwMode="auto">
          <a:xfrm>
            <a:off x="5900738" y="1590675"/>
            <a:ext cx="227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solidFill>
                  <a:srgbClr val="FF0000"/>
                </a:solidFill>
              </a:rPr>
              <a:t>Gegenkathete</a:t>
            </a:r>
            <a:endParaRPr lang="en-US" altLang="de-DE" sz="2400" baseline="-25000">
              <a:solidFill>
                <a:srgbClr val="FF0000"/>
              </a:solidFill>
            </a:endParaRPr>
          </a:p>
          <a:p>
            <a:endParaRPr lang="de-DE" altLang="de-DE" sz="2400"/>
          </a:p>
        </p:txBody>
      </p:sp>
      <p:sp>
        <p:nvSpPr>
          <p:cNvPr id="5126" name="Textfeld 10"/>
          <p:cNvSpPr txBox="1">
            <a:spLocks noChangeArrowheads="1"/>
          </p:cNvSpPr>
          <p:nvPr/>
        </p:nvSpPr>
        <p:spPr bwMode="auto">
          <a:xfrm>
            <a:off x="5940425" y="1989138"/>
            <a:ext cx="2163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solidFill>
                  <a:srgbClr val="008000"/>
                </a:solidFill>
              </a:rPr>
              <a:t>Hypotenuse</a:t>
            </a:r>
            <a:endParaRPr lang="en-US" altLang="de-DE" sz="2400" baseline="-25000">
              <a:solidFill>
                <a:srgbClr val="008000"/>
              </a:solidFill>
            </a:endParaRPr>
          </a:p>
          <a:p>
            <a:endParaRPr lang="de-DE" altLang="de-DE" sz="2400"/>
          </a:p>
        </p:txBody>
      </p:sp>
      <p:cxnSp>
        <p:nvCxnSpPr>
          <p:cNvPr id="14" name="Straight Connector 37"/>
          <p:cNvCxnSpPr/>
          <p:nvPr/>
        </p:nvCxnSpPr>
        <p:spPr>
          <a:xfrm>
            <a:off x="6088063" y="3589338"/>
            <a:ext cx="1771650" cy="1587"/>
          </a:xfrm>
          <a:prstGeom prst="line">
            <a:avLst/>
          </a:prstGeom>
        </p:spPr>
        <p:style>
          <a:lnRef idx="2">
            <a:schemeClr val="accent1"/>
          </a:lnRef>
          <a:fillRef idx="0">
            <a:schemeClr val="accent1"/>
          </a:fillRef>
          <a:effectRef idx="1">
            <a:schemeClr val="accent1"/>
          </a:effectRef>
          <a:fontRef idx="minor">
            <a:schemeClr val="tx1"/>
          </a:fontRef>
        </p:style>
      </p:cxnSp>
      <p:sp>
        <p:nvSpPr>
          <p:cNvPr id="5128" name="Textfeld 10"/>
          <p:cNvSpPr txBox="1">
            <a:spLocks noChangeArrowheads="1"/>
          </p:cNvSpPr>
          <p:nvPr/>
        </p:nvSpPr>
        <p:spPr bwMode="auto">
          <a:xfrm>
            <a:off x="6227763" y="3173413"/>
            <a:ext cx="1771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solidFill>
                  <a:srgbClr val="0000FF"/>
                </a:solidFill>
              </a:rPr>
              <a:t>Ankathete</a:t>
            </a:r>
            <a:endParaRPr lang="en-US" altLang="de-DE" sz="2400" baseline="-25000">
              <a:solidFill>
                <a:srgbClr val="0000FF"/>
              </a:solidFill>
            </a:endParaRPr>
          </a:p>
          <a:p>
            <a:endParaRPr lang="de-DE" altLang="de-DE" sz="2400"/>
          </a:p>
        </p:txBody>
      </p:sp>
      <p:sp>
        <p:nvSpPr>
          <p:cNvPr id="5129" name="Textfeld 15"/>
          <p:cNvSpPr txBox="1">
            <a:spLocks noChangeArrowheads="1"/>
          </p:cNvSpPr>
          <p:nvPr/>
        </p:nvSpPr>
        <p:spPr bwMode="auto">
          <a:xfrm>
            <a:off x="6011863" y="3533775"/>
            <a:ext cx="2320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solidFill>
                  <a:srgbClr val="008000"/>
                </a:solidFill>
              </a:rPr>
              <a:t>Hypotenuse</a:t>
            </a:r>
            <a:endParaRPr lang="en-US" altLang="de-DE" sz="2400" baseline="-25000">
              <a:solidFill>
                <a:srgbClr val="008000"/>
              </a:solidFill>
            </a:endParaRPr>
          </a:p>
          <a:p>
            <a:endParaRPr lang="de-DE" altLang="de-DE" sz="2400"/>
          </a:p>
        </p:txBody>
      </p:sp>
      <p:sp>
        <p:nvSpPr>
          <p:cNvPr id="5130" name="Textfeld 10"/>
          <p:cNvSpPr txBox="1">
            <a:spLocks noChangeArrowheads="1"/>
          </p:cNvSpPr>
          <p:nvPr/>
        </p:nvSpPr>
        <p:spPr bwMode="auto">
          <a:xfrm>
            <a:off x="6011863" y="5013325"/>
            <a:ext cx="241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solidFill>
                  <a:srgbClr val="FF0000"/>
                </a:solidFill>
              </a:rPr>
              <a:t>Gegenkathete</a:t>
            </a:r>
            <a:endParaRPr lang="en-US" altLang="de-DE" sz="2400" baseline="-25000">
              <a:solidFill>
                <a:srgbClr val="FF0000"/>
              </a:solidFill>
            </a:endParaRPr>
          </a:p>
          <a:p>
            <a:endParaRPr lang="de-DE" altLang="de-DE" sz="2400"/>
          </a:p>
        </p:txBody>
      </p:sp>
      <p:sp>
        <p:nvSpPr>
          <p:cNvPr id="5131" name="Textfeld 10"/>
          <p:cNvSpPr txBox="1">
            <a:spLocks noChangeArrowheads="1"/>
          </p:cNvSpPr>
          <p:nvPr/>
        </p:nvSpPr>
        <p:spPr bwMode="auto">
          <a:xfrm>
            <a:off x="6256338" y="5438775"/>
            <a:ext cx="1771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solidFill>
                  <a:srgbClr val="0000FF"/>
                </a:solidFill>
              </a:rPr>
              <a:t>Ankathete</a:t>
            </a:r>
            <a:endParaRPr lang="en-US" altLang="de-DE" sz="2400" baseline="-25000">
              <a:solidFill>
                <a:srgbClr val="0000FF"/>
              </a:solidFill>
            </a:endParaRPr>
          </a:p>
          <a:p>
            <a:endParaRPr lang="de-DE" altLang="de-DE" sz="2400"/>
          </a:p>
        </p:txBody>
      </p:sp>
      <p:cxnSp>
        <p:nvCxnSpPr>
          <p:cNvPr id="20" name="Straight Connector 29"/>
          <p:cNvCxnSpPr/>
          <p:nvPr/>
        </p:nvCxnSpPr>
        <p:spPr>
          <a:xfrm>
            <a:off x="5986463" y="5484813"/>
            <a:ext cx="20574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457200" y="762000"/>
            <a:ext cx="8229600" cy="1143000"/>
          </a:xfrm>
        </p:spPr>
        <p:txBody>
          <a:bodyPr/>
          <a:lstStyle/>
          <a:p>
            <a:r>
              <a:rPr lang="de-DE" altLang="de-DE" smtClean="0"/>
              <a:t>Lösung</a:t>
            </a:r>
          </a:p>
        </p:txBody>
      </p:sp>
      <p:grpSp>
        <p:nvGrpSpPr>
          <p:cNvPr id="32771" name="Gruppierung 10"/>
          <p:cNvGrpSpPr>
            <a:grpSpLocks/>
          </p:cNvGrpSpPr>
          <p:nvPr/>
        </p:nvGrpSpPr>
        <p:grpSpPr bwMode="auto">
          <a:xfrm>
            <a:off x="1828800" y="1905000"/>
            <a:ext cx="1905000" cy="685800"/>
            <a:chOff x="1905000" y="1676400"/>
            <a:chExt cx="1905000" cy="685800"/>
          </a:xfrm>
        </p:grpSpPr>
        <p:sp>
          <p:nvSpPr>
            <p:cNvPr id="32780" name="Textfeld 3"/>
            <p:cNvSpPr txBox="1">
              <a:spLocks noChangeArrowheads="1"/>
            </p:cNvSpPr>
            <p:nvPr/>
          </p:nvSpPr>
          <p:spPr bwMode="auto">
            <a:xfrm>
              <a:off x="1905000" y="18288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tan43º=</a:t>
              </a:r>
            </a:p>
          </p:txBody>
        </p:sp>
        <p:sp>
          <p:nvSpPr>
            <p:cNvPr id="32781" name="Textfeld 4"/>
            <p:cNvSpPr txBox="1">
              <a:spLocks noChangeArrowheads="1"/>
            </p:cNvSpPr>
            <p:nvPr/>
          </p:nvSpPr>
          <p:spPr bwMode="auto">
            <a:xfrm>
              <a:off x="3200400" y="1676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1,2</a:t>
              </a:r>
            </a:p>
          </p:txBody>
        </p:sp>
        <p:sp>
          <p:nvSpPr>
            <p:cNvPr id="32782" name="Textfeld 5"/>
            <p:cNvSpPr txBox="1">
              <a:spLocks noChangeArrowheads="1"/>
            </p:cNvSpPr>
            <p:nvPr/>
          </p:nvSpPr>
          <p:spPr bwMode="auto">
            <a:xfrm>
              <a:off x="3276600" y="19928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x</a:t>
              </a:r>
            </a:p>
          </p:txBody>
        </p:sp>
        <p:cxnSp>
          <p:nvCxnSpPr>
            <p:cNvPr id="7" name="Gerade Verbindung 6"/>
            <p:cNvCxnSpPr/>
            <p:nvPr/>
          </p:nvCxnSpPr>
          <p:spPr>
            <a:xfrm>
              <a:off x="3200400" y="2046288"/>
              <a:ext cx="533400"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72" name="Gruppierung 17"/>
          <p:cNvGrpSpPr>
            <a:grpSpLocks/>
          </p:cNvGrpSpPr>
          <p:nvPr/>
        </p:nvGrpSpPr>
        <p:grpSpPr bwMode="auto">
          <a:xfrm>
            <a:off x="1905000" y="2754313"/>
            <a:ext cx="1447800" cy="674687"/>
            <a:chOff x="1905000" y="2514600"/>
            <a:chExt cx="1447800" cy="674132"/>
          </a:xfrm>
        </p:grpSpPr>
        <p:sp>
          <p:nvSpPr>
            <p:cNvPr id="32776" name="Textfeld 12"/>
            <p:cNvSpPr txBox="1">
              <a:spLocks noChangeArrowheads="1"/>
            </p:cNvSpPr>
            <p:nvPr/>
          </p:nvSpPr>
          <p:spPr bwMode="auto">
            <a:xfrm>
              <a:off x="1905000" y="2667000"/>
              <a:ext cx="68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x=</a:t>
              </a:r>
            </a:p>
          </p:txBody>
        </p:sp>
        <p:sp>
          <p:nvSpPr>
            <p:cNvPr id="32777" name="Textfeld 13"/>
            <p:cNvSpPr txBox="1">
              <a:spLocks noChangeArrowheads="1"/>
            </p:cNvSpPr>
            <p:nvPr/>
          </p:nvSpPr>
          <p:spPr bwMode="auto">
            <a:xfrm>
              <a:off x="2438400" y="2514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1,2</a:t>
              </a:r>
            </a:p>
          </p:txBody>
        </p:sp>
        <p:cxnSp>
          <p:nvCxnSpPr>
            <p:cNvPr id="15" name="Gerade Verbindung 14"/>
            <p:cNvCxnSpPr/>
            <p:nvPr/>
          </p:nvCxnSpPr>
          <p:spPr>
            <a:xfrm>
              <a:off x="2438400" y="2893700"/>
              <a:ext cx="685800"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79" name="Textfeld 15"/>
            <p:cNvSpPr txBox="1">
              <a:spLocks noChangeArrowheads="1"/>
            </p:cNvSpPr>
            <p:nvPr/>
          </p:nvSpPr>
          <p:spPr bwMode="auto">
            <a:xfrm>
              <a:off x="2362200" y="2819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tan43º</a:t>
              </a:r>
            </a:p>
          </p:txBody>
        </p:sp>
      </p:grpSp>
      <p:sp>
        <p:nvSpPr>
          <p:cNvPr id="32773" name="Textfeld 18"/>
          <p:cNvSpPr txBox="1">
            <a:spLocks noChangeArrowheads="1"/>
          </p:cNvSpPr>
          <p:nvPr/>
        </p:nvSpPr>
        <p:spPr bwMode="auto">
          <a:xfrm>
            <a:off x="4495800" y="28908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x=1,28m</a:t>
            </a:r>
          </a:p>
        </p:txBody>
      </p:sp>
      <p:sp>
        <p:nvSpPr>
          <p:cNvPr id="32774" name="Textfeld 19"/>
          <p:cNvSpPr txBox="1">
            <a:spLocks noChangeArrowheads="1"/>
          </p:cNvSpPr>
          <p:nvPr/>
        </p:nvSpPr>
        <p:spPr bwMode="auto">
          <a:xfrm>
            <a:off x="1828800" y="39624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1,28 : 0,17 = 7,53</a:t>
            </a:r>
          </a:p>
        </p:txBody>
      </p:sp>
      <p:sp>
        <p:nvSpPr>
          <p:cNvPr id="32775" name="Textfeld 20"/>
          <p:cNvSpPr txBox="1">
            <a:spLocks noChangeArrowheads="1"/>
          </p:cNvSpPr>
          <p:nvPr/>
        </p:nvSpPr>
        <p:spPr bwMode="auto">
          <a:xfrm>
            <a:off x="1981200" y="52578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b="1"/>
              <a:t>Die Maus ist 8 Mäuselängen vom Tisch entfernt.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457200" y="762000"/>
            <a:ext cx="8229600" cy="1143000"/>
          </a:xfrm>
        </p:spPr>
        <p:txBody>
          <a:bodyPr/>
          <a:lstStyle/>
          <a:p>
            <a:r>
              <a:rPr lang="de-DE" altLang="de-DE" smtClean="0"/>
              <a:t>Das U-Boot</a:t>
            </a:r>
          </a:p>
        </p:txBody>
      </p:sp>
      <p:sp>
        <p:nvSpPr>
          <p:cNvPr id="33795" name="Inhaltsplatzhalter 2"/>
          <p:cNvSpPr>
            <a:spLocks noGrp="1"/>
          </p:cNvSpPr>
          <p:nvPr>
            <p:ph idx="1"/>
          </p:nvPr>
        </p:nvSpPr>
        <p:spPr>
          <a:xfrm>
            <a:off x="1066800" y="1798638"/>
            <a:ext cx="7620000" cy="4525962"/>
          </a:xfrm>
        </p:spPr>
        <p:txBody>
          <a:bodyPr/>
          <a:lstStyle/>
          <a:p>
            <a:pPr marL="0" indent="0" algn="just">
              <a:buFontTx/>
              <a:buNone/>
            </a:pPr>
            <a:r>
              <a:rPr lang="de-DE" altLang="de-DE" smtClean="0"/>
              <a:t>Ein U-Boot möchte einen Punkt 3000m unter dem Meeresspiegel erreichen mit welchem Tiefenwinkel α muss es reisen, wenn es die Stelle nach 2 Stunden erreichen will?</a:t>
            </a:r>
          </a:p>
          <a:p>
            <a:pPr marL="0" indent="0" algn="just">
              <a:buFontTx/>
              <a:buNone/>
            </a:pPr>
            <a:endParaRPr lang="de-DE" altLang="de-DE" smtClean="0"/>
          </a:p>
          <a:p>
            <a:pPr marL="0" indent="0" algn="just">
              <a:buFontTx/>
              <a:buNone/>
            </a:pPr>
            <a:r>
              <a:rPr lang="de-DE" altLang="de-DE" sz="2800" smtClean="0"/>
              <a:t>Tipp: Das U-Boot reist 32m/Minute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57200" y="685800"/>
            <a:ext cx="8229600" cy="1143000"/>
          </a:xfrm>
        </p:spPr>
        <p:txBody>
          <a:bodyPr/>
          <a:lstStyle/>
          <a:p>
            <a:r>
              <a:rPr lang="de-DE" altLang="de-DE" smtClean="0"/>
              <a:t>Skizze</a:t>
            </a:r>
          </a:p>
        </p:txBody>
      </p:sp>
      <p:grpSp>
        <p:nvGrpSpPr>
          <p:cNvPr id="34819" name="Gruppierung 23"/>
          <p:cNvGrpSpPr>
            <a:grpSpLocks/>
          </p:cNvGrpSpPr>
          <p:nvPr/>
        </p:nvGrpSpPr>
        <p:grpSpPr bwMode="auto">
          <a:xfrm>
            <a:off x="1752600" y="1828800"/>
            <a:ext cx="5943600" cy="3962400"/>
            <a:chOff x="1919703" y="1447800"/>
            <a:chExt cx="5471697" cy="3810000"/>
          </a:xfrm>
        </p:grpSpPr>
        <p:pic>
          <p:nvPicPr>
            <p:cNvPr id="34822" name="Bild 16" descr="images.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7383" y="4709107"/>
              <a:ext cx="748217"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Bild 13" descr="canstock3962525.png.jpeg.png"/>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19703" y="1447800"/>
              <a:ext cx="1356897" cy="9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6"/>
            <p:cNvCxnSpPr/>
            <p:nvPr/>
          </p:nvCxnSpPr>
          <p:spPr>
            <a:xfrm>
              <a:off x="2742504" y="1980529"/>
              <a:ext cx="3658028" cy="1526"/>
            </a:xfrm>
            <a:prstGeom prst="line">
              <a:avLst/>
            </a:prstGeom>
            <a:ln w="2222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5400000">
              <a:off x="4877110" y="3505477"/>
              <a:ext cx="3048306" cy="1462"/>
            </a:xfrm>
            <a:prstGeom prst="line">
              <a:avLst/>
            </a:prstGeom>
            <a:ln w="2222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a:off x="2742504" y="1982055"/>
              <a:ext cx="3659490" cy="3048306"/>
            </a:xfrm>
            <a:prstGeom prst="straightConnector1">
              <a:avLst/>
            </a:prstGeom>
            <a:ln w="22225" cap="flat" cmpd="sng" algn="ctr">
              <a:solidFill>
                <a:schemeClr val="accent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Bogen 11"/>
            <p:cNvSpPr/>
            <p:nvPr/>
          </p:nvSpPr>
          <p:spPr>
            <a:xfrm rot="4082913">
              <a:off x="2846938" y="1709449"/>
              <a:ext cx="1066984" cy="989406"/>
            </a:xfrm>
            <a:prstGeom prst="arc">
              <a:avLst>
                <a:gd name="adj1" fmla="val 15868569"/>
                <a:gd name="adj2" fmla="val 0"/>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sp>
          <p:nvSpPr>
            <p:cNvPr id="34828" name="Textfeld 12"/>
            <p:cNvSpPr txBox="1">
              <a:spLocks noChangeArrowheads="1"/>
            </p:cNvSpPr>
            <p:nvPr/>
          </p:nvSpPr>
          <p:spPr bwMode="auto">
            <a:xfrm>
              <a:off x="3429000" y="20574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b="1">
                  <a:latin typeface="Lucida Grande"/>
                  <a:ea typeface="Lucida Grande"/>
                  <a:cs typeface="Lucida Grande"/>
                </a:rPr>
                <a:t>α</a:t>
              </a:r>
              <a:endParaRPr lang="de-DE" altLang="de-DE"/>
            </a:p>
          </p:txBody>
        </p:sp>
        <p:sp>
          <p:nvSpPr>
            <p:cNvPr id="15" name="Bogen 14"/>
            <p:cNvSpPr/>
            <p:nvPr/>
          </p:nvSpPr>
          <p:spPr>
            <a:xfrm rot="11137364">
              <a:off x="6067319" y="1708822"/>
              <a:ext cx="686885" cy="60905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sp>
          <p:nvSpPr>
            <p:cNvPr id="34830" name="Textfeld 15"/>
            <p:cNvSpPr txBox="1">
              <a:spLocks noChangeArrowheads="1"/>
            </p:cNvSpPr>
            <p:nvPr/>
          </p:nvSpPr>
          <p:spPr bwMode="auto">
            <a:xfrm>
              <a:off x="6115056" y="1905000"/>
              <a:ext cx="361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 •</a:t>
              </a:r>
            </a:p>
          </p:txBody>
        </p:sp>
        <p:sp>
          <p:nvSpPr>
            <p:cNvPr id="34831" name="Textfeld 18"/>
            <p:cNvSpPr txBox="1">
              <a:spLocks noChangeArrowheads="1"/>
            </p:cNvSpPr>
            <p:nvPr/>
          </p:nvSpPr>
          <p:spPr bwMode="auto">
            <a:xfrm>
              <a:off x="6400006" y="3276600"/>
              <a:ext cx="991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3000m</a:t>
              </a:r>
            </a:p>
          </p:txBody>
        </p:sp>
        <p:sp>
          <p:nvSpPr>
            <p:cNvPr id="34832" name="Textfeld 20"/>
            <p:cNvSpPr txBox="1">
              <a:spLocks noChangeArrowheads="1"/>
            </p:cNvSpPr>
            <p:nvPr/>
          </p:nvSpPr>
          <p:spPr bwMode="auto">
            <a:xfrm>
              <a:off x="3429000" y="3288268"/>
              <a:ext cx="1239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3840m</a:t>
              </a:r>
            </a:p>
          </p:txBody>
        </p:sp>
      </p:grpSp>
      <p:sp>
        <p:nvSpPr>
          <p:cNvPr id="34820" name="Textfeld 21"/>
          <p:cNvSpPr txBox="1">
            <a:spLocks noChangeArrowheads="1"/>
          </p:cNvSpPr>
          <p:nvPr/>
        </p:nvSpPr>
        <p:spPr bwMode="auto">
          <a:xfrm>
            <a:off x="1720850" y="4262438"/>
            <a:ext cx="3138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Nebenrechnung:</a:t>
            </a:r>
          </a:p>
        </p:txBody>
      </p:sp>
      <p:sp>
        <p:nvSpPr>
          <p:cNvPr id="34821" name="Textfeld 22"/>
          <p:cNvSpPr txBox="1">
            <a:spLocks noChangeArrowheads="1"/>
          </p:cNvSpPr>
          <p:nvPr/>
        </p:nvSpPr>
        <p:spPr bwMode="auto">
          <a:xfrm>
            <a:off x="1709738" y="4797425"/>
            <a:ext cx="53101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000"/>
              <a:t>32m/Minute = ?m/Stunde</a:t>
            </a:r>
            <a:br>
              <a:rPr lang="de-DE" altLang="de-DE" sz="2000"/>
            </a:br>
            <a:r>
              <a:rPr lang="de-DE" altLang="de-DE" sz="2000"/>
              <a:t>32*60= 1920m/Stunde</a:t>
            </a:r>
          </a:p>
          <a:p>
            <a:endParaRPr lang="de-DE" altLang="de-DE" sz="2000" b="1"/>
          </a:p>
          <a:p>
            <a:r>
              <a:rPr lang="de-DE" altLang="de-DE" sz="2000" b="1"/>
              <a:t>Reisemeter bei 2 Stunden: 3840m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609600" y="685800"/>
            <a:ext cx="8229600" cy="1143000"/>
          </a:xfrm>
        </p:spPr>
        <p:txBody>
          <a:bodyPr/>
          <a:lstStyle/>
          <a:p>
            <a:r>
              <a:rPr lang="de-DE" altLang="de-DE" smtClean="0"/>
              <a:t>Lösung</a:t>
            </a:r>
          </a:p>
        </p:txBody>
      </p:sp>
      <p:grpSp>
        <p:nvGrpSpPr>
          <p:cNvPr id="35843" name="Gruppierung 11"/>
          <p:cNvGrpSpPr>
            <a:grpSpLocks/>
          </p:cNvGrpSpPr>
          <p:nvPr/>
        </p:nvGrpSpPr>
        <p:grpSpPr bwMode="auto">
          <a:xfrm>
            <a:off x="1828800" y="1752600"/>
            <a:ext cx="2286000" cy="739775"/>
            <a:chOff x="1828800" y="1752600"/>
            <a:chExt cx="2286000" cy="740252"/>
          </a:xfrm>
        </p:grpSpPr>
        <p:sp>
          <p:nvSpPr>
            <p:cNvPr id="35851" name="Textfeld 4"/>
            <p:cNvSpPr txBox="1">
              <a:spLocks noChangeArrowheads="1"/>
            </p:cNvSpPr>
            <p:nvPr/>
          </p:nvSpPr>
          <p:spPr bwMode="auto">
            <a:xfrm>
              <a:off x="1828800" y="1828800"/>
              <a:ext cx="144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3200"/>
                <a:t>sin</a:t>
              </a:r>
              <a:r>
                <a:rPr lang="de-DE" altLang="de-DE" sz="3200">
                  <a:latin typeface="Lucida Grande"/>
                  <a:ea typeface="Lucida Grande"/>
                  <a:cs typeface="Lucida Grande"/>
                </a:rPr>
                <a:t>α=</a:t>
              </a:r>
              <a:endParaRPr lang="de-DE" altLang="de-DE" sz="3200"/>
            </a:p>
          </p:txBody>
        </p:sp>
        <p:sp>
          <p:nvSpPr>
            <p:cNvPr id="35852" name="Textfeld 5"/>
            <p:cNvSpPr txBox="1">
              <a:spLocks noChangeArrowheads="1"/>
            </p:cNvSpPr>
            <p:nvPr/>
          </p:nvSpPr>
          <p:spPr bwMode="auto">
            <a:xfrm>
              <a:off x="3048000" y="17526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3000</a:t>
              </a:r>
            </a:p>
          </p:txBody>
        </p:sp>
        <p:cxnSp>
          <p:nvCxnSpPr>
            <p:cNvPr id="8" name="Gerade Verbindung 7"/>
            <p:cNvCxnSpPr/>
            <p:nvPr/>
          </p:nvCxnSpPr>
          <p:spPr>
            <a:xfrm>
              <a:off x="3048000" y="2122727"/>
              <a:ext cx="685800" cy="0"/>
            </a:xfrm>
            <a:prstGeom prst="line">
              <a:avLst/>
            </a:prstGeom>
            <a:ln w="158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854" name="Textfeld 10"/>
            <p:cNvSpPr txBox="1">
              <a:spLocks noChangeArrowheads="1"/>
            </p:cNvSpPr>
            <p:nvPr/>
          </p:nvSpPr>
          <p:spPr bwMode="auto">
            <a:xfrm>
              <a:off x="3048000" y="212352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3840</a:t>
              </a:r>
            </a:p>
          </p:txBody>
        </p:sp>
      </p:grpSp>
      <p:sp>
        <p:nvSpPr>
          <p:cNvPr id="35844" name="Textfeld 12"/>
          <p:cNvSpPr txBox="1">
            <a:spLocks noChangeArrowheads="1"/>
          </p:cNvSpPr>
          <p:nvPr/>
        </p:nvSpPr>
        <p:spPr bwMode="auto">
          <a:xfrm>
            <a:off x="1763713" y="27686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3200">
                <a:latin typeface="Lucida Grande"/>
                <a:ea typeface="Lucida Grande"/>
                <a:cs typeface="Lucida Grande"/>
              </a:rPr>
              <a:t>α= sin</a:t>
            </a:r>
            <a:r>
              <a:rPr lang="de-DE" altLang="de-DE" sz="3200" baseline="30000">
                <a:latin typeface="Lucida Grande"/>
                <a:ea typeface="Lucida Grande"/>
                <a:cs typeface="Lucida Grande"/>
              </a:rPr>
              <a:t>-1</a:t>
            </a:r>
            <a:r>
              <a:rPr lang="de-DE" altLang="de-DE" sz="3200">
                <a:latin typeface="Lucida Grande"/>
                <a:ea typeface="Lucida Grande"/>
                <a:cs typeface="Lucida Grande"/>
              </a:rPr>
              <a:t>(      )</a:t>
            </a:r>
            <a:endParaRPr lang="de-DE" altLang="de-DE" sz="3200"/>
          </a:p>
        </p:txBody>
      </p:sp>
      <p:grpSp>
        <p:nvGrpSpPr>
          <p:cNvPr id="35845" name="Gruppieren 16"/>
          <p:cNvGrpSpPr>
            <a:grpSpLocks/>
          </p:cNvGrpSpPr>
          <p:nvPr/>
        </p:nvGrpSpPr>
        <p:grpSpPr bwMode="auto">
          <a:xfrm>
            <a:off x="3289300" y="2754313"/>
            <a:ext cx="1066800" cy="663575"/>
            <a:chOff x="3657600" y="2754868"/>
            <a:chExt cx="1066800" cy="662464"/>
          </a:xfrm>
        </p:grpSpPr>
        <p:sp>
          <p:nvSpPr>
            <p:cNvPr id="35848" name="Textfeld 13"/>
            <p:cNvSpPr txBox="1">
              <a:spLocks noChangeArrowheads="1"/>
            </p:cNvSpPr>
            <p:nvPr/>
          </p:nvSpPr>
          <p:spPr bwMode="auto">
            <a:xfrm>
              <a:off x="3657600" y="2754868"/>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3000</a:t>
              </a:r>
            </a:p>
          </p:txBody>
        </p:sp>
        <p:sp>
          <p:nvSpPr>
            <p:cNvPr id="35849" name="Textfeld 14"/>
            <p:cNvSpPr txBox="1">
              <a:spLocks noChangeArrowheads="1"/>
            </p:cNvSpPr>
            <p:nvPr/>
          </p:nvSpPr>
          <p:spPr bwMode="auto">
            <a:xfrm>
              <a:off x="3657600" y="30480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3840</a:t>
              </a:r>
            </a:p>
          </p:txBody>
        </p:sp>
        <p:cxnSp>
          <p:nvCxnSpPr>
            <p:cNvPr id="16" name="Gerade Verbindung 15"/>
            <p:cNvCxnSpPr/>
            <p:nvPr/>
          </p:nvCxnSpPr>
          <p:spPr>
            <a:xfrm>
              <a:off x="3733800" y="3111457"/>
              <a:ext cx="609600" cy="1585"/>
            </a:xfrm>
            <a:prstGeom prst="line">
              <a:avLst/>
            </a:prstGeom>
            <a:ln w="158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5846" name="Textfeld 18"/>
          <p:cNvSpPr txBox="1">
            <a:spLocks noChangeArrowheads="1"/>
          </p:cNvSpPr>
          <p:nvPr/>
        </p:nvSpPr>
        <p:spPr bwMode="auto">
          <a:xfrm>
            <a:off x="3810000" y="3911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3200" b="1">
                <a:latin typeface="Lucida Grande"/>
                <a:ea typeface="Lucida Grande"/>
                <a:cs typeface="Lucida Grande"/>
              </a:rPr>
              <a:t>α=51,38º</a:t>
            </a:r>
            <a:endParaRPr lang="de-DE" altLang="de-DE" sz="3200" b="1"/>
          </a:p>
        </p:txBody>
      </p:sp>
      <p:sp>
        <p:nvSpPr>
          <p:cNvPr id="35847" name="Textfeld 19"/>
          <p:cNvSpPr txBox="1">
            <a:spLocks noChangeArrowheads="1"/>
          </p:cNvSpPr>
          <p:nvPr/>
        </p:nvSpPr>
        <p:spPr bwMode="auto">
          <a:xfrm>
            <a:off x="1828800" y="5181600"/>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a:t>Das U-Boot muss mit einem Tiefenwinkel von 51,38º reisen.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152400" y="762000"/>
            <a:ext cx="8229600" cy="1143000"/>
          </a:xfrm>
        </p:spPr>
        <p:txBody>
          <a:bodyPr/>
          <a:lstStyle/>
          <a:p>
            <a:r>
              <a:rPr lang="de-DE" altLang="de-DE" smtClean="0"/>
              <a:t>Der Heißluftballon</a:t>
            </a:r>
          </a:p>
        </p:txBody>
      </p:sp>
      <p:sp>
        <p:nvSpPr>
          <p:cNvPr id="36867" name="Inhaltsplatzhalter 2"/>
          <p:cNvSpPr>
            <a:spLocks noGrp="1"/>
          </p:cNvSpPr>
          <p:nvPr>
            <p:ph idx="1"/>
          </p:nvPr>
        </p:nvSpPr>
        <p:spPr>
          <a:xfrm>
            <a:off x="1042988" y="1800225"/>
            <a:ext cx="7310437" cy="4724400"/>
          </a:xfrm>
        </p:spPr>
        <p:txBody>
          <a:bodyPr/>
          <a:lstStyle/>
          <a:p>
            <a:pPr marL="0" indent="0" algn="just">
              <a:spcBef>
                <a:spcPts val="75"/>
              </a:spcBef>
              <a:buFontTx/>
              <a:buNone/>
            </a:pPr>
            <a:r>
              <a:rPr lang="de-DE" altLang="de-DE" sz="2800" smtClean="0"/>
              <a:t>Ein 3m großer Heißluftballon fliegt in einer Höhe von h über dem Boden. Ein Beobachter betrachtet den höchsten Punkt des Ballons mit einem Höhenwinkel von 53º und den niedrigsten Punkt mit einem Höhenwinkel von 46º. Wie hoch fliegt der Ballon?</a:t>
            </a:r>
          </a:p>
          <a:p>
            <a:pPr marL="0" indent="0" algn="just">
              <a:buFontTx/>
              <a:buNone/>
            </a:pPr>
            <a:endParaRPr lang="de-DE" altLang="de-DE" sz="1200" smtClean="0"/>
          </a:p>
          <a:p>
            <a:pPr marL="0" indent="0" algn="just">
              <a:buFontTx/>
              <a:buNone/>
            </a:pPr>
            <a:r>
              <a:rPr lang="de-DE" altLang="de-DE" sz="2400" smtClean="0"/>
              <a:t>Tipps:</a:t>
            </a:r>
            <a:br>
              <a:rPr lang="de-DE" altLang="de-DE" sz="2400" smtClean="0"/>
            </a:br>
            <a:r>
              <a:rPr lang="de-DE" altLang="de-DE" sz="2400" smtClean="0"/>
              <a:t>Die Höhe ist bis zum niedrigsten Punkt des Ballons zu berechnen. Der Beobachter ist auf einen Punkt zu reduzieren.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457200" y="762000"/>
            <a:ext cx="8229600" cy="1143000"/>
          </a:xfrm>
        </p:spPr>
        <p:txBody>
          <a:bodyPr/>
          <a:lstStyle/>
          <a:p>
            <a:r>
              <a:rPr lang="de-DE" altLang="de-DE" smtClean="0"/>
              <a:t>Skizze</a:t>
            </a:r>
          </a:p>
        </p:txBody>
      </p:sp>
      <p:grpSp>
        <p:nvGrpSpPr>
          <p:cNvPr id="37891" name="Gruppierung 45"/>
          <p:cNvGrpSpPr>
            <a:grpSpLocks/>
          </p:cNvGrpSpPr>
          <p:nvPr/>
        </p:nvGrpSpPr>
        <p:grpSpPr bwMode="auto">
          <a:xfrm>
            <a:off x="2247900" y="2255838"/>
            <a:ext cx="4648200" cy="4141787"/>
            <a:chOff x="1981200" y="2255838"/>
            <a:chExt cx="4648200" cy="4141973"/>
          </a:xfrm>
        </p:grpSpPr>
        <p:sp>
          <p:nvSpPr>
            <p:cNvPr id="20" name="Bogen 19"/>
            <p:cNvSpPr/>
            <p:nvPr/>
          </p:nvSpPr>
          <p:spPr>
            <a:xfrm rot="14658292">
              <a:off x="4240168" y="4494355"/>
              <a:ext cx="1959063" cy="1847850"/>
            </a:xfrm>
            <a:prstGeom prst="arc">
              <a:avLst>
                <a:gd name="adj1" fmla="val 16196038"/>
                <a:gd name="adj2" fmla="val 1375696"/>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dirty="0"/>
            </a:p>
          </p:txBody>
        </p:sp>
        <p:sp>
          <p:nvSpPr>
            <p:cNvPr id="24" name="Bogen 23"/>
            <p:cNvSpPr/>
            <p:nvPr/>
          </p:nvSpPr>
          <p:spPr>
            <a:xfrm rot="14521223">
              <a:off x="5151414" y="4876945"/>
              <a:ext cx="1066848" cy="1225550"/>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grpSp>
          <p:nvGrpSpPr>
            <p:cNvPr id="37894" name="Gruppierung 44"/>
            <p:cNvGrpSpPr>
              <a:grpSpLocks/>
            </p:cNvGrpSpPr>
            <p:nvPr/>
          </p:nvGrpSpPr>
          <p:grpSpPr bwMode="auto">
            <a:xfrm>
              <a:off x="1981200" y="2255838"/>
              <a:ext cx="4648200" cy="3918749"/>
              <a:chOff x="1981200" y="2255838"/>
              <a:chExt cx="4648200" cy="3918749"/>
            </a:xfrm>
          </p:grpSpPr>
          <p:pic>
            <p:nvPicPr>
              <p:cNvPr id="37895" name="Bild 16" descr="Balloon.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255838"/>
                <a:ext cx="76764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p:nvCxnSpPr>
            <p:spPr>
              <a:xfrm>
                <a:off x="2743200" y="5791359"/>
                <a:ext cx="3886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rot="16200000" flipH="1">
                <a:off x="974646" y="4024392"/>
                <a:ext cx="353710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rot="10800000">
                <a:off x="2741613" y="2255838"/>
                <a:ext cx="3887787" cy="3537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p:nvPr/>
            </p:nvCxnSpPr>
            <p:spPr>
              <a:xfrm rot="10800000">
                <a:off x="2741613" y="3276646"/>
                <a:ext cx="3887787" cy="2516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900" name="Textfeld 17"/>
              <p:cNvSpPr txBox="1">
                <a:spLocks noChangeArrowheads="1"/>
              </p:cNvSpPr>
              <p:nvPr/>
            </p:nvSpPr>
            <p:spPr bwMode="auto">
              <a:xfrm>
                <a:off x="2362200" y="4415135"/>
                <a:ext cx="380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2400" b="1"/>
                  <a:t>h</a:t>
                </a:r>
              </a:p>
            </p:txBody>
          </p:sp>
          <p:sp>
            <p:nvSpPr>
              <p:cNvPr id="37901" name="Textfeld 18"/>
              <p:cNvSpPr txBox="1">
                <a:spLocks noChangeArrowheads="1"/>
              </p:cNvSpPr>
              <p:nvPr/>
            </p:nvSpPr>
            <p:spPr bwMode="auto">
              <a:xfrm>
                <a:off x="1981200" y="2667000"/>
                <a:ext cx="608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3m</a:t>
                </a:r>
              </a:p>
            </p:txBody>
          </p:sp>
          <p:sp>
            <p:nvSpPr>
              <p:cNvPr id="37902" name="Textfeld 21"/>
              <p:cNvSpPr txBox="1">
                <a:spLocks noChangeArrowheads="1"/>
              </p:cNvSpPr>
              <p:nvPr/>
            </p:nvSpPr>
            <p:spPr bwMode="auto">
              <a:xfrm>
                <a:off x="5105400" y="5334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46º</a:t>
                </a:r>
              </a:p>
            </p:txBody>
          </p:sp>
          <p:sp>
            <p:nvSpPr>
              <p:cNvPr id="37903" name="Textfeld 22"/>
              <p:cNvSpPr txBox="1">
                <a:spLocks noChangeArrowheads="1"/>
              </p:cNvSpPr>
              <p:nvPr/>
            </p:nvSpPr>
            <p:spPr bwMode="auto">
              <a:xfrm>
                <a:off x="4381500" y="496466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53º</a:t>
                </a:r>
              </a:p>
            </p:txBody>
          </p:sp>
          <p:cxnSp>
            <p:nvCxnSpPr>
              <p:cNvPr id="26" name="Gerade Verbindung 25"/>
              <p:cNvCxnSpPr/>
              <p:nvPr/>
            </p:nvCxnSpPr>
            <p:spPr>
              <a:xfrm rot="10800000" flipV="1">
                <a:off x="2589213" y="3278234"/>
                <a:ext cx="3063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rot="10800000" flipV="1">
                <a:off x="2590800" y="2286001"/>
                <a:ext cx="306388"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Bogen 29"/>
              <p:cNvSpPr/>
              <p:nvPr/>
            </p:nvSpPr>
            <p:spPr>
              <a:xfrm>
                <a:off x="2362200" y="5410342"/>
                <a:ext cx="768350" cy="763622"/>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a:p>
            </p:txBody>
          </p:sp>
          <p:sp>
            <p:nvSpPr>
              <p:cNvPr id="31" name="Oval 30"/>
              <p:cNvSpPr/>
              <p:nvPr/>
            </p:nvSpPr>
            <p:spPr>
              <a:xfrm flipV="1">
                <a:off x="2849563" y="5638952"/>
                <a:ext cx="46037" cy="44452"/>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7908" name="Textfeld 31"/>
              <p:cNvSpPr txBox="1">
                <a:spLocks noChangeArrowheads="1"/>
              </p:cNvSpPr>
              <p:nvPr/>
            </p:nvSpPr>
            <p:spPr bwMode="auto">
              <a:xfrm>
                <a:off x="4115598" y="5715000"/>
                <a:ext cx="60880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1900"/>
                  <a:t>x</a:t>
                </a: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457200" y="838200"/>
            <a:ext cx="8229600" cy="1143000"/>
          </a:xfrm>
        </p:spPr>
        <p:txBody>
          <a:bodyPr/>
          <a:lstStyle/>
          <a:p>
            <a:r>
              <a:rPr lang="de-DE" altLang="de-DE" smtClean="0"/>
              <a:t>Lösung</a:t>
            </a:r>
          </a:p>
        </p:txBody>
      </p:sp>
      <p:sp>
        <p:nvSpPr>
          <p:cNvPr id="38915" name="Inhaltsplatzhalter 2"/>
          <p:cNvSpPr>
            <a:spLocks noGrp="1"/>
          </p:cNvSpPr>
          <p:nvPr>
            <p:ph idx="1"/>
          </p:nvPr>
        </p:nvSpPr>
        <p:spPr>
          <a:xfrm>
            <a:off x="1143000" y="2209800"/>
            <a:ext cx="7467600" cy="3352800"/>
          </a:xfrm>
        </p:spPr>
        <p:txBody>
          <a:bodyPr/>
          <a:lstStyle/>
          <a:p>
            <a:pPr>
              <a:spcBef>
                <a:spcPts val="300"/>
              </a:spcBef>
              <a:spcAft>
                <a:spcPts val="400"/>
              </a:spcAft>
              <a:buFontTx/>
              <a:buNone/>
            </a:pPr>
            <a:r>
              <a:rPr lang="de-DE" altLang="de-DE" sz="2800" smtClean="0"/>
              <a:t>tan46º=  	 tan53º=</a:t>
            </a:r>
          </a:p>
          <a:p>
            <a:pPr>
              <a:spcBef>
                <a:spcPts val="300"/>
              </a:spcBef>
              <a:spcAft>
                <a:spcPts val="400"/>
              </a:spcAft>
              <a:buFontTx/>
              <a:buNone/>
            </a:pPr>
            <a:r>
              <a:rPr lang="de-DE" altLang="de-DE" sz="2800" smtClean="0"/>
              <a:t>x ausdrücken:</a:t>
            </a:r>
            <a:br>
              <a:rPr lang="de-DE" altLang="de-DE" sz="2800" smtClean="0"/>
            </a:br>
            <a:r>
              <a:rPr lang="de-DE" altLang="de-DE" sz="2800" smtClean="0"/>
              <a:t>tan46º= 	 	x=</a:t>
            </a:r>
          </a:p>
          <a:p>
            <a:pPr>
              <a:spcBef>
                <a:spcPts val="300"/>
              </a:spcBef>
              <a:spcAft>
                <a:spcPts val="400"/>
              </a:spcAft>
              <a:buFontTx/>
              <a:buNone/>
            </a:pPr>
            <a:endParaRPr lang="de-DE" altLang="de-DE" sz="2800" smtClean="0"/>
          </a:p>
          <a:p>
            <a:pPr>
              <a:spcBef>
                <a:spcPts val="300"/>
              </a:spcBef>
              <a:spcAft>
                <a:spcPts val="400"/>
              </a:spcAft>
              <a:buFontTx/>
              <a:buNone/>
            </a:pPr>
            <a:r>
              <a:rPr lang="de-DE" altLang="de-DE" sz="2800" smtClean="0"/>
              <a:t>Gleichung mit 2 Unbekannten:</a:t>
            </a:r>
          </a:p>
          <a:p>
            <a:pPr>
              <a:spcBef>
                <a:spcPts val="300"/>
              </a:spcBef>
              <a:spcAft>
                <a:spcPts val="400"/>
              </a:spcAft>
              <a:buFontTx/>
              <a:buNone/>
            </a:pPr>
            <a:r>
              <a:rPr lang="de-DE" altLang="de-DE" sz="2800" smtClean="0"/>
              <a:t>tan53º=		tan53º=		        | *h</a:t>
            </a:r>
          </a:p>
          <a:p>
            <a:pPr>
              <a:spcBef>
                <a:spcPts val="300"/>
              </a:spcBef>
              <a:spcAft>
                <a:spcPts val="400"/>
              </a:spcAft>
              <a:buFontTx/>
              <a:buNone/>
            </a:pPr>
            <a:endParaRPr lang="de-DE" altLang="de-DE" sz="2800" smtClean="0"/>
          </a:p>
        </p:txBody>
      </p:sp>
      <p:cxnSp>
        <p:nvCxnSpPr>
          <p:cNvPr id="5" name="Gerade Verbindung 4"/>
          <p:cNvCxnSpPr/>
          <p:nvPr/>
        </p:nvCxnSpPr>
        <p:spPr>
          <a:xfrm>
            <a:off x="2590800" y="2438400"/>
            <a:ext cx="3048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17" name="Textfeld 6"/>
          <p:cNvSpPr txBox="1">
            <a:spLocks noChangeArrowheads="1"/>
          </p:cNvSpPr>
          <p:nvPr/>
        </p:nvSpPr>
        <p:spPr bwMode="auto">
          <a:xfrm>
            <a:off x="2590800" y="23733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x</a:t>
            </a:r>
          </a:p>
        </p:txBody>
      </p:sp>
      <p:cxnSp>
        <p:nvCxnSpPr>
          <p:cNvPr id="10" name="Gerade Verbindung 9"/>
          <p:cNvCxnSpPr/>
          <p:nvPr/>
        </p:nvCxnSpPr>
        <p:spPr>
          <a:xfrm>
            <a:off x="2971800" y="3505200"/>
            <a:ext cx="3048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19" name="Textfeld 16"/>
          <p:cNvSpPr txBox="1">
            <a:spLocks noChangeArrowheads="1"/>
          </p:cNvSpPr>
          <p:nvPr/>
        </p:nvSpPr>
        <p:spPr bwMode="auto">
          <a:xfrm>
            <a:off x="2590800" y="21447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h</a:t>
            </a:r>
          </a:p>
        </p:txBody>
      </p:sp>
      <p:grpSp>
        <p:nvGrpSpPr>
          <p:cNvPr id="38920" name="Gruppieren 31"/>
          <p:cNvGrpSpPr>
            <a:grpSpLocks/>
          </p:cNvGrpSpPr>
          <p:nvPr/>
        </p:nvGrpSpPr>
        <p:grpSpPr bwMode="auto">
          <a:xfrm>
            <a:off x="4606925" y="2182813"/>
            <a:ext cx="685800" cy="598487"/>
            <a:chOff x="4495800" y="2057400"/>
            <a:chExt cx="685800" cy="597932"/>
          </a:xfrm>
        </p:grpSpPr>
        <p:cxnSp>
          <p:nvCxnSpPr>
            <p:cNvPr id="16" name="Gerade Verbindung 15"/>
            <p:cNvCxnSpPr/>
            <p:nvPr/>
          </p:nvCxnSpPr>
          <p:spPr>
            <a:xfrm>
              <a:off x="4495800" y="2361917"/>
              <a:ext cx="533400" cy="1586"/>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39" name="Textfeld 17"/>
            <p:cNvSpPr txBox="1">
              <a:spLocks noChangeArrowheads="1"/>
            </p:cNvSpPr>
            <p:nvPr/>
          </p:nvSpPr>
          <p:spPr bwMode="auto">
            <a:xfrm>
              <a:off x="4648200" y="2286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x</a:t>
              </a:r>
            </a:p>
          </p:txBody>
        </p:sp>
        <p:sp>
          <p:nvSpPr>
            <p:cNvPr id="38940" name="Textfeld 18"/>
            <p:cNvSpPr txBox="1">
              <a:spLocks noChangeArrowheads="1"/>
            </p:cNvSpPr>
            <p:nvPr/>
          </p:nvSpPr>
          <p:spPr bwMode="auto">
            <a:xfrm>
              <a:off x="4495800" y="20574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3+h</a:t>
              </a:r>
            </a:p>
          </p:txBody>
        </p:sp>
      </p:grpSp>
      <p:sp>
        <p:nvSpPr>
          <p:cNvPr id="38921" name="Textfeld 21"/>
          <p:cNvSpPr txBox="1">
            <a:spLocks noChangeArrowheads="1"/>
          </p:cNvSpPr>
          <p:nvPr/>
        </p:nvSpPr>
        <p:spPr bwMode="auto">
          <a:xfrm>
            <a:off x="2971800" y="34401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x</a:t>
            </a:r>
          </a:p>
        </p:txBody>
      </p:sp>
      <p:sp>
        <p:nvSpPr>
          <p:cNvPr id="38922" name="Textfeld 22"/>
          <p:cNvSpPr txBox="1">
            <a:spLocks noChangeArrowheads="1"/>
          </p:cNvSpPr>
          <p:nvPr/>
        </p:nvSpPr>
        <p:spPr bwMode="auto">
          <a:xfrm>
            <a:off x="2971800" y="3124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h</a:t>
            </a:r>
          </a:p>
        </p:txBody>
      </p:sp>
      <p:grpSp>
        <p:nvGrpSpPr>
          <p:cNvPr id="38923" name="Gruppieren 26"/>
          <p:cNvGrpSpPr>
            <a:grpSpLocks/>
          </p:cNvGrpSpPr>
          <p:nvPr/>
        </p:nvGrpSpPr>
        <p:grpSpPr bwMode="auto">
          <a:xfrm>
            <a:off x="5381625" y="3068638"/>
            <a:ext cx="990600" cy="674687"/>
            <a:chOff x="4419600" y="3124200"/>
            <a:chExt cx="990600" cy="674132"/>
          </a:xfrm>
        </p:grpSpPr>
        <p:cxnSp>
          <p:nvCxnSpPr>
            <p:cNvPr id="15" name="Gerade Verbindung 14"/>
            <p:cNvCxnSpPr/>
            <p:nvPr/>
          </p:nvCxnSpPr>
          <p:spPr>
            <a:xfrm flipV="1">
              <a:off x="4419600" y="3504887"/>
              <a:ext cx="762000" cy="1586"/>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36" name="Textfeld 20"/>
            <p:cNvSpPr txBox="1">
              <a:spLocks noChangeArrowheads="1"/>
            </p:cNvSpPr>
            <p:nvPr/>
          </p:nvSpPr>
          <p:spPr bwMode="auto">
            <a:xfrm>
              <a:off x="4648200" y="3124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h</a:t>
              </a:r>
            </a:p>
          </p:txBody>
        </p:sp>
        <p:sp>
          <p:nvSpPr>
            <p:cNvPr id="38937" name="Textfeld 24"/>
            <p:cNvSpPr txBox="1">
              <a:spLocks noChangeArrowheads="1"/>
            </p:cNvSpPr>
            <p:nvPr/>
          </p:nvSpPr>
          <p:spPr bwMode="auto">
            <a:xfrm>
              <a:off x="4419600" y="34290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tan46º</a:t>
              </a:r>
            </a:p>
          </p:txBody>
        </p:sp>
      </p:grpSp>
      <p:grpSp>
        <p:nvGrpSpPr>
          <p:cNvPr id="38924" name="Gruppierung 29"/>
          <p:cNvGrpSpPr>
            <a:grpSpLocks/>
          </p:cNvGrpSpPr>
          <p:nvPr/>
        </p:nvGrpSpPr>
        <p:grpSpPr bwMode="auto">
          <a:xfrm>
            <a:off x="2590800" y="4498975"/>
            <a:ext cx="990600" cy="987425"/>
            <a:chOff x="2667000" y="5181600"/>
            <a:chExt cx="990600" cy="987117"/>
          </a:xfrm>
        </p:grpSpPr>
        <p:cxnSp>
          <p:nvCxnSpPr>
            <p:cNvPr id="13" name="Gerade Verbindung 12"/>
            <p:cNvCxnSpPr/>
            <p:nvPr/>
          </p:nvCxnSpPr>
          <p:spPr>
            <a:xfrm>
              <a:off x="2819400" y="5830685"/>
              <a:ext cx="685800" cy="1587"/>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8930" name="Gruppierung 28"/>
            <p:cNvGrpSpPr>
              <a:grpSpLocks/>
            </p:cNvGrpSpPr>
            <p:nvPr/>
          </p:nvGrpSpPr>
          <p:grpSpPr bwMode="auto">
            <a:xfrm>
              <a:off x="2667000" y="5181600"/>
              <a:ext cx="990600" cy="987117"/>
              <a:chOff x="2590800" y="3821668"/>
              <a:chExt cx="990600" cy="987117"/>
            </a:xfrm>
          </p:grpSpPr>
          <p:cxnSp>
            <p:nvCxnSpPr>
              <p:cNvPr id="14" name="Gerade Verbindung 13"/>
              <p:cNvCxnSpPr/>
              <p:nvPr/>
            </p:nvCxnSpPr>
            <p:spPr>
              <a:xfrm>
                <a:off x="2590800" y="4189853"/>
                <a:ext cx="990600" cy="1588"/>
              </a:xfrm>
              <a:prstGeom prst="line">
                <a:avLst/>
              </a:prstGeom>
              <a:ln w="222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32" name="Textfeld 25"/>
              <p:cNvSpPr txBox="1">
                <a:spLocks noChangeArrowheads="1"/>
              </p:cNvSpPr>
              <p:nvPr/>
            </p:nvSpPr>
            <p:spPr bwMode="auto">
              <a:xfrm>
                <a:off x="2819400" y="382166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3+h</a:t>
                </a:r>
              </a:p>
            </p:txBody>
          </p:sp>
          <p:sp>
            <p:nvSpPr>
              <p:cNvPr id="38933" name="Textfeld 27"/>
              <p:cNvSpPr txBox="1">
                <a:spLocks noChangeArrowheads="1"/>
              </p:cNvSpPr>
              <p:nvPr/>
            </p:nvSpPr>
            <p:spPr bwMode="auto">
              <a:xfrm>
                <a:off x="2667000" y="4470231"/>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1600"/>
                  <a:t>tan46º</a:t>
                </a:r>
              </a:p>
            </p:txBody>
          </p:sp>
          <p:sp>
            <p:nvSpPr>
              <p:cNvPr id="38934" name="Textfeld 30"/>
              <p:cNvSpPr txBox="1">
                <a:spLocks noChangeArrowheads="1"/>
              </p:cNvSpPr>
              <p:nvPr/>
            </p:nvSpPr>
            <p:spPr bwMode="auto">
              <a:xfrm>
                <a:off x="2895600" y="4114800"/>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1600"/>
                  <a:t>h</a:t>
                </a:r>
              </a:p>
            </p:txBody>
          </p:sp>
        </p:grpSp>
      </p:grpSp>
      <p:grpSp>
        <p:nvGrpSpPr>
          <p:cNvPr id="38925" name="Gruppieren 32"/>
          <p:cNvGrpSpPr>
            <a:grpSpLocks/>
          </p:cNvGrpSpPr>
          <p:nvPr/>
        </p:nvGrpSpPr>
        <p:grpSpPr bwMode="auto">
          <a:xfrm>
            <a:off x="5402263" y="4638675"/>
            <a:ext cx="2482850" cy="735013"/>
            <a:chOff x="5257800" y="4583668"/>
            <a:chExt cx="2482552" cy="735043"/>
          </a:xfrm>
        </p:grpSpPr>
        <p:cxnSp>
          <p:nvCxnSpPr>
            <p:cNvPr id="12" name="Gerade Verbindung 11"/>
            <p:cNvCxnSpPr/>
            <p:nvPr/>
          </p:nvCxnSpPr>
          <p:spPr>
            <a:xfrm>
              <a:off x="5333991" y="4951983"/>
              <a:ext cx="1980962"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27" name="Textfeld 36"/>
            <p:cNvSpPr txBox="1">
              <a:spLocks noChangeArrowheads="1"/>
            </p:cNvSpPr>
            <p:nvPr/>
          </p:nvSpPr>
          <p:spPr bwMode="auto">
            <a:xfrm>
              <a:off x="5257800" y="4583668"/>
              <a:ext cx="2482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3tan46º+htan46º</a:t>
              </a:r>
            </a:p>
          </p:txBody>
        </p:sp>
        <p:sp>
          <p:nvSpPr>
            <p:cNvPr id="38928" name="Textfeld 38"/>
            <p:cNvSpPr txBox="1">
              <a:spLocks noChangeArrowheads="1"/>
            </p:cNvSpPr>
            <p:nvPr/>
          </p:nvSpPr>
          <p:spPr bwMode="auto">
            <a:xfrm>
              <a:off x="6096000" y="4980157"/>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sz="1600"/>
                <a:t>h</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57200" y="762000"/>
            <a:ext cx="8229600" cy="1143000"/>
          </a:xfrm>
        </p:spPr>
        <p:txBody>
          <a:bodyPr/>
          <a:lstStyle/>
          <a:p>
            <a:r>
              <a:rPr lang="de-DE" altLang="de-DE" smtClean="0"/>
              <a:t>Lösung</a:t>
            </a:r>
          </a:p>
        </p:txBody>
      </p:sp>
      <p:sp>
        <p:nvSpPr>
          <p:cNvPr id="39939" name="Inhaltsplatzhalter 2"/>
          <p:cNvSpPr>
            <a:spLocks noGrp="1"/>
          </p:cNvSpPr>
          <p:nvPr>
            <p:ph idx="1"/>
          </p:nvPr>
        </p:nvSpPr>
        <p:spPr>
          <a:xfrm>
            <a:off x="590550" y="2027238"/>
            <a:ext cx="8229600" cy="4525962"/>
          </a:xfrm>
        </p:spPr>
        <p:txBody>
          <a:bodyPr/>
          <a:lstStyle/>
          <a:p>
            <a:pPr>
              <a:spcBef>
                <a:spcPts val="300"/>
              </a:spcBef>
              <a:spcAft>
                <a:spcPts val="400"/>
              </a:spcAft>
              <a:buFontTx/>
              <a:buNone/>
            </a:pPr>
            <a:r>
              <a:rPr lang="de-DE" altLang="de-DE" smtClean="0"/>
              <a:t>htan53º= 3tan46º+htan46º | - htan46º</a:t>
            </a:r>
          </a:p>
          <a:p>
            <a:pPr>
              <a:spcBef>
                <a:spcPts val="300"/>
              </a:spcBef>
              <a:spcAft>
                <a:spcPts val="400"/>
              </a:spcAft>
              <a:buFontTx/>
              <a:buNone/>
            </a:pPr>
            <a:r>
              <a:rPr lang="de-DE" altLang="de-DE" smtClean="0"/>
              <a:t>htan53º-htan46º=3tan46º</a:t>
            </a:r>
          </a:p>
          <a:p>
            <a:pPr algn="just">
              <a:spcBef>
                <a:spcPts val="300"/>
              </a:spcBef>
              <a:spcAft>
                <a:spcPts val="400"/>
              </a:spcAft>
              <a:buFontTx/>
              <a:buNone/>
            </a:pPr>
            <a:r>
              <a:rPr lang="de-DE" altLang="de-DE" smtClean="0"/>
              <a:t>h (tan53º-tan46º)=3tan46º | </a:t>
            </a:r>
            <a:r>
              <a:rPr lang="de-DE" altLang="de-DE" smtClean="0">
                <a:sym typeface="Wingdings" pitchFamily="2" charset="2"/>
              </a:rPr>
              <a:t>:( )</a:t>
            </a:r>
          </a:p>
          <a:p>
            <a:pPr algn="just">
              <a:spcBef>
                <a:spcPts val="300"/>
              </a:spcBef>
              <a:spcAft>
                <a:spcPts val="400"/>
              </a:spcAft>
              <a:buFontTx/>
              <a:buNone/>
            </a:pPr>
            <a:r>
              <a:rPr lang="de-DE" altLang="de-DE" smtClean="0">
                <a:sym typeface="Wingdings" pitchFamily="2" charset="2"/>
              </a:rPr>
              <a:t>h=				</a:t>
            </a:r>
            <a:r>
              <a:rPr lang="de-DE" altLang="de-DE" b="1" smtClean="0">
                <a:sym typeface="Wingdings" pitchFamily="2" charset="2"/>
              </a:rPr>
              <a:t>h= 10,66 m</a:t>
            </a:r>
          </a:p>
          <a:p>
            <a:pPr algn="just">
              <a:spcBef>
                <a:spcPts val="300"/>
              </a:spcBef>
              <a:spcAft>
                <a:spcPts val="400"/>
              </a:spcAft>
              <a:buFontTx/>
              <a:buNone/>
            </a:pPr>
            <a:endParaRPr lang="de-DE" altLang="de-DE" b="1" smtClean="0">
              <a:sym typeface="Wingdings" pitchFamily="2" charset="2"/>
            </a:endParaRPr>
          </a:p>
          <a:p>
            <a:pPr algn="just">
              <a:spcBef>
                <a:spcPts val="300"/>
              </a:spcBef>
              <a:spcAft>
                <a:spcPts val="400"/>
              </a:spcAft>
              <a:buFontTx/>
              <a:buNone/>
            </a:pPr>
            <a:r>
              <a:rPr lang="de-DE" altLang="de-DE" smtClean="0">
                <a:sym typeface="Wingdings" pitchFamily="2" charset="2"/>
              </a:rPr>
              <a:t>Der Heißluftballon fliegt in einer Höhe von 10,66m.</a:t>
            </a:r>
            <a:endParaRPr lang="de-DE" altLang="de-DE" smtClean="0"/>
          </a:p>
        </p:txBody>
      </p:sp>
      <p:grpSp>
        <p:nvGrpSpPr>
          <p:cNvPr id="39940" name="Gruppierung 3"/>
          <p:cNvGrpSpPr>
            <a:grpSpLocks/>
          </p:cNvGrpSpPr>
          <p:nvPr/>
        </p:nvGrpSpPr>
        <p:grpSpPr bwMode="auto">
          <a:xfrm>
            <a:off x="1600200" y="3733800"/>
            <a:ext cx="2133600" cy="674688"/>
            <a:chOff x="1752600" y="5650468"/>
            <a:chExt cx="2133600" cy="674132"/>
          </a:xfrm>
        </p:grpSpPr>
        <p:sp>
          <p:nvSpPr>
            <p:cNvPr id="39941" name="Textfeld 4"/>
            <p:cNvSpPr txBox="1">
              <a:spLocks noChangeArrowheads="1"/>
            </p:cNvSpPr>
            <p:nvPr/>
          </p:nvSpPr>
          <p:spPr bwMode="auto">
            <a:xfrm>
              <a:off x="2199922" y="5650468"/>
              <a:ext cx="125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3tan46º</a:t>
              </a:r>
            </a:p>
          </p:txBody>
        </p:sp>
        <p:cxnSp>
          <p:nvCxnSpPr>
            <p:cNvPr id="6" name="Gerade Verbindung 5"/>
            <p:cNvCxnSpPr/>
            <p:nvPr/>
          </p:nvCxnSpPr>
          <p:spPr>
            <a:xfrm>
              <a:off x="1752600" y="6020051"/>
              <a:ext cx="1981200" cy="1586"/>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943" name="Textfeld 6"/>
            <p:cNvSpPr txBox="1">
              <a:spLocks noChangeArrowheads="1"/>
            </p:cNvSpPr>
            <p:nvPr/>
          </p:nvSpPr>
          <p:spPr bwMode="auto">
            <a:xfrm>
              <a:off x="1828800" y="5955268"/>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DE" altLang="de-DE"/>
                <a:t>tan53º - tan46º</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ctrTitle"/>
          </p:nvPr>
        </p:nvSpPr>
        <p:spPr/>
        <p:txBody>
          <a:bodyPr/>
          <a:lstStyle/>
          <a:p>
            <a:r>
              <a:rPr lang="en-US" altLang="de-DE" smtClean="0"/>
              <a:t>Your brain has now been officially upgraded!</a:t>
            </a:r>
          </a:p>
        </p:txBody>
      </p:sp>
      <p:sp>
        <p:nvSpPr>
          <p:cNvPr id="40963" name="Untertitel 2"/>
          <p:cNvSpPr>
            <a:spLocks noGrp="1"/>
          </p:cNvSpPr>
          <p:nvPr>
            <p:ph type="subTitle" idx="1"/>
          </p:nvPr>
        </p:nvSpPr>
        <p:spPr/>
        <p:txBody>
          <a:bodyPr/>
          <a:lstStyle/>
          <a:p>
            <a:r>
              <a:rPr lang="de-DE" altLang="de-DE" smtClean="0"/>
              <a:t>Viel Spaß beim weiterlernen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nhaltsplatzhalter 3" descr="wood_background.jpg"/>
          <p:cNvPicPr>
            <a:picLocks noGrp="1" noChangeAspect="1"/>
          </p:cNvPicPr>
          <p:nvPr>
            <p:ph idx="4294967295"/>
          </p:nvPr>
        </p:nvPicPr>
        <p:blipFill>
          <a:blip r:embed="rId2">
            <a:extLst>
              <a:ext uri="{28A0092B-C50C-407E-A947-70E740481C1C}">
                <a14:useLocalDpi xmlns:a14="http://schemas.microsoft.com/office/drawing/2010/main" val="0"/>
              </a:ext>
            </a:extLst>
          </a:blip>
          <a:srcRect l="9" r="1347"/>
          <a:stretch>
            <a:fillRect/>
          </a:stretch>
        </p:blipFill>
        <p:spPr>
          <a:xfrm>
            <a:off x="0" y="-17463"/>
            <a:ext cx="9144000" cy="6951663"/>
          </a:xfrm>
        </p:spPr>
      </p:pic>
      <p:sp>
        <p:nvSpPr>
          <p:cNvPr id="6147" name="Titel 9"/>
          <p:cNvSpPr>
            <a:spLocks noGrp="1"/>
          </p:cNvSpPr>
          <p:nvPr>
            <p:ph type="ctrTitle"/>
          </p:nvPr>
        </p:nvSpPr>
        <p:spPr>
          <a:xfrm>
            <a:off x="685800" y="1882775"/>
            <a:ext cx="7772400" cy="1470025"/>
          </a:xfrm>
        </p:spPr>
        <p:txBody>
          <a:bodyPr/>
          <a:lstStyle/>
          <a:p>
            <a:r>
              <a:rPr lang="de-DE" altLang="de-DE" sz="5000" b="1" smtClean="0"/>
              <a:t>Das rechtwinkelige</a:t>
            </a:r>
            <a:br>
              <a:rPr lang="de-DE" altLang="de-DE" sz="5000" b="1" smtClean="0"/>
            </a:br>
            <a:r>
              <a:rPr lang="de-DE" altLang="de-DE" sz="5000" b="1" smtClean="0"/>
              <a:t>Dreieck I</a:t>
            </a:r>
          </a:p>
        </p:txBody>
      </p:sp>
      <p:pic>
        <p:nvPicPr>
          <p:cNvPr id="6148" name="Bild 4" descr="cra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4291013"/>
            <a:ext cx="32099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Untertitel 10"/>
          <p:cNvSpPr>
            <a:spLocks noGrp="1"/>
          </p:cNvSpPr>
          <p:nvPr>
            <p:ph type="subTitle" idx="1"/>
          </p:nvPr>
        </p:nvSpPr>
        <p:spPr>
          <a:xfrm>
            <a:off x="1371600" y="3352800"/>
            <a:ext cx="6400800" cy="1981200"/>
          </a:xfrm>
        </p:spPr>
        <p:txBody>
          <a:bodyPr/>
          <a:lstStyle/>
          <a:p>
            <a:r>
              <a:rPr lang="de-DE" altLang="de-DE" b="1" smtClean="0"/>
              <a:t>Erklärung</a:t>
            </a:r>
          </a:p>
          <a:p>
            <a:r>
              <a:rPr lang="de-DE" altLang="de-DE" b="1" smtClean="0"/>
              <a:t>Formeln</a:t>
            </a:r>
          </a:p>
          <a:p>
            <a:r>
              <a:rPr lang="de-DE" altLang="de-DE" b="1" smtClean="0"/>
              <a:t>Beispiele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AT" altLang="de-DE" smtClean="0"/>
              <a:t>Was ist das?</a:t>
            </a:r>
          </a:p>
        </p:txBody>
      </p:sp>
      <p:grpSp>
        <p:nvGrpSpPr>
          <p:cNvPr id="7171" name="Gruppieren 29"/>
          <p:cNvGrpSpPr>
            <a:grpSpLocks/>
          </p:cNvGrpSpPr>
          <p:nvPr/>
        </p:nvGrpSpPr>
        <p:grpSpPr bwMode="auto">
          <a:xfrm>
            <a:off x="6007100" y="1990725"/>
            <a:ext cx="2886075" cy="2520950"/>
            <a:chOff x="5503488" y="2276872"/>
            <a:chExt cx="2956944" cy="2530934"/>
          </a:xfrm>
        </p:grpSpPr>
        <p:sp>
          <p:nvSpPr>
            <p:cNvPr id="31" name="Rechtwinkliges Dreieck 30"/>
            <p:cNvSpPr/>
            <p:nvPr/>
          </p:nvSpPr>
          <p:spPr>
            <a:xfrm>
              <a:off x="5939385" y="2276872"/>
              <a:ext cx="2521047" cy="2159582"/>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7178" name="Textfeld 31"/>
            <p:cNvSpPr txBox="1">
              <a:spLocks noChangeArrowheads="1"/>
            </p:cNvSpPr>
            <p:nvPr/>
          </p:nvSpPr>
          <p:spPr bwMode="auto">
            <a:xfrm>
              <a:off x="6516216" y="4437112"/>
              <a:ext cx="320729" cy="3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a</a:t>
              </a:r>
            </a:p>
          </p:txBody>
        </p:sp>
        <p:sp>
          <p:nvSpPr>
            <p:cNvPr id="7179" name="Textfeld 32"/>
            <p:cNvSpPr txBox="1">
              <a:spLocks noChangeArrowheads="1"/>
            </p:cNvSpPr>
            <p:nvPr/>
          </p:nvSpPr>
          <p:spPr bwMode="auto">
            <a:xfrm rot="-5400000">
              <a:off x="5535741" y="3126532"/>
              <a:ext cx="314060"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b</a:t>
              </a:r>
            </a:p>
          </p:txBody>
        </p:sp>
        <p:sp>
          <p:nvSpPr>
            <p:cNvPr id="7180" name="Textfeld 33"/>
            <p:cNvSpPr txBox="1">
              <a:spLocks noChangeArrowheads="1"/>
            </p:cNvSpPr>
            <p:nvPr/>
          </p:nvSpPr>
          <p:spPr bwMode="auto">
            <a:xfrm rot="2564271">
              <a:off x="7330364" y="3165704"/>
              <a:ext cx="307584" cy="3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c</a:t>
              </a:r>
            </a:p>
          </p:txBody>
        </p:sp>
        <p:sp>
          <p:nvSpPr>
            <p:cNvPr id="35" name="Bogen 34"/>
            <p:cNvSpPr/>
            <p:nvPr/>
          </p:nvSpPr>
          <p:spPr>
            <a:xfrm rot="995208">
              <a:off x="5716558" y="4084227"/>
              <a:ext cx="648966" cy="648672"/>
            </a:xfrm>
            <a:prstGeom prst="arc">
              <a:avLst>
                <a:gd name="adj1" fmla="val 14187564"/>
                <a:gd name="adj2" fmla="val 2060160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36" name="Flussdiagramm: Verbindungsstelle 35"/>
            <p:cNvSpPr/>
            <p:nvPr/>
          </p:nvSpPr>
          <p:spPr>
            <a:xfrm flipH="1" flipV="1">
              <a:off x="6095527" y="4232449"/>
              <a:ext cx="60180" cy="60564"/>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37" name="Freihandform 36"/>
            <p:cNvSpPr/>
            <p:nvPr/>
          </p:nvSpPr>
          <p:spPr>
            <a:xfrm>
              <a:off x="5937759" y="2557379"/>
              <a:ext cx="362705" cy="294851"/>
            </a:xfrm>
            <a:custGeom>
              <a:avLst/>
              <a:gdLst>
                <a:gd name="connsiteX0" fmla="*/ 0 w 318052"/>
                <a:gd name="connsiteY0" fmla="*/ 265043 h 309217"/>
                <a:gd name="connsiteX1" fmla="*/ 225287 w 318052"/>
                <a:gd name="connsiteY1" fmla="*/ 265043 h 309217"/>
                <a:gd name="connsiteX2" fmla="*/ 318052 w 318052"/>
                <a:gd name="connsiteY2" fmla="*/ 0 h 309217"/>
                <a:gd name="connsiteX3" fmla="*/ 318052 w 318052"/>
                <a:gd name="connsiteY3" fmla="*/ 0 h 309217"/>
              </a:gdLst>
              <a:ahLst/>
              <a:cxnLst>
                <a:cxn ang="0">
                  <a:pos x="connsiteX0" y="connsiteY0"/>
                </a:cxn>
                <a:cxn ang="0">
                  <a:pos x="connsiteX1" y="connsiteY1"/>
                </a:cxn>
                <a:cxn ang="0">
                  <a:pos x="connsiteX2" y="connsiteY2"/>
                </a:cxn>
                <a:cxn ang="0">
                  <a:pos x="connsiteX3" y="connsiteY3"/>
                </a:cxn>
              </a:cxnLst>
              <a:rect l="l" t="t" r="r" b="b"/>
              <a:pathLst>
                <a:path w="318052" h="309217">
                  <a:moveTo>
                    <a:pt x="0" y="265043"/>
                  </a:moveTo>
                  <a:cubicBezTo>
                    <a:pt x="86139" y="287130"/>
                    <a:pt x="172278" y="309217"/>
                    <a:pt x="225287" y="265043"/>
                  </a:cubicBezTo>
                  <a:cubicBezTo>
                    <a:pt x="278296" y="220869"/>
                    <a:pt x="318052" y="0"/>
                    <a:pt x="318052" y="0"/>
                  </a:cubicBezTo>
                  <a:lnTo>
                    <a:pt x="318052"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38" name="Freihandform 37"/>
            <p:cNvSpPr/>
            <p:nvPr/>
          </p:nvSpPr>
          <p:spPr>
            <a:xfrm>
              <a:off x="7708997" y="4068289"/>
              <a:ext cx="296020" cy="371353"/>
            </a:xfrm>
            <a:custGeom>
              <a:avLst/>
              <a:gdLst>
                <a:gd name="connsiteX0" fmla="*/ 30922 w 295965"/>
                <a:gd name="connsiteY0" fmla="*/ 371061 h 371061"/>
                <a:gd name="connsiteX1" fmla="*/ 44174 w 295965"/>
                <a:gd name="connsiteY1" fmla="*/ 119270 h 371061"/>
                <a:gd name="connsiteX2" fmla="*/ 295965 w 295965"/>
                <a:gd name="connsiteY2" fmla="*/ 0 h 371061"/>
              </a:gdLst>
              <a:ahLst/>
              <a:cxnLst>
                <a:cxn ang="0">
                  <a:pos x="connsiteX0" y="connsiteY0"/>
                </a:cxn>
                <a:cxn ang="0">
                  <a:pos x="connsiteX1" y="connsiteY1"/>
                </a:cxn>
                <a:cxn ang="0">
                  <a:pos x="connsiteX2" y="connsiteY2"/>
                </a:cxn>
              </a:cxnLst>
              <a:rect l="l" t="t" r="r" b="b"/>
              <a:pathLst>
                <a:path w="295965" h="371061">
                  <a:moveTo>
                    <a:pt x="30922" y="371061"/>
                  </a:moveTo>
                  <a:cubicBezTo>
                    <a:pt x="15461" y="276087"/>
                    <a:pt x="0" y="181114"/>
                    <a:pt x="44174" y="119270"/>
                  </a:cubicBezTo>
                  <a:cubicBezTo>
                    <a:pt x="88348" y="57427"/>
                    <a:pt x="192156" y="28713"/>
                    <a:pt x="29596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7185" name="Textfeld 38"/>
            <p:cNvSpPr txBox="1">
              <a:spLocks noChangeArrowheads="1"/>
            </p:cNvSpPr>
            <p:nvPr/>
          </p:nvSpPr>
          <p:spPr bwMode="auto">
            <a:xfrm>
              <a:off x="5940152" y="2420888"/>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l-GR" altLang="de-DE" sz="2000">
                  <a:latin typeface="Calibri" pitchFamily="34" charset="0"/>
                  <a:cs typeface="Calibri" pitchFamily="34" charset="0"/>
                </a:rPr>
                <a:t>β</a:t>
              </a:r>
              <a:endParaRPr lang="de-AT" altLang="de-DE" sz="2000"/>
            </a:p>
          </p:txBody>
        </p:sp>
        <p:sp>
          <p:nvSpPr>
            <p:cNvPr id="7186" name="Textfeld 39"/>
            <p:cNvSpPr txBox="1">
              <a:spLocks noChangeArrowheads="1"/>
            </p:cNvSpPr>
            <p:nvPr/>
          </p:nvSpPr>
          <p:spPr bwMode="auto">
            <a:xfrm>
              <a:off x="7812360" y="4077072"/>
              <a:ext cx="330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l-GR" altLang="de-DE" sz="2000">
                  <a:latin typeface="Calibri" pitchFamily="34" charset="0"/>
                  <a:cs typeface="Calibri" pitchFamily="34" charset="0"/>
                </a:rPr>
                <a:t>α</a:t>
              </a:r>
              <a:endParaRPr lang="de-AT" altLang="de-DE" sz="2000"/>
            </a:p>
          </p:txBody>
        </p:sp>
      </p:grpSp>
      <p:sp>
        <p:nvSpPr>
          <p:cNvPr id="7172" name="Textfeld 41"/>
          <p:cNvSpPr txBox="1">
            <a:spLocks noChangeArrowheads="1"/>
          </p:cNvSpPr>
          <p:nvPr/>
        </p:nvSpPr>
        <p:spPr bwMode="auto">
          <a:xfrm>
            <a:off x="6234113" y="4143375"/>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C</a:t>
            </a:r>
          </a:p>
        </p:txBody>
      </p:sp>
      <p:sp>
        <p:nvSpPr>
          <p:cNvPr id="7173" name="Textfeld 42"/>
          <p:cNvSpPr txBox="1">
            <a:spLocks noChangeArrowheads="1"/>
          </p:cNvSpPr>
          <p:nvPr/>
        </p:nvSpPr>
        <p:spPr bwMode="auto">
          <a:xfrm>
            <a:off x="8793163" y="4143375"/>
            <a:ext cx="35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A</a:t>
            </a:r>
          </a:p>
        </p:txBody>
      </p:sp>
      <p:sp>
        <p:nvSpPr>
          <p:cNvPr id="7174" name="Textfeld 43"/>
          <p:cNvSpPr txBox="1">
            <a:spLocks noChangeArrowheads="1"/>
          </p:cNvSpPr>
          <p:nvPr/>
        </p:nvSpPr>
        <p:spPr bwMode="auto">
          <a:xfrm>
            <a:off x="6156325" y="1692275"/>
            <a:ext cx="350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B</a:t>
            </a:r>
          </a:p>
        </p:txBody>
      </p:sp>
      <p:sp>
        <p:nvSpPr>
          <p:cNvPr id="7175" name="Textfeld 44"/>
          <p:cNvSpPr txBox="1">
            <a:spLocks noChangeArrowheads="1"/>
          </p:cNvSpPr>
          <p:nvPr/>
        </p:nvSpPr>
        <p:spPr bwMode="auto">
          <a:xfrm>
            <a:off x="827088" y="1712913"/>
            <a:ext cx="53292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3200"/>
              <a:t>Das rechtwinkelige Dreieck zeichnet sich </a:t>
            </a:r>
          </a:p>
          <a:p>
            <a:r>
              <a:rPr lang="de-AT" altLang="de-DE" sz="3200"/>
              <a:t>aufgrund des rechten Winkels im Eckpunkt C aus.</a:t>
            </a:r>
          </a:p>
          <a:p>
            <a:endParaRPr lang="de-AT" altLang="de-DE" sz="3200"/>
          </a:p>
        </p:txBody>
      </p:sp>
      <p:sp>
        <p:nvSpPr>
          <p:cNvPr id="7176" name="Rechteck 46"/>
          <p:cNvSpPr>
            <a:spLocks noChangeArrowheads="1"/>
          </p:cNvSpPr>
          <p:nvPr/>
        </p:nvSpPr>
        <p:spPr bwMode="auto">
          <a:xfrm>
            <a:off x="827088" y="4143375"/>
            <a:ext cx="84486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endParaRPr lang="de-AT" altLang="de-DE" sz="3200"/>
          </a:p>
          <a:p>
            <a:r>
              <a:rPr lang="de-AT" altLang="de-DE" sz="3200"/>
              <a:t>Addiert man </a:t>
            </a:r>
            <a:r>
              <a:rPr lang="el-GR" altLang="de-DE" sz="3200"/>
              <a:t>α</a:t>
            </a:r>
            <a:r>
              <a:rPr lang="de-AT" altLang="de-DE" sz="3200"/>
              <a:t> und </a:t>
            </a:r>
            <a:r>
              <a:rPr lang="el-GR" altLang="de-DE" sz="3200"/>
              <a:t>β</a:t>
            </a:r>
            <a:r>
              <a:rPr lang="de-AT" altLang="de-DE" sz="3200"/>
              <a:t> ergibt die </a:t>
            </a:r>
          </a:p>
          <a:p>
            <a:r>
              <a:rPr lang="de-AT" altLang="de-DE" sz="3200"/>
              <a:t>Winkelsumme 90° - rechter Winkel.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AT" altLang="de-DE" smtClean="0"/>
              <a:t>Formeln</a:t>
            </a:r>
          </a:p>
        </p:txBody>
      </p:sp>
      <p:grpSp>
        <p:nvGrpSpPr>
          <p:cNvPr id="8195" name="Gruppieren 26"/>
          <p:cNvGrpSpPr>
            <a:grpSpLocks/>
          </p:cNvGrpSpPr>
          <p:nvPr/>
        </p:nvGrpSpPr>
        <p:grpSpPr bwMode="auto">
          <a:xfrm>
            <a:off x="6402388" y="3409950"/>
            <a:ext cx="2057400" cy="739775"/>
            <a:chOff x="3869865" y="3477091"/>
            <a:chExt cx="2057400" cy="738664"/>
          </a:xfrm>
        </p:grpSpPr>
        <p:sp>
          <p:nvSpPr>
            <p:cNvPr id="8231" name="Textfeld 10"/>
            <p:cNvSpPr txBox="1">
              <a:spLocks noChangeArrowheads="1"/>
            </p:cNvSpPr>
            <p:nvPr/>
          </p:nvSpPr>
          <p:spPr bwMode="auto">
            <a:xfrm>
              <a:off x="3946065" y="3477091"/>
              <a:ext cx="177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FF0000"/>
                  </a:solidFill>
                </a:rPr>
                <a:t>Gegenkathete</a:t>
              </a:r>
              <a:endParaRPr lang="en-US" altLang="de-DE" baseline="-25000">
                <a:solidFill>
                  <a:srgbClr val="FF0000"/>
                </a:solidFill>
              </a:endParaRPr>
            </a:p>
            <a:p>
              <a:endParaRPr lang="de-DE" altLang="de-DE"/>
            </a:p>
          </p:txBody>
        </p:sp>
        <p:sp>
          <p:nvSpPr>
            <p:cNvPr id="8232" name="Textfeld 10"/>
            <p:cNvSpPr txBox="1">
              <a:spLocks noChangeArrowheads="1"/>
            </p:cNvSpPr>
            <p:nvPr/>
          </p:nvSpPr>
          <p:spPr bwMode="auto">
            <a:xfrm>
              <a:off x="4155615" y="3846423"/>
              <a:ext cx="177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00FF"/>
                  </a:solidFill>
                </a:rPr>
                <a:t>Ankathete</a:t>
              </a:r>
              <a:endParaRPr lang="en-US" altLang="de-DE" baseline="-25000">
                <a:solidFill>
                  <a:srgbClr val="0000FF"/>
                </a:solidFill>
              </a:endParaRPr>
            </a:p>
            <a:p>
              <a:endParaRPr lang="de-DE" altLang="de-DE"/>
            </a:p>
          </p:txBody>
        </p:sp>
        <p:cxnSp>
          <p:nvCxnSpPr>
            <p:cNvPr id="5" name="Straight Connector 29"/>
            <p:cNvCxnSpPr/>
            <p:nvPr/>
          </p:nvCxnSpPr>
          <p:spPr>
            <a:xfrm>
              <a:off x="3869865" y="3846423"/>
              <a:ext cx="1771650" cy="158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196" name="Gruppieren 27"/>
          <p:cNvGrpSpPr>
            <a:grpSpLocks/>
          </p:cNvGrpSpPr>
          <p:nvPr/>
        </p:nvGrpSpPr>
        <p:grpSpPr bwMode="auto">
          <a:xfrm>
            <a:off x="6362700" y="1387475"/>
            <a:ext cx="1905000" cy="1103313"/>
            <a:chOff x="3869865" y="4608423"/>
            <a:chExt cx="1905000" cy="1103531"/>
          </a:xfrm>
        </p:grpSpPr>
        <p:cxnSp>
          <p:nvCxnSpPr>
            <p:cNvPr id="6" name="Straight Connector 34"/>
            <p:cNvCxnSpPr/>
            <p:nvPr/>
          </p:nvCxnSpPr>
          <p:spPr>
            <a:xfrm>
              <a:off x="3869865" y="5062538"/>
              <a:ext cx="177165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229" name="Textfeld 10"/>
            <p:cNvSpPr txBox="1">
              <a:spLocks noChangeArrowheads="1"/>
            </p:cNvSpPr>
            <p:nvPr/>
          </p:nvSpPr>
          <p:spPr bwMode="auto">
            <a:xfrm>
              <a:off x="3946065" y="4608423"/>
              <a:ext cx="177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FF0000"/>
                  </a:solidFill>
                </a:rPr>
                <a:t>Gegenkathete</a:t>
              </a:r>
              <a:endParaRPr lang="en-US" altLang="de-DE" baseline="-25000">
                <a:solidFill>
                  <a:srgbClr val="FF0000"/>
                </a:solidFill>
              </a:endParaRPr>
            </a:p>
            <a:p>
              <a:endParaRPr lang="de-DE" altLang="de-DE"/>
            </a:p>
          </p:txBody>
        </p:sp>
        <p:sp>
          <p:nvSpPr>
            <p:cNvPr id="8230" name="Textfeld 10"/>
            <p:cNvSpPr txBox="1">
              <a:spLocks noChangeArrowheads="1"/>
            </p:cNvSpPr>
            <p:nvPr/>
          </p:nvSpPr>
          <p:spPr bwMode="auto">
            <a:xfrm>
              <a:off x="4003215" y="5065623"/>
              <a:ext cx="1771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8000"/>
                  </a:solidFill>
                </a:rPr>
                <a:t>Hypotenuse</a:t>
              </a:r>
              <a:endParaRPr lang="en-US" altLang="de-DE" baseline="-25000">
                <a:solidFill>
                  <a:srgbClr val="008000"/>
                </a:solidFill>
              </a:endParaRPr>
            </a:p>
            <a:p>
              <a:endParaRPr lang="de-DE" altLang="de-DE"/>
            </a:p>
          </p:txBody>
        </p:sp>
      </p:grpSp>
      <p:grpSp>
        <p:nvGrpSpPr>
          <p:cNvPr id="8197" name="Gruppieren 28"/>
          <p:cNvGrpSpPr>
            <a:grpSpLocks/>
          </p:cNvGrpSpPr>
          <p:nvPr/>
        </p:nvGrpSpPr>
        <p:grpSpPr bwMode="auto">
          <a:xfrm>
            <a:off x="6402388" y="2439988"/>
            <a:ext cx="2057400" cy="1027112"/>
            <a:chOff x="4022265" y="5839291"/>
            <a:chExt cx="2057400" cy="1027331"/>
          </a:xfrm>
        </p:grpSpPr>
        <p:cxnSp>
          <p:nvCxnSpPr>
            <p:cNvPr id="9" name="Straight Connector 37"/>
            <p:cNvCxnSpPr/>
            <p:nvPr/>
          </p:nvCxnSpPr>
          <p:spPr>
            <a:xfrm>
              <a:off x="4022265" y="6209257"/>
              <a:ext cx="177165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226" name="Textfeld 10"/>
            <p:cNvSpPr txBox="1">
              <a:spLocks noChangeArrowheads="1"/>
            </p:cNvSpPr>
            <p:nvPr/>
          </p:nvSpPr>
          <p:spPr bwMode="auto">
            <a:xfrm>
              <a:off x="4308015" y="5839291"/>
              <a:ext cx="177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00FF"/>
                  </a:solidFill>
                </a:rPr>
                <a:t>Ankathete</a:t>
              </a:r>
              <a:endParaRPr lang="en-US" altLang="de-DE" baseline="-25000">
                <a:solidFill>
                  <a:srgbClr val="0000FF"/>
                </a:solidFill>
              </a:endParaRPr>
            </a:p>
            <a:p>
              <a:endParaRPr lang="de-DE" altLang="de-DE"/>
            </a:p>
          </p:txBody>
        </p:sp>
        <p:sp>
          <p:nvSpPr>
            <p:cNvPr id="8227" name="Textfeld 10"/>
            <p:cNvSpPr txBox="1">
              <a:spLocks noChangeArrowheads="1"/>
            </p:cNvSpPr>
            <p:nvPr/>
          </p:nvSpPr>
          <p:spPr bwMode="auto">
            <a:xfrm>
              <a:off x="4155615" y="6220291"/>
              <a:ext cx="1771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solidFill>
                    <a:srgbClr val="008000"/>
                  </a:solidFill>
                </a:rPr>
                <a:t>Hypotenuse</a:t>
              </a:r>
              <a:endParaRPr lang="en-US" altLang="de-DE" baseline="-25000">
                <a:solidFill>
                  <a:srgbClr val="008000"/>
                </a:solidFill>
              </a:endParaRPr>
            </a:p>
            <a:p>
              <a:endParaRPr lang="de-DE" altLang="de-DE"/>
            </a:p>
          </p:txBody>
        </p:sp>
      </p:grpSp>
      <p:grpSp>
        <p:nvGrpSpPr>
          <p:cNvPr id="8198" name="Gruppieren 11"/>
          <p:cNvGrpSpPr>
            <a:grpSpLocks/>
          </p:cNvGrpSpPr>
          <p:nvPr/>
        </p:nvGrpSpPr>
        <p:grpSpPr bwMode="auto">
          <a:xfrm>
            <a:off x="620713" y="1670050"/>
            <a:ext cx="3625850" cy="3127375"/>
            <a:chOff x="2552336" y="1988840"/>
            <a:chExt cx="2883759" cy="2525042"/>
          </a:xfrm>
        </p:grpSpPr>
        <p:grpSp>
          <p:nvGrpSpPr>
            <p:cNvPr id="8211" name="Gruppieren 2"/>
            <p:cNvGrpSpPr>
              <a:grpSpLocks/>
            </p:cNvGrpSpPr>
            <p:nvPr/>
          </p:nvGrpSpPr>
          <p:grpSpPr bwMode="auto">
            <a:xfrm>
              <a:off x="2552336" y="1988840"/>
              <a:ext cx="2883759" cy="2525042"/>
              <a:chOff x="5504579" y="2276872"/>
              <a:chExt cx="2955853" cy="2534351"/>
            </a:xfrm>
          </p:grpSpPr>
          <p:sp>
            <p:nvSpPr>
              <p:cNvPr id="17" name="Rechtwinkliges Dreieck 16"/>
              <p:cNvSpPr/>
              <p:nvPr/>
            </p:nvSpPr>
            <p:spPr>
              <a:xfrm>
                <a:off x="5940709" y="2276872"/>
                <a:ext cx="2519723" cy="215998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8216" name="Textfeld 17"/>
              <p:cNvSpPr txBox="1">
                <a:spLocks noChangeArrowheads="1"/>
              </p:cNvSpPr>
              <p:nvPr/>
            </p:nvSpPr>
            <p:spPr bwMode="auto">
              <a:xfrm>
                <a:off x="6516216" y="4437112"/>
                <a:ext cx="290391" cy="37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a</a:t>
                </a:r>
                <a:endParaRPr lang="de-AT" altLang="de-DE"/>
              </a:p>
            </p:txBody>
          </p:sp>
          <p:sp>
            <p:nvSpPr>
              <p:cNvPr id="8217" name="Textfeld 18"/>
              <p:cNvSpPr txBox="1">
                <a:spLocks noChangeArrowheads="1"/>
              </p:cNvSpPr>
              <p:nvPr/>
            </p:nvSpPr>
            <p:spPr bwMode="auto">
              <a:xfrm rot="-5400000">
                <a:off x="5548452" y="3127623"/>
                <a:ext cx="288638" cy="37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b</a:t>
                </a:r>
                <a:endParaRPr lang="de-AT" altLang="de-DE"/>
              </a:p>
            </p:txBody>
          </p:sp>
          <p:sp>
            <p:nvSpPr>
              <p:cNvPr id="8218" name="Textfeld 19"/>
              <p:cNvSpPr txBox="1">
                <a:spLocks noChangeArrowheads="1"/>
              </p:cNvSpPr>
              <p:nvPr/>
            </p:nvSpPr>
            <p:spPr bwMode="auto">
              <a:xfrm rot="2564271">
                <a:off x="7346149" y="3163996"/>
                <a:ext cx="276015" cy="37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c</a:t>
                </a:r>
                <a:endParaRPr lang="de-AT" altLang="de-DE"/>
              </a:p>
            </p:txBody>
          </p:sp>
          <p:sp>
            <p:nvSpPr>
              <p:cNvPr id="21" name="Bogen 20"/>
              <p:cNvSpPr/>
              <p:nvPr/>
            </p:nvSpPr>
            <p:spPr>
              <a:xfrm rot="995208">
                <a:off x="5716821" y="4084366"/>
                <a:ext cx="648372" cy="648382"/>
              </a:xfrm>
              <a:prstGeom prst="arc">
                <a:avLst>
                  <a:gd name="adj1" fmla="val 14187564"/>
                  <a:gd name="adj2" fmla="val 2060160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22" name="Flussdiagramm: Verbindungsstelle 21"/>
              <p:cNvSpPr/>
              <p:nvPr/>
            </p:nvSpPr>
            <p:spPr>
              <a:xfrm flipH="1" flipV="1">
                <a:off x="6096008" y="4233597"/>
                <a:ext cx="59531" cy="5917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sp>
            <p:nvSpPr>
              <p:cNvPr id="23" name="Freihandform 22"/>
              <p:cNvSpPr/>
              <p:nvPr/>
            </p:nvSpPr>
            <p:spPr>
              <a:xfrm>
                <a:off x="5936827" y="2557323"/>
                <a:ext cx="363658" cy="295889"/>
              </a:xfrm>
              <a:custGeom>
                <a:avLst/>
                <a:gdLst>
                  <a:gd name="connsiteX0" fmla="*/ 0 w 318052"/>
                  <a:gd name="connsiteY0" fmla="*/ 265043 h 309217"/>
                  <a:gd name="connsiteX1" fmla="*/ 225287 w 318052"/>
                  <a:gd name="connsiteY1" fmla="*/ 265043 h 309217"/>
                  <a:gd name="connsiteX2" fmla="*/ 318052 w 318052"/>
                  <a:gd name="connsiteY2" fmla="*/ 0 h 309217"/>
                  <a:gd name="connsiteX3" fmla="*/ 318052 w 318052"/>
                  <a:gd name="connsiteY3" fmla="*/ 0 h 309217"/>
                </a:gdLst>
                <a:ahLst/>
                <a:cxnLst>
                  <a:cxn ang="0">
                    <a:pos x="connsiteX0" y="connsiteY0"/>
                  </a:cxn>
                  <a:cxn ang="0">
                    <a:pos x="connsiteX1" y="connsiteY1"/>
                  </a:cxn>
                  <a:cxn ang="0">
                    <a:pos x="connsiteX2" y="connsiteY2"/>
                  </a:cxn>
                  <a:cxn ang="0">
                    <a:pos x="connsiteX3" y="connsiteY3"/>
                  </a:cxn>
                </a:cxnLst>
                <a:rect l="l" t="t" r="r" b="b"/>
                <a:pathLst>
                  <a:path w="318052" h="309217">
                    <a:moveTo>
                      <a:pt x="0" y="265043"/>
                    </a:moveTo>
                    <a:cubicBezTo>
                      <a:pt x="86139" y="287130"/>
                      <a:pt x="172278" y="309217"/>
                      <a:pt x="225287" y="265043"/>
                    </a:cubicBezTo>
                    <a:cubicBezTo>
                      <a:pt x="278296" y="220869"/>
                      <a:pt x="318052" y="0"/>
                      <a:pt x="318052" y="0"/>
                    </a:cubicBezTo>
                    <a:lnTo>
                      <a:pt x="318052"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24" name="Freihandform 23"/>
              <p:cNvSpPr/>
              <p:nvPr/>
            </p:nvSpPr>
            <p:spPr>
              <a:xfrm>
                <a:off x="7708527" y="4068929"/>
                <a:ext cx="296362" cy="370504"/>
              </a:xfrm>
              <a:custGeom>
                <a:avLst/>
                <a:gdLst>
                  <a:gd name="connsiteX0" fmla="*/ 30922 w 295965"/>
                  <a:gd name="connsiteY0" fmla="*/ 371061 h 371061"/>
                  <a:gd name="connsiteX1" fmla="*/ 44174 w 295965"/>
                  <a:gd name="connsiteY1" fmla="*/ 119270 h 371061"/>
                  <a:gd name="connsiteX2" fmla="*/ 295965 w 295965"/>
                  <a:gd name="connsiteY2" fmla="*/ 0 h 371061"/>
                </a:gdLst>
                <a:ahLst/>
                <a:cxnLst>
                  <a:cxn ang="0">
                    <a:pos x="connsiteX0" y="connsiteY0"/>
                  </a:cxn>
                  <a:cxn ang="0">
                    <a:pos x="connsiteX1" y="connsiteY1"/>
                  </a:cxn>
                  <a:cxn ang="0">
                    <a:pos x="connsiteX2" y="connsiteY2"/>
                  </a:cxn>
                </a:cxnLst>
                <a:rect l="l" t="t" r="r" b="b"/>
                <a:pathLst>
                  <a:path w="295965" h="371061">
                    <a:moveTo>
                      <a:pt x="30922" y="371061"/>
                    </a:moveTo>
                    <a:cubicBezTo>
                      <a:pt x="15461" y="276087"/>
                      <a:pt x="0" y="181114"/>
                      <a:pt x="44174" y="119270"/>
                    </a:cubicBezTo>
                    <a:cubicBezTo>
                      <a:pt x="88348" y="57427"/>
                      <a:pt x="192156" y="28713"/>
                      <a:pt x="29596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AT"/>
              </a:p>
            </p:txBody>
          </p:sp>
          <p:sp>
            <p:nvSpPr>
              <p:cNvPr id="8223" name="Textfeld 11"/>
              <p:cNvSpPr txBox="1">
                <a:spLocks noChangeArrowheads="1"/>
              </p:cNvSpPr>
              <p:nvPr/>
            </p:nvSpPr>
            <p:spPr bwMode="auto">
              <a:xfrm>
                <a:off x="5940152" y="2420888"/>
                <a:ext cx="283856" cy="37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l-GR" altLang="de-DE" sz="2400">
                    <a:latin typeface="Calibri" pitchFamily="34" charset="0"/>
                    <a:cs typeface="Calibri" pitchFamily="34" charset="0"/>
                  </a:rPr>
                  <a:t>β</a:t>
                </a:r>
                <a:endParaRPr lang="de-AT" altLang="de-DE" sz="2400"/>
              </a:p>
            </p:txBody>
          </p:sp>
          <p:sp>
            <p:nvSpPr>
              <p:cNvPr id="8224" name="Textfeld 25"/>
              <p:cNvSpPr txBox="1">
                <a:spLocks noChangeArrowheads="1"/>
              </p:cNvSpPr>
              <p:nvPr/>
            </p:nvSpPr>
            <p:spPr bwMode="auto">
              <a:xfrm>
                <a:off x="7812360" y="4077072"/>
                <a:ext cx="293005" cy="37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l-GR" altLang="de-DE" sz="2400">
                    <a:latin typeface="Calibri" pitchFamily="34" charset="0"/>
                    <a:cs typeface="Calibri" pitchFamily="34" charset="0"/>
                  </a:rPr>
                  <a:t>α</a:t>
                </a:r>
                <a:endParaRPr lang="de-AT" altLang="de-DE" sz="2400"/>
              </a:p>
            </p:txBody>
          </p:sp>
        </p:grpSp>
        <p:cxnSp>
          <p:nvCxnSpPr>
            <p:cNvPr id="14" name="Gerade Verbindung 13"/>
            <p:cNvCxnSpPr>
              <a:stCxn id="17" idx="0"/>
              <a:endCxn id="17" idx="4"/>
            </p:cNvCxnSpPr>
            <p:nvPr/>
          </p:nvCxnSpPr>
          <p:spPr>
            <a:xfrm rot="16200000" flipH="1">
              <a:off x="3130935" y="1835734"/>
              <a:ext cx="2152054" cy="2458266"/>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a:stCxn id="17" idx="2"/>
              <a:endCxn id="17" idx="4"/>
            </p:cNvCxnSpPr>
            <p:nvPr/>
          </p:nvCxnSpPr>
          <p:spPr>
            <a:xfrm rot="16200000" flipH="1">
              <a:off x="4206962" y="2911761"/>
              <a:ext cx="0" cy="2458266"/>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6" name="Gerade Verbindung 15"/>
            <p:cNvCxnSpPr>
              <a:stCxn id="17" idx="2"/>
              <a:endCxn id="17" idx="0"/>
            </p:cNvCxnSpPr>
            <p:nvPr/>
          </p:nvCxnSpPr>
          <p:spPr>
            <a:xfrm rot="5400000" flipH="1">
              <a:off x="1901802" y="3064867"/>
              <a:ext cx="215205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199" name="Rechteck 29"/>
          <p:cNvSpPr>
            <a:spLocks noChangeArrowheads="1"/>
          </p:cNvSpPr>
          <p:nvPr/>
        </p:nvSpPr>
        <p:spPr bwMode="auto">
          <a:xfrm>
            <a:off x="5213350" y="1538288"/>
            <a:ext cx="108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800"/>
              <a:t>sin </a:t>
            </a:r>
            <a:r>
              <a:rPr lang="el-GR" altLang="de-DE" sz="2800"/>
              <a:t>α</a:t>
            </a:r>
          </a:p>
        </p:txBody>
      </p:sp>
      <p:sp>
        <p:nvSpPr>
          <p:cNvPr id="8200" name="Rechteck 30"/>
          <p:cNvSpPr>
            <a:spLocks noChangeArrowheads="1"/>
          </p:cNvSpPr>
          <p:nvPr/>
        </p:nvSpPr>
        <p:spPr bwMode="auto">
          <a:xfrm>
            <a:off x="5103813" y="2493963"/>
            <a:ext cx="1052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800"/>
              <a:t>cos </a:t>
            </a:r>
            <a:r>
              <a:rPr lang="el-GR" altLang="de-DE" sz="2800"/>
              <a:t>α</a:t>
            </a:r>
          </a:p>
        </p:txBody>
      </p:sp>
      <p:sp>
        <p:nvSpPr>
          <p:cNvPr id="8201" name="Rechteck 31"/>
          <p:cNvSpPr>
            <a:spLocks noChangeArrowheads="1"/>
          </p:cNvSpPr>
          <p:nvPr/>
        </p:nvSpPr>
        <p:spPr bwMode="auto">
          <a:xfrm>
            <a:off x="5148263" y="3482975"/>
            <a:ext cx="992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800"/>
              <a:t>tan </a:t>
            </a:r>
            <a:r>
              <a:rPr lang="el-GR" altLang="de-DE" sz="2800"/>
              <a:t>α</a:t>
            </a:r>
            <a:endParaRPr lang="de-AT" altLang="de-DE" sz="2800"/>
          </a:p>
        </p:txBody>
      </p:sp>
      <p:sp>
        <p:nvSpPr>
          <p:cNvPr id="8202" name="Textfeld 32"/>
          <p:cNvSpPr txBox="1">
            <a:spLocks noChangeArrowheads="1"/>
          </p:cNvSpPr>
          <p:nvPr/>
        </p:nvSpPr>
        <p:spPr bwMode="auto">
          <a:xfrm>
            <a:off x="3925888" y="4418013"/>
            <a:ext cx="242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800"/>
              <a:t>Flächeninhalt:</a:t>
            </a:r>
          </a:p>
        </p:txBody>
      </p:sp>
      <p:sp>
        <p:nvSpPr>
          <p:cNvPr id="8203" name="Textfeld 33"/>
          <p:cNvSpPr txBox="1">
            <a:spLocks noChangeArrowheads="1"/>
          </p:cNvSpPr>
          <p:nvPr/>
        </p:nvSpPr>
        <p:spPr bwMode="auto">
          <a:xfrm>
            <a:off x="7073900" y="42926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a*b</a:t>
            </a:r>
          </a:p>
        </p:txBody>
      </p:sp>
      <p:cxnSp>
        <p:nvCxnSpPr>
          <p:cNvPr id="35" name="Straight Connector 29"/>
          <p:cNvCxnSpPr/>
          <p:nvPr/>
        </p:nvCxnSpPr>
        <p:spPr>
          <a:xfrm>
            <a:off x="6927850" y="4725988"/>
            <a:ext cx="935038" cy="0"/>
          </a:xfrm>
          <a:prstGeom prst="line">
            <a:avLst/>
          </a:prstGeom>
        </p:spPr>
        <p:style>
          <a:lnRef idx="2">
            <a:schemeClr val="accent1"/>
          </a:lnRef>
          <a:fillRef idx="0">
            <a:schemeClr val="accent1"/>
          </a:fillRef>
          <a:effectRef idx="1">
            <a:schemeClr val="accent1"/>
          </a:effectRef>
          <a:fontRef idx="minor">
            <a:schemeClr val="tx1"/>
          </a:fontRef>
        </p:style>
      </p:cxnSp>
      <p:sp>
        <p:nvSpPr>
          <p:cNvPr id="8205" name="Textfeld 37"/>
          <p:cNvSpPr txBox="1">
            <a:spLocks noChangeArrowheads="1"/>
          </p:cNvSpPr>
          <p:nvPr/>
        </p:nvSpPr>
        <p:spPr bwMode="auto">
          <a:xfrm>
            <a:off x="7219950" y="46958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2</a:t>
            </a:r>
          </a:p>
        </p:txBody>
      </p:sp>
      <p:sp>
        <p:nvSpPr>
          <p:cNvPr id="8206" name="Textfeld 38"/>
          <p:cNvSpPr txBox="1">
            <a:spLocks noChangeArrowheads="1"/>
          </p:cNvSpPr>
          <p:nvPr/>
        </p:nvSpPr>
        <p:spPr bwMode="auto">
          <a:xfrm>
            <a:off x="4246563" y="5157788"/>
            <a:ext cx="2541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800"/>
              <a:t>Winkelsumme:</a:t>
            </a:r>
          </a:p>
        </p:txBody>
      </p:sp>
      <p:sp>
        <p:nvSpPr>
          <p:cNvPr id="8207" name="Textfeld 39"/>
          <p:cNvSpPr txBox="1">
            <a:spLocks noChangeArrowheads="1"/>
          </p:cNvSpPr>
          <p:nvPr/>
        </p:nvSpPr>
        <p:spPr bwMode="auto">
          <a:xfrm>
            <a:off x="6638925" y="5229225"/>
            <a:ext cx="1604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l-GR" altLang="de-DE" sz="2400"/>
              <a:t>α</a:t>
            </a:r>
            <a:r>
              <a:rPr lang="de-AT" altLang="de-DE" sz="2400"/>
              <a:t>+</a:t>
            </a:r>
            <a:r>
              <a:rPr lang="el-GR" altLang="de-DE" sz="2400"/>
              <a:t>β</a:t>
            </a:r>
            <a:r>
              <a:rPr lang="de-AT" altLang="de-DE" sz="2400"/>
              <a:t>=</a:t>
            </a:r>
            <a:r>
              <a:rPr lang="el-GR" altLang="de-DE" sz="2400">
                <a:latin typeface="Calibri" pitchFamily="34" charset="0"/>
                <a:cs typeface="Calibri" pitchFamily="34" charset="0"/>
              </a:rPr>
              <a:t>γ</a:t>
            </a:r>
            <a:r>
              <a:rPr lang="de-AT" altLang="de-DE" sz="2400">
                <a:latin typeface="Calibri" pitchFamily="34" charset="0"/>
                <a:cs typeface="Calibri" pitchFamily="34" charset="0"/>
              </a:rPr>
              <a:t>=90°</a:t>
            </a:r>
            <a:endParaRPr lang="de-AT" altLang="de-DE" sz="2400"/>
          </a:p>
        </p:txBody>
      </p:sp>
      <p:sp>
        <p:nvSpPr>
          <p:cNvPr id="8208" name="Textfeld 40"/>
          <p:cNvSpPr txBox="1">
            <a:spLocks noChangeArrowheads="1"/>
          </p:cNvSpPr>
          <p:nvPr/>
        </p:nvSpPr>
        <p:spPr bwMode="auto">
          <a:xfrm>
            <a:off x="611188" y="4622800"/>
            <a:ext cx="97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latin typeface="Arial" pitchFamily="34" charset="0"/>
              </a:rPr>
              <a:t>(• = </a:t>
            </a:r>
            <a:r>
              <a:rPr lang="el-GR" altLang="de-DE" sz="2400">
                <a:latin typeface="Calibri" pitchFamily="34" charset="0"/>
                <a:cs typeface="Calibri" pitchFamily="34" charset="0"/>
              </a:rPr>
              <a:t>γ</a:t>
            </a:r>
            <a:r>
              <a:rPr lang="de-AT" altLang="de-DE" sz="2400">
                <a:latin typeface="Calibri" pitchFamily="34" charset="0"/>
                <a:cs typeface="Calibri" pitchFamily="34" charset="0"/>
              </a:rPr>
              <a:t>)</a:t>
            </a:r>
            <a:endParaRPr lang="de-AT" altLang="de-DE" sz="2400"/>
          </a:p>
        </p:txBody>
      </p:sp>
      <p:sp>
        <p:nvSpPr>
          <p:cNvPr id="8209" name="Textfeld 41"/>
          <p:cNvSpPr txBox="1">
            <a:spLocks noChangeArrowheads="1"/>
          </p:cNvSpPr>
          <p:nvPr/>
        </p:nvSpPr>
        <p:spPr bwMode="auto">
          <a:xfrm>
            <a:off x="2843213" y="5805488"/>
            <a:ext cx="3600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800"/>
              <a:t>Satz des Pythagoras:</a:t>
            </a:r>
          </a:p>
        </p:txBody>
      </p:sp>
      <p:sp>
        <p:nvSpPr>
          <p:cNvPr id="8210" name="Textfeld 42"/>
          <p:cNvSpPr txBox="1">
            <a:spLocks noChangeArrowheads="1"/>
          </p:cNvSpPr>
          <p:nvPr/>
        </p:nvSpPr>
        <p:spPr bwMode="auto">
          <a:xfrm>
            <a:off x="6659563" y="5848350"/>
            <a:ext cx="1382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a</a:t>
            </a:r>
            <a:r>
              <a:rPr lang="de-AT" altLang="de-DE" sz="2400" baseline="30000"/>
              <a:t>2</a:t>
            </a:r>
            <a:r>
              <a:rPr lang="de-AT" altLang="de-DE" sz="2400"/>
              <a:t>+b</a:t>
            </a:r>
            <a:r>
              <a:rPr lang="de-AT" altLang="de-DE" sz="2400" baseline="30000"/>
              <a:t>2</a:t>
            </a:r>
            <a:r>
              <a:rPr lang="de-AT" altLang="de-DE" sz="2400"/>
              <a:t>=c</a:t>
            </a:r>
            <a:r>
              <a:rPr lang="de-AT" altLang="de-DE" sz="2400" baseline="30000"/>
              <a:t>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7"/>
          <p:cNvSpPr>
            <a:spLocks noGrp="1"/>
          </p:cNvSpPr>
          <p:nvPr>
            <p:ph type="title"/>
          </p:nvPr>
        </p:nvSpPr>
        <p:spPr/>
        <p:txBody>
          <a:bodyPr/>
          <a:lstStyle/>
          <a:p>
            <a:r>
              <a:rPr lang="de-DE" altLang="de-DE" smtClean="0"/>
              <a:t>Beispiel</a:t>
            </a:r>
          </a:p>
        </p:txBody>
      </p:sp>
      <p:sp>
        <p:nvSpPr>
          <p:cNvPr id="9219" name="Content Placeholder 128"/>
          <p:cNvSpPr>
            <a:spLocks noGrp="1"/>
          </p:cNvSpPr>
          <p:nvPr>
            <p:ph idx="1"/>
          </p:nvPr>
        </p:nvSpPr>
        <p:spPr>
          <a:xfrm>
            <a:off x="457200" y="1600200"/>
            <a:ext cx="8229600" cy="4953000"/>
          </a:xfrm>
        </p:spPr>
        <p:txBody>
          <a:bodyPr/>
          <a:lstStyle/>
          <a:p>
            <a:pPr algn="ctr">
              <a:buFontTx/>
              <a:buNone/>
            </a:pPr>
            <a:r>
              <a:rPr lang="de-DE" altLang="de-DE" smtClean="0"/>
              <a:t>gegeben ist</a:t>
            </a:r>
          </a:p>
          <a:p>
            <a:pPr algn="ctr">
              <a:buFontTx/>
              <a:buNone/>
            </a:pPr>
            <a:r>
              <a:rPr lang="de-DE" altLang="de-DE" smtClean="0"/>
              <a:t>a = 40 cm</a:t>
            </a:r>
          </a:p>
          <a:p>
            <a:pPr algn="ctr">
              <a:buFontTx/>
              <a:buNone/>
            </a:pPr>
            <a:r>
              <a:rPr lang="de-DE" altLang="de-DE" smtClean="0"/>
              <a:t>b = 35 cm</a:t>
            </a:r>
          </a:p>
          <a:p>
            <a:pPr algn="ctr">
              <a:buFontTx/>
              <a:buNone/>
            </a:pPr>
            <a:endParaRPr lang="de-DE" altLang="de-DE" sz="1400" smtClean="0"/>
          </a:p>
          <a:p>
            <a:pPr algn="ctr">
              <a:buFontTx/>
              <a:buNone/>
            </a:pPr>
            <a:r>
              <a:rPr lang="de-DE" altLang="de-DE" smtClean="0"/>
              <a:t>gesucht ist</a:t>
            </a:r>
          </a:p>
          <a:p>
            <a:pPr algn="ctr">
              <a:buFontTx/>
              <a:buNone/>
            </a:pPr>
            <a:r>
              <a:rPr lang="de-DE" altLang="de-DE" smtClean="0"/>
              <a:t>c = ?</a:t>
            </a:r>
          </a:p>
          <a:p>
            <a:pPr algn="ctr">
              <a:buFontTx/>
              <a:buNone/>
            </a:pPr>
            <a:r>
              <a:rPr lang="de-DE" altLang="de-DE" smtClean="0"/>
              <a:t>α = ?</a:t>
            </a:r>
          </a:p>
          <a:p>
            <a:pPr algn="ctr">
              <a:buFontTx/>
              <a:buNone/>
            </a:pPr>
            <a:r>
              <a:rPr lang="de-DE" altLang="de-DE" smtClean="0"/>
              <a:t>β = ?</a:t>
            </a:r>
          </a:p>
          <a:p>
            <a:pPr algn="ctr">
              <a:buFontTx/>
              <a:buNone/>
            </a:pPr>
            <a:r>
              <a:rPr lang="de-DE" altLang="de-DE" smtClean="0"/>
              <a:t>A =?</a:t>
            </a:r>
          </a:p>
          <a:p>
            <a:pPr algn="ctr">
              <a:buFontTx/>
              <a:buNone/>
            </a:pPr>
            <a:endParaRPr lang="de-DE" altLang="de-DE" smtClean="0"/>
          </a:p>
          <a:p>
            <a:pPr algn="ctr">
              <a:buFontTx/>
              <a:buNone/>
            </a:pPr>
            <a:endParaRPr lang="de-DE" altLang="de-D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AT" altLang="de-DE" smtClean="0"/>
              <a:t>Skizze</a:t>
            </a:r>
          </a:p>
        </p:txBody>
      </p:sp>
      <p:sp>
        <p:nvSpPr>
          <p:cNvPr id="4" name="Rechtwinkliges Dreieck 3"/>
          <p:cNvSpPr/>
          <p:nvPr/>
        </p:nvSpPr>
        <p:spPr>
          <a:xfrm flipH="1">
            <a:off x="2484438" y="2852738"/>
            <a:ext cx="3167062" cy="2089150"/>
          </a:xfrm>
          <a:prstGeom prst="rtTriangle">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AT"/>
          </a:p>
        </p:txBody>
      </p:sp>
      <p:sp>
        <p:nvSpPr>
          <p:cNvPr id="5" name="Bogen 4"/>
          <p:cNvSpPr/>
          <p:nvPr/>
        </p:nvSpPr>
        <p:spPr>
          <a:xfrm flipH="1">
            <a:off x="5292725" y="4581525"/>
            <a:ext cx="647700" cy="719138"/>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AT"/>
          </a:p>
        </p:txBody>
      </p:sp>
      <p:sp>
        <p:nvSpPr>
          <p:cNvPr id="6" name="Ellipse 5"/>
          <p:cNvSpPr/>
          <p:nvPr/>
        </p:nvSpPr>
        <p:spPr>
          <a:xfrm>
            <a:off x="5487988" y="4724400"/>
            <a:ext cx="92075" cy="936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AT"/>
          </a:p>
        </p:txBody>
      </p:sp>
      <p:sp>
        <p:nvSpPr>
          <p:cNvPr id="10246" name="Textfeld 6"/>
          <p:cNvSpPr txBox="1">
            <a:spLocks noChangeArrowheads="1"/>
          </p:cNvSpPr>
          <p:nvPr/>
        </p:nvSpPr>
        <p:spPr bwMode="auto">
          <a:xfrm>
            <a:off x="5764213" y="4818063"/>
            <a:ext cx="35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C</a:t>
            </a:r>
          </a:p>
        </p:txBody>
      </p:sp>
      <p:sp>
        <p:nvSpPr>
          <p:cNvPr id="10247" name="Textfeld 7"/>
          <p:cNvSpPr txBox="1">
            <a:spLocks noChangeArrowheads="1"/>
          </p:cNvSpPr>
          <p:nvPr/>
        </p:nvSpPr>
        <p:spPr bwMode="auto">
          <a:xfrm>
            <a:off x="2111375" y="4818063"/>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B</a:t>
            </a:r>
          </a:p>
        </p:txBody>
      </p:sp>
      <p:sp>
        <p:nvSpPr>
          <p:cNvPr id="10248" name="Textfeld 8"/>
          <p:cNvSpPr txBox="1">
            <a:spLocks noChangeArrowheads="1"/>
          </p:cNvSpPr>
          <p:nvPr/>
        </p:nvSpPr>
        <p:spPr bwMode="auto">
          <a:xfrm>
            <a:off x="5580063" y="248285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A</a:t>
            </a:r>
          </a:p>
        </p:txBody>
      </p:sp>
      <p:sp>
        <p:nvSpPr>
          <p:cNvPr id="10249" name="Textfeld 9"/>
          <p:cNvSpPr txBox="1">
            <a:spLocks noChangeArrowheads="1"/>
          </p:cNvSpPr>
          <p:nvPr/>
        </p:nvSpPr>
        <p:spPr bwMode="auto">
          <a:xfrm>
            <a:off x="3511550" y="5002213"/>
            <a:ext cx="120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a = 40 cm</a:t>
            </a:r>
          </a:p>
        </p:txBody>
      </p:sp>
      <p:sp>
        <p:nvSpPr>
          <p:cNvPr id="10250" name="Textfeld 10"/>
          <p:cNvSpPr txBox="1">
            <a:spLocks noChangeArrowheads="1"/>
          </p:cNvSpPr>
          <p:nvPr/>
        </p:nvSpPr>
        <p:spPr bwMode="auto">
          <a:xfrm>
            <a:off x="5764213" y="3563938"/>
            <a:ext cx="1204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b = 35 cm</a:t>
            </a:r>
          </a:p>
        </p:txBody>
      </p:sp>
      <p:sp>
        <p:nvSpPr>
          <p:cNvPr id="10251" name="Textfeld 11"/>
          <p:cNvSpPr txBox="1">
            <a:spLocks noChangeArrowheads="1"/>
          </p:cNvSpPr>
          <p:nvPr/>
        </p:nvSpPr>
        <p:spPr bwMode="auto">
          <a:xfrm>
            <a:off x="3563938" y="3563938"/>
            <a:ext cx="563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a:t>c=?</a:t>
            </a:r>
          </a:p>
        </p:txBody>
      </p:sp>
      <p:sp>
        <p:nvSpPr>
          <p:cNvPr id="13" name="Bogen 12"/>
          <p:cNvSpPr/>
          <p:nvPr/>
        </p:nvSpPr>
        <p:spPr>
          <a:xfrm>
            <a:off x="2916238" y="4581525"/>
            <a:ext cx="287337" cy="604838"/>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0253" name="TextBox 42"/>
          <p:cNvSpPr txBox="1">
            <a:spLocks noChangeArrowheads="1"/>
          </p:cNvSpPr>
          <p:nvPr/>
        </p:nvSpPr>
        <p:spPr bwMode="auto">
          <a:xfrm>
            <a:off x="2754313" y="4581525"/>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n-US" altLang="de-DE"/>
              <a:t>α</a:t>
            </a:r>
          </a:p>
        </p:txBody>
      </p:sp>
      <p:sp>
        <p:nvSpPr>
          <p:cNvPr id="15" name="Bogen 14"/>
          <p:cNvSpPr/>
          <p:nvPr/>
        </p:nvSpPr>
        <p:spPr>
          <a:xfrm rot="5400000" flipV="1">
            <a:off x="5534025" y="2774950"/>
            <a:ext cx="195263" cy="823913"/>
          </a:xfrm>
          <a:prstGeom prst="arc">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AT"/>
          </a:p>
        </p:txBody>
      </p:sp>
      <p:sp>
        <p:nvSpPr>
          <p:cNvPr id="10255" name="Textfeld 15"/>
          <p:cNvSpPr txBox="1">
            <a:spLocks noChangeArrowheads="1"/>
          </p:cNvSpPr>
          <p:nvPr/>
        </p:nvSpPr>
        <p:spPr bwMode="auto">
          <a:xfrm>
            <a:off x="5411788" y="2890838"/>
            <a:ext cx="312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el-GR" altLang="de-DE" sz="2000">
                <a:latin typeface="Calibri" pitchFamily="34" charset="0"/>
                <a:cs typeface="Calibri" pitchFamily="34" charset="0"/>
              </a:rPr>
              <a:t>β</a:t>
            </a:r>
            <a:endParaRPr lang="de-AT" altLang="de-DE"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AT" altLang="de-DE" smtClean="0"/>
              <a:t>Lösung</a:t>
            </a:r>
          </a:p>
        </p:txBody>
      </p:sp>
      <p:sp>
        <p:nvSpPr>
          <p:cNvPr id="11267" name="Content Placeholder 2"/>
          <p:cNvSpPr>
            <a:spLocks noGrp="1"/>
          </p:cNvSpPr>
          <p:nvPr>
            <p:ph idx="1"/>
          </p:nvPr>
        </p:nvSpPr>
        <p:spPr>
          <a:xfrm>
            <a:off x="468313" y="1566863"/>
            <a:ext cx="4038600" cy="4525962"/>
          </a:xfrm>
        </p:spPr>
        <p:txBody>
          <a:bodyPr/>
          <a:lstStyle/>
          <a:p>
            <a:pPr>
              <a:buFontTx/>
              <a:buNone/>
            </a:pPr>
            <a:r>
              <a:rPr lang="en-US" altLang="de-DE" smtClean="0"/>
              <a:t>	tanα=</a:t>
            </a:r>
          </a:p>
          <a:p>
            <a:pPr>
              <a:buFontTx/>
              <a:buNone/>
            </a:pPr>
            <a:r>
              <a:rPr lang="en-US" altLang="de-DE" smtClean="0"/>
              <a:t>	α= tan</a:t>
            </a:r>
            <a:r>
              <a:rPr lang="en-US" altLang="de-DE" baseline="30000" smtClean="0"/>
              <a:t>-1</a:t>
            </a:r>
            <a:r>
              <a:rPr lang="en-US" altLang="de-DE" smtClean="0"/>
              <a:t> </a:t>
            </a:r>
          </a:p>
          <a:p>
            <a:pPr>
              <a:buFontTx/>
              <a:buNone/>
            </a:pPr>
            <a:r>
              <a:rPr lang="en-US" altLang="de-DE" smtClean="0"/>
              <a:t>	α= 41,2°</a:t>
            </a:r>
          </a:p>
          <a:p>
            <a:pPr>
              <a:buFontTx/>
              <a:buNone/>
            </a:pPr>
            <a:endParaRPr lang="en-US" altLang="de-DE" smtClean="0"/>
          </a:p>
          <a:p>
            <a:pPr>
              <a:buFontTx/>
              <a:buNone/>
            </a:pPr>
            <a:r>
              <a:rPr lang="en-US" altLang="de-DE" smtClean="0"/>
              <a:t>	cos41,2°=</a:t>
            </a:r>
          </a:p>
          <a:p>
            <a:pPr>
              <a:buFontTx/>
              <a:buNone/>
            </a:pPr>
            <a:r>
              <a:rPr lang="en-US" altLang="de-DE" smtClean="0"/>
              <a:t> 	c=</a:t>
            </a:r>
          </a:p>
          <a:p>
            <a:pPr>
              <a:buFontTx/>
              <a:buNone/>
            </a:pPr>
            <a:r>
              <a:rPr lang="en-US" altLang="de-DE" smtClean="0"/>
              <a:t>	c= 53,2 cm</a:t>
            </a:r>
          </a:p>
          <a:p>
            <a:pPr>
              <a:buFontTx/>
              <a:buNone/>
            </a:pPr>
            <a:endParaRPr lang="en-US" altLang="de-DE" smtClean="0"/>
          </a:p>
          <a:p>
            <a:pPr>
              <a:buFontTx/>
              <a:buNone/>
            </a:pPr>
            <a:endParaRPr lang="en-US" altLang="de-DE" smtClean="0"/>
          </a:p>
          <a:p>
            <a:pPr>
              <a:buFontTx/>
              <a:buNone/>
            </a:pPr>
            <a:endParaRPr lang="en-US" altLang="de-DE" smtClean="0"/>
          </a:p>
        </p:txBody>
      </p:sp>
      <p:grpSp>
        <p:nvGrpSpPr>
          <p:cNvPr id="11268" name="Gruppieren 8"/>
          <p:cNvGrpSpPr>
            <a:grpSpLocks/>
          </p:cNvGrpSpPr>
          <p:nvPr/>
        </p:nvGrpSpPr>
        <p:grpSpPr bwMode="auto">
          <a:xfrm>
            <a:off x="2024063" y="1268413"/>
            <a:ext cx="1152525" cy="1223962"/>
            <a:chOff x="2699792" y="1340768"/>
            <a:chExt cx="576064" cy="1224136"/>
          </a:xfrm>
        </p:grpSpPr>
        <p:sp>
          <p:nvSpPr>
            <p:cNvPr id="11297" name="Textfeld 4"/>
            <p:cNvSpPr txBox="1">
              <a:spLocks noChangeArrowheads="1"/>
            </p:cNvSpPr>
            <p:nvPr/>
          </p:nvSpPr>
          <p:spPr bwMode="auto">
            <a:xfrm>
              <a:off x="2699792" y="1340768"/>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35</a:t>
              </a:r>
            </a:p>
            <a:p>
              <a:endParaRPr lang="de-AT" altLang="de-DE" sz="2400"/>
            </a:p>
          </p:txBody>
        </p:sp>
        <p:cxnSp>
          <p:nvCxnSpPr>
            <p:cNvPr id="7" name="Gerade Verbindung 6"/>
            <p:cNvCxnSpPr>
              <a:stCxn id="11297" idx="1"/>
              <a:endCxn id="11297" idx="3"/>
            </p:cNvCxnSpPr>
            <p:nvPr/>
          </p:nvCxnSpPr>
          <p:spPr>
            <a:xfrm rot="10800000" flipH="1">
              <a:off x="2699792" y="1756752"/>
              <a:ext cx="576064" cy="0"/>
            </a:xfrm>
            <a:prstGeom prst="line">
              <a:avLst/>
            </a:prstGeom>
          </p:spPr>
          <p:style>
            <a:lnRef idx="2">
              <a:schemeClr val="accent1"/>
            </a:lnRef>
            <a:fillRef idx="0">
              <a:schemeClr val="accent1"/>
            </a:fillRef>
            <a:effectRef idx="1">
              <a:schemeClr val="accent1"/>
            </a:effectRef>
            <a:fontRef idx="minor">
              <a:schemeClr val="tx1"/>
            </a:fontRef>
          </p:style>
        </p:cxnSp>
        <p:sp>
          <p:nvSpPr>
            <p:cNvPr id="11299" name="Textfeld 7"/>
            <p:cNvSpPr txBox="1">
              <a:spLocks noChangeArrowheads="1"/>
            </p:cNvSpPr>
            <p:nvPr/>
          </p:nvSpPr>
          <p:spPr bwMode="auto">
            <a:xfrm>
              <a:off x="2699792" y="1733907"/>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40</a:t>
              </a:r>
            </a:p>
            <a:p>
              <a:endParaRPr lang="de-AT" altLang="de-DE" sz="2400"/>
            </a:p>
          </p:txBody>
        </p:sp>
      </p:grpSp>
      <p:grpSp>
        <p:nvGrpSpPr>
          <p:cNvPr id="11269" name="Gruppieren 9"/>
          <p:cNvGrpSpPr>
            <a:grpSpLocks/>
          </p:cNvGrpSpPr>
          <p:nvPr/>
        </p:nvGrpSpPr>
        <p:grpSpPr bwMode="auto">
          <a:xfrm>
            <a:off x="2528888" y="2027238"/>
            <a:ext cx="647700" cy="1185862"/>
            <a:chOff x="2699792" y="1340768"/>
            <a:chExt cx="576064" cy="1224136"/>
          </a:xfrm>
        </p:grpSpPr>
        <p:sp>
          <p:nvSpPr>
            <p:cNvPr id="11294" name="Textfeld 10"/>
            <p:cNvSpPr txBox="1">
              <a:spLocks noChangeArrowheads="1"/>
            </p:cNvSpPr>
            <p:nvPr/>
          </p:nvSpPr>
          <p:spPr bwMode="auto">
            <a:xfrm>
              <a:off x="2699792" y="1340768"/>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35</a:t>
              </a:r>
            </a:p>
            <a:p>
              <a:endParaRPr lang="de-AT" altLang="de-DE" sz="2400"/>
            </a:p>
          </p:txBody>
        </p:sp>
        <p:cxnSp>
          <p:nvCxnSpPr>
            <p:cNvPr id="12" name="Gerade Verbindung 11"/>
            <p:cNvCxnSpPr>
              <a:stCxn id="11294" idx="1"/>
              <a:endCxn id="11294" idx="3"/>
            </p:cNvCxnSpPr>
            <p:nvPr/>
          </p:nvCxnSpPr>
          <p:spPr>
            <a:xfrm rot="10800000" flipH="1">
              <a:off x="2699792" y="1757007"/>
              <a:ext cx="576064" cy="0"/>
            </a:xfrm>
            <a:prstGeom prst="line">
              <a:avLst/>
            </a:prstGeom>
          </p:spPr>
          <p:style>
            <a:lnRef idx="2">
              <a:schemeClr val="accent1"/>
            </a:lnRef>
            <a:fillRef idx="0">
              <a:schemeClr val="accent1"/>
            </a:fillRef>
            <a:effectRef idx="1">
              <a:schemeClr val="accent1"/>
            </a:effectRef>
            <a:fontRef idx="minor">
              <a:schemeClr val="tx1"/>
            </a:fontRef>
          </p:style>
        </p:cxnSp>
        <p:sp>
          <p:nvSpPr>
            <p:cNvPr id="11296" name="Textfeld 12"/>
            <p:cNvSpPr txBox="1">
              <a:spLocks noChangeArrowheads="1"/>
            </p:cNvSpPr>
            <p:nvPr/>
          </p:nvSpPr>
          <p:spPr bwMode="auto">
            <a:xfrm>
              <a:off x="2699792" y="1733907"/>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40</a:t>
              </a:r>
            </a:p>
            <a:p>
              <a:endParaRPr lang="de-AT" altLang="de-DE" sz="2400"/>
            </a:p>
          </p:txBody>
        </p:sp>
      </p:grpSp>
      <p:sp>
        <p:nvSpPr>
          <p:cNvPr id="14" name="Eckige Klammer links/rechts 13"/>
          <p:cNvSpPr/>
          <p:nvPr/>
        </p:nvSpPr>
        <p:spPr>
          <a:xfrm>
            <a:off x="2384425" y="2100263"/>
            <a:ext cx="1008063" cy="719137"/>
          </a:xfrm>
          <a:prstGeom prst="bracketPair">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AT"/>
          </a:p>
        </p:txBody>
      </p:sp>
      <p:grpSp>
        <p:nvGrpSpPr>
          <p:cNvPr id="11271" name="Gruppieren 14"/>
          <p:cNvGrpSpPr>
            <a:grpSpLocks/>
          </p:cNvGrpSpPr>
          <p:nvPr/>
        </p:nvGrpSpPr>
        <p:grpSpPr bwMode="auto">
          <a:xfrm>
            <a:off x="2960688" y="3789363"/>
            <a:ext cx="890587" cy="1223962"/>
            <a:chOff x="2699792" y="1340768"/>
            <a:chExt cx="576064" cy="1224136"/>
          </a:xfrm>
        </p:grpSpPr>
        <p:sp>
          <p:nvSpPr>
            <p:cNvPr id="11291" name="Textfeld 15"/>
            <p:cNvSpPr txBox="1">
              <a:spLocks noChangeArrowheads="1"/>
            </p:cNvSpPr>
            <p:nvPr/>
          </p:nvSpPr>
          <p:spPr bwMode="auto">
            <a:xfrm>
              <a:off x="2699792" y="1340768"/>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40</a:t>
              </a:r>
            </a:p>
            <a:p>
              <a:pPr algn="ctr"/>
              <a:endParaRPr lang="de-AT" altLang="de-DE" sz="2400"/>
            </a:p>
          </p:txBody>
        </p:sp>
        <p:cxnSp>
          <p:nvCxnSpPr>
            <p:cNvPr id="17" name="Gerade Verbindung 16"/>
            <p:cNvCxnSpPr>
              <a:stCxn id="11291" idx="1"/>
              <a:endCxn id="11291" idx="3"/>
            </p:cNvCxnSpPr>
            <p:nvPr/>
          </p:nvCxnSpPr>
          <p:spPr>
            <a:xfrm rot="10800000" flipH="1">
              <a:off x="2699792" y="1756752"/>
              <a:ext cx="576064" cy="0"/>
            </a:xfrm>
            <a:prstGeom prst="line">
              <a:avLst/>
            </a:prstGeom>
          </p:spPr>
          <p:style>
            <a:lnRef idx="2">
              <a:schemeClr val="accent1"/>
            </a:lnRef>
            <a:fillRef idx="0">
              <a:schemeClr val="accent1"/>
            </a:fillRef>
            <a:effectRef idx="1">
              <a:schemeClr val="accent1"/>
            </a:effectRef>
            <a:fontRef idx="minor">
              <a:schemeClr val="tx1"/>
            </a:fontRef>
          </p:style>
        </p:cxnSp>
        <p:sp>
          <p:nvSpPr>
            <p:cNvPr id="11293" name="Textfeld 17"/>
            <p:cNvSpPr txBox="1">
              <a:spLocks noChangeArrowheads="1"/>
            </p:cNvSpPr>
            <p:nvPr/>
          </p:nvSpPr>
          <p:spPr bwMode="auto">
            <a:xfrm>
              <a:off x="2699792" y="1733907"/>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c</a:t>
              </a:r>
            </a:p>
            <a:p>
              <a:pPr algn="ctr"/>
              <a:endParaRPr lang="de-AT" altLang="de-DE" sz="2400"/>
            </a:p>
          </p:txBody>
        </p:sp>
      </p:grpSp>
      <p:grpSp>
        <p:nvGrpSpPr>
          <p:cNvPr id="11272" name="Gruppieren 25"/>
          <p:cNvGrpSpPr>
            <a:grpSpLocks/>
          </p:cNvGrpSpPr>
          <p:nvPr/>
        </p:nvGrpSpPr>
        <p:grpSpPr bwMode="auto">
          <a:xfrm>
            <a:off x="1323975" y="4365625"/>
            <a:ext cx="1852613" cy="1223963"/>
            <a:chOff x="3851920" y="3789040"/>
            <a:chExt cx="1656184" cy="1224136"/>
          </a:xfrm>
        </p:grpSpPr>
        <p:sp>
          <p:nvSpPr>
            <p:cNvPr id="11288" name="Textfeld 19"/>
            <p:cNvSpPr txBox="1">
              <a:spLocks noChangeArrowheads="1"/>
            </p:cNvSpPr>
            <p:nvPr/>
          </p:nvSpPr>
          <p:spPr bwMode="auto">
            <a:xfrm>
              <a:off x="4211960" y="3789040"/>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40</a:t>
              </a:r>
            </a:p>
            <a:p>
              <a:endParaRPr lang="de-AT" altLang="de-DE" sz="2400"/>
            </a:p>
          </p:txBody>
        </p:sp>
        <p:cxnSp>
          <p:nvCxnSpPr>
            <p:cNvPr id="21" name="Gerade Verbindung 20"/>
            <p:cNvCxnSpPr/>
            <p:nvPr/>
          </p:nvCxnSpPr>
          <p:spPr>
            <a:xfrm rot="10800000" flipH="1">
              <a:off x="3915784" y="4205024"/>
              <a:ext cx="1180758" cy="0"/>
            </a:xfrm>
            <a:prstGeom prst="line">
              <a:avLst/>
            </a:prstGeom>
          </p:spPr>
          <p:style>
            <a:lnRef idx="2">
              <a:schemeClr val="accent1"/>
            </a:lnRef>
            <a:fillRef idx="0">
              <a:schemeClr val="accent1"/>
            </a:fillRef>
            <a:effectRef idx="1">
              <a:schemeClr val="accent1"/>
            </a:effectRef>
            <a:fontRef idx="minor">
              <a:schemeClr val="tx1"/>
            </a:fontRef>
          </p:style>
        </p:cxnSp>
        <p:sp>
          <p:nvSpPr>
            <p:cNvPr id="11290" name="Textfeld 21"/>
            <p:cNvSpPr txBox="1">
              <a:spLocks noChangeArrowheads="1"/>
            </p:cNvSpPr>
            <p:nvPr/>
          </p:nvSpPr>
          <p:spPr bwMode="auto">
            <a:xfrm>
              <a:off x="3851920" y="4182179"/>
              <a:ext cx="16561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sz="2400"/>
                <a:t>cos41,2°</a:t>
              </a:r>
            </a:p>
            <a:p>
              <a:endParaRPr lang="de-AT" altLang="de-DE" sz="2400"/>
            </a:p>
          </p:txBody>
        </p:sp>
      </p:grpSp>
      <p:sp>
        <p:nvSpPr>
          <p:cNvPr id="29" name="Content Placeholder 2"/>
          <p:cNvSpPr txBox="1">
            <a:spLocks/>
          </p:cNvSpPr>
          <p:nvPr/>
        </p:nvSpPr>
        <p:spPr bwMode="auto">
          <a:xfrm>
            <a:off x="4062413" y="1557338"/>
            <a:ext cx="4038600" cy="4525962"/>
          </a:xfrm>
          <a:prstGeom prst="rect">
            <a:avLst/>
          </a:prstGeom>
          <a:noFill/>
          <a:ln w="9525">
            <a:noFill/>
            <a:miter lim="800000"/>
            <a:headEnd/>
            <a:tailEnd/>
          </a:ln>
          <a:effectLst/>
        </p:spPr>
        <p:txBody>
          <a:bodyPr/>
          <a:lstStyle/>
          <a:p>
            <a:pPr marL="342900" indent="-342900" defTabSz="914400">
              <a:spcBef>
                <a:spcPct val="20000"/>
              </a:spcBef>
              <a:defRPr/>
            </a:pPr>
            <a:r>
              <a:rPr lang="en-US" sz="3200" kern="0" dirty="0">
                <a:latin typeface="+mn-lt"/>
                <a:cs typeface="+mn-cs"/>
              </a:rPr>
              <a:t>	sin</a:t>
            </a:r>
            <a:r>
              <a:rPr lang="el-GR" sz="3200" kern="0" dirty="0">
                <a:latin typeface="+mn-lt"/>
                <a:cs typeface="+mn-cs"/>
              </a:rPr>
              <a:t>β</a:t>
            </a:r>
            <a:r>
              <a:rPr lang="en-US" sz="3200" kern="0" dirty="0">
                <a:latin typeface="+mn-lt"/>
                <a:cs typeface="+mn-cs"/>
              </a:rPr>
              <a:t>=</a:t>
            </a:r>
          </a:p>
          <a:p>
            <a:pPr marL="342900" indent="-342900" defTabSz="914400">
              <a:spcBef>
                <a:spcPct val="20000"/>
              </a:spcBef>
              <a:defRPr/>
            </a:pPr>
            <a:r>
              <a:rPr lang="en-US" sz="3200" kern="0" dirty="0">
                <a:latin typeface="+mn-lt"/>
                <a:cs typeface="+mn-cs"/>
              </a:rPr>
              <a:t>	</a:t>
            </a:r>
            <a:r>
              <a:rPr lang="el-GR" sz="3200" kern="0" dirty="0">
                <a:latin typeface="+mn-lt"/>
                <a:cs typeface="+mn-cs"/>
              </a:rPr>
              <a:t>β </a:t>
            </a:r>
            <a:r>
              <a:rPr lang="en-US" sz="3200" kern="0" dirty="0">
                <a:latin typeface="+mn-lt"/>
                <a:cs typeface="+mn-cs"/>
              </a:rPr>
              <a:t>= sin</a:t>
            </a:r>
            <a:r>
              <a:rPr lang="en-US" sz="3200" kern="0" baseline="30000" dirty="0">
                <a:latin typeface="+mn-lt"/>
                <a:cs typeface="+mn-cs"/>
              </a:rPr>
              <a:t>-1</a:t>
            </a:r>
            <a:r>
              <a:rPr lang="en-US" sz="3200" kern="0" dirty="0">
                <a:latin typeface="+mn-lt"/>
                <a:cs typeface="+mn-cs"/>
              </a:rPr>
              <a:t>  </a:t>
            </a:r>
            <a:r>
              <a:rPr lang="en-US" sz="3200" kern="0" baseline="30000" dirty="0">
                <a:latin typeface="+mn-lt"/>
                <a:cs typeface="+mn-cs"/>
              </a:rPr>
              <a:t>  </a:t>
            </a:r>
            <a:r>
              <a:rPr lang="en-US" sz="3200" kern="0" dirty="0">
                <a:latin typeface="+mn-lt"/>
                <a:cs typeface="+mn-cs"/>
              </a:rPr>
              <a:t> </a:t>
            </a:r>
          </a:p>
          <a:p>
            <a:pPr marL="342900" indent="-342900" defTabSz="914400">
              <a:spcBef>
                <a:spcPct val="20000"/>
              </a:spcBef>
              <a:defRPr/>
            </a:pPr>
            <a:r>
              <a:rPr lang="en-US" sz="3200" kern="0" dirty="0">
                <a:latin typeface="+mn-lt"/>
                <a:cs typeface="+mn-cs"/>
              </a:rPr>
              <a:t>	</a:t>
            </a:r>
            <a:r>
              <a:rPr lang="el-GR" sz="3200" kern="0" dirty="0">
                <a:latin typeface="+mn-lt"/>
                <a:cs typeface="+mn-cs"/>
              </a:rPr>
              <a:t>β </a:t>
            </a:r>
            <a:r>
              <a:rPr lang="en-US" sz="3200" kern="0" dirty="0">
                <a:latin typeface="+mn-lt"/>
                <a:cs typeface="+mn-cs"/>
              </a:rPr>
              <a:t>= 48,8°</a:t>
            </a:r>
          </a:p>
          <a:p>
            <a:pPr marL="342900" indent="-342900" defTabSz="914400">
              <a:spcBef>
                <a:spcPct val="20000"/>
              </a:spcBef>
              <a:defRPr/>
            </a:pPr>
            <a:endParaRPr lang="en-US" sz="3200" kern="0" dirty="0">
              <a:latin typeface="+mn-lt"/>
              <a:cs typeface="+mn-cs"/>
            </a:endParaRPr>
          </a:p>
          <a:p>
            <a:pPr marL="342900" indent="-342900" defTabSz="914400">
              <a:spcBef>
                <a:spcPct val="20000"/>
              </a:spcBef>
              <a:defRPr/>
            </a:pPr>
            <a:r>
              <a:rPr lang="en-US" sz="3200" kern="0" dirty="0">
                <a:latin typeface="+mn-lt"/>
                <a:cs typeface="+mn-cs"/>
              </a:rPr>
              <a:t>	A =</a:t>
            </a:r>
          </a:p>
          <a:p>
            <a:pPr marL="342900" indent="-342900" defTabSz="914400">
              <a:spcBef>
                <a:spcPct val="20000"/>
              </a:spcBef>
              <a:defRPr/>
            </a:pPr>
            <a:r>
              <a:rPr lang="en-US" sz="3200" kern="0" dirty="0">
                <a:latin typeface="+mn-lt"/>
                <a:cs typeface="+mn-cs"/>
              </a:rPr>
              <a:t>	A = 700 cm</a:t>
            </a:r>
            <a:r>
              <a:rPr lang="en-US" sz="3200" kern="0" baseline="30000" dirty="0">
                <a:latin typeface="+mn-lt"/>
                <a:cs typeface="+mn-cs"/>
              </a:rPr>
              <a:t>2</a:t>
            </a:r>
            <a:endParaRPr lang="en-US" sz="3200" kern="0" dirty="0">
              <a:latin typeface="+mn-lt"/>
              <a:cs typeface="+mn-cs"/>
            </a:endParaRPr>
          </a:p>
          <a:p>
            <a:pPr marL="342900" indent="-342900" defTabSz="914400">
              <a:spcBef>
                <a:spcPct val="20000"/>
              </a:spcBef>
              <a:defRPr/>
            </a:pPr>
            <a:endParaRPr lang="en-US" sz="3200" kern="0" dirty="0">
              <a:latin typeface="+mn-lt"/>
              <a:cs typeface="+mn-cs"/>
            </a:endParaRPr>
          </a:p>
          <a:p>
            <a:pPr marL="342900" indent="-342900" defTabSz="914400">
              <a:spcBef>
                <a:spcPct val="20000"/>
              </a:spcBef>
              <a:defRPr/>
            </a:pPr>
            <a:endParaRPr lang="en-US" sz="3200" kern="0" dirty="0">
              <a:latin typeface="+mn-lt"/>
              <a:cs typeface="+mn-cs"/>
            </a:endParaRPr>
          </a:p>
          <a:p>
            <a:pPr marL="342900" indent="-342900" defTabSz="914400">
              <a:spcBef>
                <a:spcPct val="20000"/>
              </a:spcBef>
              <a:defRPr/>
            </a:pPr>
            <a:endParaRPr lang="en-US" sz="3200" kern="0" dirty="0">
              <a:latin typeface="+mn-lt"/>
              <a:cs typeface="+mn-cs"/>
            </a:endParaRPr>
          </a:p>
        </p:txBody>
      </p:sp>
      <p:grpSp>
        <p:nvGrpSpPr>
          <p:cNvPr id="11274" name="Gruppieren 29"/>
          <p:cNvGrpSpPr>
            <a:grpSpLocks/>
          </p:cNvGrpSpPr>
          <p:nvPr/>
        </p:nvGrpSpPr>
        <p:grpSpPr bwMode="auto">
          <a:xfrm>
            <a:off x="5508625" y="1268413"/>
            <a:ext cx="1079500" cy="1223962"/>
            <a:chOff x="2555776" y="1340768"/>
            <a:chExt cx="792088" cy="1224136"/>
          </a:xfrm>
        </p:grpSpPr>
        <p:sp>
          <p:nvSpPr>
            <p:cNvPr id="11285" name="Textfeld 30"/>
            <p:cNvSpPr txBox="1">
              <a:spLocks noChangeArrowheads="1"/>
            </p:cNvSpPr>
            <p:nvPr/>
          </p:nvSpPr>
          <p:spPr bwMode="auto">
            <a:xfrm>
              <a:off x="2699792" y="1340768"/>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40</a:t>
              </a:r>
            </a:p>
            <a:p>
              <a:endParaRPr lang="de-AT" altLang="de-DE" sz="2400"/>
            </a:p>
          </p:txBody>
        </p:sp>
        <p:cxnSp>
          <p:nvCxnSpPr>
            <p:cNvPr id="32" name="Gerade Verbindung 31"/>
            <p:cNvCxnSpPr>
              <a:stCxn id="11285" idx="1"/>
              <a:endCxn id="11285" idx="3"/>
            </p:cNvCxnSpPr>
            <p:nvPr/>
          </p:nvCxnSpPr>
          <p:spPr>
            <a:xfrm rot="10800000" flipH="1">
              <a:off x="2700216" y="1756752"/>
              <a:ext cx="575429" cy="0"/>
            </a:xfrm>
            <a:prstGeom prst="line">
              <a:avLst/>
            </a:prstGeom>
          </p:spPr>
          <p:style>
            <a:lnRef idx="2">
              <a:schemeClr val="accent1"/>
            </a:lnRef>
            <a:fillRef idx="0">
              <a:schemeClr val="accent1"/>
            </a:fillRef>
            <a:effectRef idx="1">
              <a:schemeClr val="accent1"/>
            </a:effectRef>
            <a:fontRef idx="minor">
              <a:schemeClr val="tx1"/>
            </a:fontRef>
          </p:style>
        </p:cxnSp>
        <p:sp>
          <p:nvSpPr>
            <p:cNvPr id="11287" name="Textfeld 32"/>
            <p:cNvSpPr txBox="1">
              <a:spLocks noChangeArrowheads="1"/>
            </p:cNvSpPr>
            <p:nvPr/>
          </p:nvSpPr>
          <p:spPr bwMode="auto">
            <a:xfrm>
              <a:off x="2555776" y="1733907"/>
              <a:ext cx="792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53,2</a:t>
              </a:r>
            </a:p>
            <a:p>
              <a:endParaRPr lang="de-AT" altLang="de-DE" sz="2400"/>
            </a:p>
          </p:txBody>
        </p:sp>
      </p:grpSp>
      <p:grpSp>
        <p:nvGrpSpPr>
          <p:cNvPr id="11275" name="Gruppieren 33"/>
          <p:cNvGrpSpPr>
            <a:grpSpLocks/>
          </p:cNvGrpSpPr>
          <p:nvPr/>
        </p:nvGrpSpPr>
        <p:grpSpPr bwMode="auto">
          <a:xfrm>
            <a:off x="6011863" y="1989138"/>
            <a:ext cx="1081087" cy="1223962"/>
            <a:chOff x="2555776" y="1340768"/>
            <a:chExt cx="792088" cy="1224136"/>
          </a:xfrm>
        </p:grpSpPr>
        <p:sp>
          <p:nvSpPr>
            <p:cNvPr id="11282" name="Textfeld 34"/>
            <p:cNvSpPr txBox="1">
              <a:spLocks noChangeArrowheads="1"/>
            </p:cNvSpPr>
            <p:nvPr/>
          </p:nvSpPr>
          <p:spPr bwMode="auto">
            <a:xfrm>
              <a:off x="2699792" y="1340768"/>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40</a:t>
              </a:r>
            </a:p>
            <a:p>
              <a:pPr algn="ctr"/>
              <a:endParaRPr lang="de-AT" altLang="de-DE" sz="2400"/>
            </a:p>
          </p:txBody>
        </p:sp>
        <p:cxnSp>
          <p:nvCxnSpPr>
            <p:cNvPr id="36" name="Gerade Verbindung 35"/>
            <p:cNvCxnSpPr>
              <a:stCxn id="11282" idx="1"/>
              <a:endCxn id="11282" idx="3"/>
            </p:cNvCxnSpPr>
            <p:nvPr/>
          </p:nvCxnSpPr>
          <p:spPr>
            <a:xfrm rot="10800000" flipH="1">
              <a:off x="2700004" y="1756752"/>
              <a:ext cx="575747" cy="0"/>
            </a:xfrm>
            <a:prstGeom prst="line">
              <a:avLst/>
            </a:prstGeom>
          </p:spPr>
          <p:style>
            <a:lnRef idx="2">
              <a:schemeClr val="accent1"/>
            </a:lnRef>
            <a:fillRef idx="0">
              <a:schemeClr val="accent1"/>
            </a:fillRef>
            <a:effectRef idx="1">
              <a:schemeClr val="accent1"/>
            </a:effectRef>
            <a:fontRef idx="minor">
              <a:schemeClr val="tx1"/>
            </a:fontRef>
          </p:style>
        </p:cxnSp>
        <p:sp>
          <p:nvSpPr>
            <p:cNvPr id="11284" name="Textfeld 36"/>
            <p:cNvSpPr txBox="1">
              <a:spLocks noChangeArrowheads="1"/>
            </p:cNvSpPr>
            <p:nvPr/>
          </p:nvSpPr>
          <p:spPr bwMode="auto">
            <a:xfrm>
              <a:off x="2555776" y="1733907"/>
              <a:ext cx="792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53,2</a:t>
              </a:r>
            </a:p>
            <a:p>
              <a:pPr algn="ctr"/>
              <a:endParaRPr lang="de-AT" altLang="de-DE" sz="2400"/>
            </a:p>
          </p:txBody>
        </p:sp>
      </p:grpSp>
      <p:sp>
        <p:nvSpPr>
          <p:cNvPr id="38" name="Eckige Klammer links/rechts 37"/>
          <p:cNvSpPr/>
          <p:nvPr/>
        </p:nvSpPr>
        <p:spPr>
          <a:xfrm>
            <a:off x="6084888" y="2060575"/>
            <a:ext cx="1079500" cy="720725"/>
          </a:xfrm>
          <a:prstGeom prst="bracketPair">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AT"/>
          </a:p>
        </p:txBody>
      </p:sp>
      <p:grpSp>
        <p:nvGrpSpPr>
          <p:cNvPr id="11277" name="Gruppieren 38"/>
          <p:cNvGrpSpPr>
            <a:grpSpLocks/>
          </p:cNvGrpSpPr>
          <p:nvPr/>
        </p:nvGrpSpPr>
        <p:grpSpPr bwMode="auto">
          <a:xfrm>
            <a:off x="4932363" y="3789363"/>
            <a:ext cx="2160587" cy="1223962"/>
            <a:chOff x="2555776" y="1340768"/>
            <a:chExt cx="792088" cy="1224136"/>
          </a:xfrm>
        </p:grpSpPr>
        <p:sp>
          <p:nvSpPr>
            <p:cNvPr id="11279" name="Textfeld 39"/>
            <p:cNvSpPr txBox="1">
              <a:spLocks noChangeArrowheads="1"/>
            </p:cNvSpPr>
            <p:nvPr/>
          </p:nvSpPr>
          <p:spPr bwMode="auto">
            <a:xfrm>
              <a:off x="2699792" y="1340768"/>
              <a:ext cx="576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40*35</a:t>
              </a:r>
            </a:p>
            <a:p>
              <a:pPr algn="ctr"/>
              <a:endParaRPr lang="de-AT" altLang="de-DE" sz="2400"/>
            </a:p>
          </p:txBody>
        </p:sp>
        <p:cxnSp>
          <p:nvCxnSpPr>
            <p:cNvPr id="41" name="Gerade Verbindung 40"/>
            <p:cNvCxnSpPr>
              <a:stCxn id="11279" idx="1"/>
              <a:endCxn id="11279" idx="3"/>
            </p:cNvCxnSpPr>
            <p:nvPr/>
          </p:nvCxnSpPr>
          <p:spPr>
            <a:xfrm rot="10800000" flipH="1">
              <a:off x="2699527" y="1756752"/>
              <a:ext cx="576170" cy="0"/>
            </a:xfrm>
            <a:prstGeom prst="line">
              <a:avLst/>
            </a:prstGeom>
          </p:spPr>
          <p:style>
            <a:lnRef idx="2">
              <a:schemeClr val="accent1"/>
            </a:lnRef>
            <a:fillRef idx="0">
              <a:schemeClr val="accent1"/>
            </a:fillRef>
            <a:effectRef idx="1">
              <a:schemeClr val="accent1"/>
            </a:effectRef>
            <a:fontRef idx="minor">
              <a:schemeClr val="tx1"/>
            </a:fontRef>
          </p:style>
        </p:cxnSp>
        <p:sp>
          <p:nvSpPr>
            <p:cNvPr id="11281" name="Textfeld 41"/>
            <p:cNvSpPr txBox="1">
              <a:spLocks noChangeArrowheads="1"/>
            </p:cNvSpPr>
            <p:nvPr/>
          </p:nvSpPr>
          <p:spPr bwMode="auto">
            <a:xfrm>
              <a:off x="2555776" y="1733907"/>
              <a:ext cx="792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pPr algn="ctr"/>
              <a:r>
                <a:rPr lang="de-AT" altLang="de-DE" sz="2400"/>
                <a:t>2</a:t>
              </a:r>
            </a:p>
            <a:p>
              <a:endParaRPr lang="de-AT" altLang="de-DE" sz="2400"/>
            </a:p>
          </p:txBody>
        </p:sp>
      </p:grpSp>
      <p:sp>
        <p:nvSpPr>
          <p:cNvPr id="11278" name="Textfeld 42"/>
          <p:cNvSpPr txBox="1">
            <a:spLocks noChangeArrowheads="1"/>
          </p:cNvSpPr>
          <p:nvPr/>
        </p:nvSpPr>
        <p:spPr bwMode="auto">
          <a:xfrm>
            <a:off x="1547813" y="5684838"/>
            <a:ext cx="7378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rostile"/>
              </a:defRPr>
            </a:lvl1pPr>
            <a:lvl2pPr marL="742950" indent="-285750">
              <a:defRPr>
                <a:solidFill>
                  <a:schemeClr val="tx1"/>
                </a:solidFill>
                <a:latin typeface="Eurostile"/>
              </a:defRPr>
            </a:lvl2pPr>
            <a:lvl3pPr marL="1143000" indent="-228600">
              <a:defRPr>
                <a:solidFill>
                  <a:schemeClr val="tx1"/>
                </a:solidFill>
                <a:latin typeface="Eurostile"/>
              </a:defRPr>
            </a:lvl3pPr>
            <a:lvl4pPr marL="1600200" indent="-228600">
              <a:defRPr>
                <a:solidFill>
                  <a:schemeClr val="tx1"/>
                </a:solidFill>
                <a:latin typeface="Eurostile"/>
              </a:defRPr>
            </a:lvl4pPr>
            <a:lvl5pPr marL="2057400" indent="-228600">
              <a:defRPr>
                <a:solidFill>
                  <a:schemeClr val="tx1"/>
                </a:solidFill>
                <a:latin typeface="Eurostile"/>
              </a:defRPr>
            </a:lvl5pPr>
            <a:lvl6pPr marL="2514600" indent="-228600" defTabSz="457200" fontAlgn="base">
              <a:spcBef>
                <a:spcPct val="0"/>
              </a:spcBef>
              <a:spcAft>
                <a:spcPct val="0"/>
              </a:spcAft>
              <a:defRPr>
                <a:solidFill>
                  <a:schemeClr val="tx1"/>
                </a:solidFill>
                <a:latin typeface="Eurostile"/>
              </a:defRPr>
            </a:lvl6pPr>
            <a:lvl7pPr marL="2971800" indent="-228600" defTabSz="457200" fontAlgn="base">
              <a:spcBef>
                <a:spcPct val="0"/>
              </a:spcBef>
              <a:spcAft>
                <a:spcPct val="0"/>
              </a:spcAft>
              <a:defRPr>
                <a:solidFill>
                  <a:schemeClr val="tx1"/>
                </a:solidFill>
                <a:latin typeface="Eurostile"/>
              </a:defRPr>
            </a:lvl7pPr>
            <a:lvl8pPr marL="3429000" indent="-228600" defTabSz="457200" fontAlgn="base">
              <a:spcBef>
                <a:spcPct val="0"/>
              </a:spcBef>
              <a:spcAft>
                <a:spcPct val="0"/>
              </a:spcAft>
              <a:defRPr>
                <a:solidFill>
                  <a:schemeClr val="tx1"/>
                </a:solidFill>
                <a:latin typeface="Eurostile"/>
              </a:defRPr>
            </a:lvl8pPr>
            <a:lvl9pPr marL="3886200" indent="-228600" defTabSz="457200" fontAlgn="base">
              <a:spcBef>
                <a:spcPct val="0"/>
              </a:spcBef>
              <a:spcAft>
                <a:spcPct val="0"/>
              </a:spcAft>
              <a:defRPr>
                <a:solidFill>
                  <a:schemeClr val="tx1"/>
                </a:solidFill>
                <a:latin typeface="Eurostile"/>
              </a:defRPr>
            </a:lvl9pPr>
          </a:lstStyle>
          <a:p>
            <a:r>
              <a:rPr lang="de-AT" altLang="de-DE" b="1">
                <a:solidFill>
                  <a:srgbClr val="FF0000"/>
                </a:solidFill>
              </a:rPr>
              <a:t>HINWEIS: </a:t>
            </a:r>
            <a:r>
              <a:rPr lang="de-AT" altLang="de-DE"/>
              <a:t>Zur Lösung des Beispiels wurden zur Demonstration alle </a:t>
            </a:r>
          </a:p>
          <a:p>
            <a:r>
              <a:rPr lang="de-AT" altLang="de-DE"/>
              <a:t>möglichen Winkelfunktionen verwendet. In der Praxis wählt man die,</a:t>
            </a:r>
          </a:p>
          <a:p>
            <a:r>
              <a:rPr lang="de-AT" altLang="de-DE"/>
              <a:t>die am leichtesten anzuwenden ist, bzw. wo die meisten Informationen</a:t>
            </a:r>
          </a:p>
          <a:p>
            <a:r>
              <a:rPr lang="de-AT" altLang="de-DE"/>
              <a:t>gegeben sind.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Benutzerdefiniert 8">
      <a:dk1>
        <a:srgbClr val="777777"/>
      </a:dk1>
      <a:lt1>
        <a:srgbClr val="121212"/>
      </a:lt1>
      <a:dk2>
        <a:srgbClr val="686B5D"/>
      </a:dk2>
      <a:lt2>
        <a:srgbClr val="00004E"/>
      </a:lt2>
      <a:accent1>
        <a:srgbClr val="000000"/>
      </a:accent1>
      <a:accent2>
        <a:srgbClr val="809EA8"/>
      </a:accent2>
      <a:accent3>
        <a:srgbClr val="000000"/>
      </a:accent3>
      <a:accent4>
        <a:srgbClr val="000000"/>
      </a:accent4>
      <a:accent5>
        <a:srgbClr val="000000"/>
      </a:accent5>
      <a:accent6>
        <a:srgbClr val="738F98"/>
      </a:accent6>
      <a:hlink>
        <a:srgbClr val="FFCC66"/>
      </a:hlink>
      <a:folHlink>
        <a:srgbClr val="E9DCB9"/>
      </a:folHlink>
    </a:clrScheme>
    <a:fontScheme name="Asterie">
      <a:majorFont>
        <a:latin typeface="Eurostile"/>
        <a:ea typeface=""/>
        <a:cs typeface=""/>
        <a:font script="Jpan" typeface="メイリオ"/>
      </a:majorFont>
      <a:minorFont>
        <a:latin typeface="Eurostile"/>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SchoolPaper.ppt</Template>
  <TotalTime>0</TotalTime>
  <Words>883</Words>
  <Application>Microsoft Office PowerPoint</Application>
  <PresentationFormat>On-screen Show (4:3)</PresentationFormat>
  <Paragraphs>411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Eurostile</vt:lpstr>
      <vt:lpstr>Arial</vt:lpstr>
      <vt:lpstr>MS PGothic</vt:lpstr>
      <vt:lpstr>Calibri</vt:lpstr>
      <vt:lpstr>Lucida Grande</vt:lpstr>
      <vt:lpstr>Wingdings</vt:lpstr>
      <vt:lpstr>Default Design</vt:lpstr>
      <vt:lpstr>Trigonometrie</vt:lpstr>
      <vt:lpstr>Wofür Trigonometrie?</vt:lpstr>
      <vt:lpstr>Winkelfunktionen</vt:lpstr>
      <vt:lpstr>Das rechtwinkelige Dreieck I</vt:lpstr>
      <vt:lpstr>Was ist das?</vt:lpstr>
      <vt:lpstr>Formeln</vt:lpstr>
      <vt:lpstr>Beispiel</vt:lpstr>
      <vt:lpstr>Skizze</vt:lpstr>
      <vt:lpstr>Lösung</vt:lpstr>
      <vt:lpstr>Das gleichschenkelige Dreieck</vt:lpstr>
      <vt:lpstr>Was ist das?</vt:lpstr>
      <vt:lpstr>Die Winkel</vt:lpstr>
      <vt:lpstr>Die Winkelfunktionen</vt:lpstr>
      <vt:lpstr>Formeln</vt:lpstr>
      <vt:lpstr>Formeln II</vt:lpstr>
      <vt:lpstr>Beispiel</vt:lpstr>
      <vt:lpstr>Skizze</vt:lpstr>
      <vt:lpstr>Lösung</vt:lpstr>
      <vt:lpstr>Beispiel II</vt:lpstr>
      <vt:lpstr>Skizze</vt:lpstr>
      <vt:lpstr>Lösung</vt:lpstr>
      <vt:lpstr>Lösung</vt:lpstr>
      <vt:lpstr>Das rechtwinkelige Dreieck II</vt:lpstr>
      <vt:lpstr>Textbeispiele</vt:lpstr>
      <vt:lpstr>Die Leiter</vt:lpstr>
      <vt:lpstr>Skizze</vt:lpstr>
      <vt:lpstr>Lösung</vt:lpstr>
      <vt:lpstr>Die Maus</vt:lpstr>
      <vt:lpstr>Skizze</vt:lpstr>
      <vt:lpstr>Lösung</vt:lpstr>
      <vt:lpstr>Das U-Boot</vt:lpstr>
      <vt:lpstr>Skizze</vt:lpstr>
      <vt:lpstr>Lösung</vt:lpstr>
      <vt:lpstr>Der Heißluftballon</vt:lpstr>
      <vt:lpstr>Skizze</vt:lpstr>
      <vt:lpstr>Lösung</vt:lpstr>
      <vt:lpstr>Lösung</vt:lpstr>
      <vt:lpstr>Your brain has now been officially upgraded!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rechtwinkelige Dreieck</dc:title>
  <dc:creator>Laura</dc:creator>
  <cp:lastModifiedBy>Weissleder,Werner</cp:lastModifiedBy>
  <cp:revision>81</cp:revision>
  <dcterms:created xsi:type="dcterms:W3CDTF">2011-05-26T18:43:26Z</dcterms:created>
  <dcterms:modified xsi:type="dcterms:W3CDTF">2015-09-02T16:13:34Z</dcterms:modified>
</cp:coreProperties>
</file>