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B89-6815-425C-88D6-DEEAD3EE53AE}" type="datetimeFigureOut">
              <a:rPr lang="de-AT" smtClean="0"/>
              <a:t>25.11.2012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DE3B-EFED-4E08-80C1-B1C6126E5F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451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B89-6815-425C-88D6-DEEAD3EE53AE}" type="datetimeFigureOut">
              <a:rPr lang="de-AT" smtClean="0"/>
              <a:t>25.11.2012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DE3B-EFED-4E08-80C1-B1C6126E5F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148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B89-6815-425C-88D6-DEEAD3EE53AE}" type="datetimeFigureOut">
              <a:rPr lang="de-AT" smtClean="0"/>
              <a:t>25.11.2012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DE3B-EFED-4E08-80C1-B1C6126E5F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134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B89-6815-425C-88D6-DEEAD3EE53AE}" type="datetimeFigureOut">
              <a:rPr lang="de-AT" smtClean="0"/>
              <a:t>25.11.2012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DE3B-EFED-4E08-80C1-B1C6126E5F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103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B89-6815-425C-88D6-DEEAD3EE53AE}" type="datetimeFigureOut">
              <a:rPr lang="de-AT" smtClean="0"/>
              <a:t>25.11.2012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DE3B-EFED-4E08-80C1-B1C6126E5F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147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B89-6815-425C-88D6-DEEAD3EE53AE}" type="datetimeFigureOut">
              <a:rPr lang="de-AT" smtClean="0"/>
              <a:t>25.11.2012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DE3B-EFED-4E08-80C1-B1C6126E5F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535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B89-6815-425C-88D6-DEEAD3EE53AE}" type="datetimeFigureOut">
              <a:rPr lang="de-AT" smtClean="0"/>
              <a:t>25.11.2012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DE3B-EFED-4E08-80C1-B1C6126E5F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841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B89-6815-425C-88D6-DEEAD3EE53AE}" type="datetimeFigureOut">
              <a:rPr lang="de-AT" smtClean="0"/>
              <a:t>25.11.2012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DE3B-EFED-4E08-80C1-B1C6126E5F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30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B89-6815-425C-88D6-DEEAD3EE53AE}" type="datetimeFigureOut">
              <a:rPr lang="de-AT" smtClean="0"/>
              <a:t>25.11.2012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DE3B-EFED-4E08-80C1-B1C6126E5F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073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B89-6815-425C-88D6-DEEAD3EE53AE}" type="datetimeFigureOut">
              <a:rPr lang="de-AT" smtClean="0"/>
              <a:t>25.11.2012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DE3B-EFED-4E08-80C1-B1C6126E5F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177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B89-6815-425C-88D6-DEEAD3EE53AE}" type="datetimeFigureOut">
              <a:rPr lang="de-AT" smtClean="0"/>
              <a:t>25.11.2012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DE3B-EFED-4E08-80C1-B1C6126E5F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238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7B89-6815-425C-88D6-DEEAD3EE53AE}" type="datetimeFigureOut">
              <a:rPr lang="de-AT" smtClean="0"/>
              <a:t>25.11.2012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DE3B-EFED-4E08-80C1-B1C6126E5F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49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haparral Pro" pitchFamily="18" charset="0"/>
              </a:rPr>
              <a:t>EXPONENTIELLE VORGÄNGE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haparral Pro" pitchFamily="18" charset="0"/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haparral Pro" pitchFamily="18" charset="0"/>
              </a:rPr>
              <a:t>UND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haparral Pro" pitchFamily="18" charset="0"/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haparral Pro" pitchFamily="18" charset="0"/>
              </a:rPr>
              <a:t>FINANZMATHEMATIK</a:t>
            </a:r>
            <a:endParaRPr lang="de-AT" dirty="0">
              <a:solidFill>
                <a:schemeClr val="accent6">
                  <a:lumMod val="75000"/>
                </a:schemeClr>
              </a:solidFill>
              <a:latin typeface="Chaparral Pro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Erstellt von </a:t>
            </a:r>
          </a:p>
          <a:p>
            <a:r>
              <a:rPr lang="de-DE" dirty="0" smtClean="0"/>
              <a:t>Mateusz </a:t>
            </a:r>
            <a:r>
              <a:rPr lang="de-DE" dirty="0" err="1" smtClean="0"/>
              <a:t>Cyburt</a:t>
            </a:r>
            <a:endParaRPr lang="de-DE" dirty="0" smtClean="0"/>
          </a:p>
          <a:p>
            <a:r>
              <a:rPr lang="de-DE" dirty="0" smtClean="0"/>
              <a:t>VBS </a:t>
            </a:r>
            <a:r>
              <a:rPr lang="de-DE" dirty="0" err="1" smtClean="0"/>
              <a:t>Augarten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892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i="1" dirty="0" smtClean="0">
                <a:solidFill>
                  <a:schemeClr val="accent5">
                    <a:lumMod val="75000"/>
                  </a:schemeClr>
                </a:solidFill>
                <a:latin typeface="Chaparral Pro" pitchFamily="18" charset="0"/>
              </a:rPr>
              <a:t>Beispiele - FM</a:t>
            </a:r>
            <a:endParaRPr lang="de-AT" sz="5400" i="1" dirty="0">
              <a:solidFill>
                <a:schemeClr val="accent5">
                  <a:lumMod val="75000"/>
                </a:schemeClr>
              </a:solidFill>
              <a:latin typeface="Chaparral Pro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€ 800,- werden auf ein 2,5% p. a. verzinstes Sparbuch gelegt.</a:t>
            </a:r>
          </a:p>
          <a:p>
            <a:pPr marL="0" indent="0">
              <a:buNone/>
            </a:pPr>
            <a:r>
              <a:rPr lang="de-DE" sz="2400" dirty="0" smtClean="0"/>
              <a:t>Wie hoch ist das Guthaben nach 1 Jahr?</a:t>
            </a:r>
          </a:p>
          <a:p>
            <a:pPr marL="0" indent="0">
              <a:buNone/>
            </a:pPr>
            <a:r>
              <a:rPr lang="de-DE" sz="2400" dirty="0" smtClean="0"/>
              <a:t>d. h. wir müssen N(t) ausrechnen.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2"/>
                </a:solidFill>
              </a:rPr>
              <a:t>N(0)</a:t>
            </a:r>
            <a:r>
              <a:rPr lang="de-DE" sz="2400" dirty="0" smtClean="0"/>
              <a:t> ist der Ausgangswert, in dem Fall </a:t>
            </a:r>
            <a:r>
              <a:rPr lang="de-DE" sz="2400" dirty="0" smtClean="0">
                <a:solidFill>
                  <a:schemeClr val="accent2"/>
                </a:solidFill>
              </a:rPr>
              <a:t>€ 800,-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3"/>
                </a:solidFill>
              </a:rPr>
              <a:t>(1</a:t>
            </a:r>
            <a:r>
              <a:rPr lang="de-DE" sz="2400" dirty="0" smtClean="0">
                <a:solidFill>
                  <a:schemeClr val="accent3"/>
                </a:solidFill>
              </a:rPr>
              <a:t>+ </a:t>
            </a:r>
            <a:r>
              <a:rPr lang="de-DE" sz="2400" dirty="0" smtClean="0">
                <a:solidFill>
                  <a:schemeClr val="accent3"/>
                </a:solidFill>
              </a:rPr>
              <a:t>i)</a:t>
            </a:r>
            <a:r>
              <a:rPr lang="de-DE" sz="2400" dirty="0" smtClean="0"/>
              <a:t> </a:t>
            </a:r>
            <a:r>
              <a:rPr lang="de-DE" sz="2400" dirty="0" smtClean="0"/>
              <a:t>ist der </a:t>
            </a:r>
            <a:r>
              <a:rPr lang="de-DE" sz="2400" dirty="0" err="1" smtClean="0"/>
              <a:t>Aufzinsungsfaktor</a:t>
            </a:r>
            <a:r>
              <a:rPr lang="de-DE" sz="2400" dirty="0" smtClean="0"/>
              <a:t>, also 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chemeClr val="accent3"/>
                </a:solidFill>
              </a:rPr>
              <a:t>1</a:t>
            </a:r>
            <a:r>
              <a:rPr lang="de-DE" sz="2400" dirty="0">
                <a:solidFill>
                  <a:schemeClr val="accent3"/>
                </a:solidFill>
              </a:rPr>
              <a:t>+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3"/>
                </a:solidFill>
              </a:rPr>
              <a:t>0,025)</a:t>
            </a:r>
            <a:r>
              <a:rPr lang="de-DE" sz="2400" dirty="0" smtClean="0"/>
              <a:t>.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5"/>
                </a:solidFill>
              </a:rPr>
              <a:t>t</a:t>
            </a:r>
            <a:r>
              <a:rPr lang="de-DE" sz="2400" dirty="0" smtClean="0"/>
              <a:t> ist die Zeit, hier geht es um </a:t>
            </a:r>
            <a:r>
              <a:rPr lang="de-DE" sz="2400" dirty="0" smtClean="0">
                <a:solidFill>
                  <a:schemeClr val="accent5"/>
                </a:solidFill>
              </a:rPr>
              <a:t>1 Jahr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r>
              <a:rPr lang="de-DE" sz="2400" dirty="0" smtClean="0"/>
              <a:t>N(t)=</a:t>
            </a:r>
            <a:r>
              <a:rPr lang="de-DE" sz="2400" dirty="0" smtClean="0">
                <a:solidFill>
                  <a:schemeClr val="accent2"/>
                </a:solidFill>
              </a:rPr>
              <a:t>800</a:t>
            </a:r>
            <a:r>
              <a:rPr lang="de-DE" sz="2400" dirty="0" smtClean="0"/>
              <a:t>*(</a:t>
            </a:r>
            <a:r>
              <a:rPr lang="de-DE" sz="2400" dirty="0">
                <a:solidFill>
                  <a:schemeClr val="accent3"/>
                </a:solidFill>
              </a:rPr>
              <a:t>1+0</a:t>
            </a:r>
            <a:r>
              <a:rPr lang="de-DE" sz="2400" dirty="0" smtClean="0">
                <a:solidFill>
                  <a:schemeClr val="accent3"/>
                </a:solidFill>
              </a:rPr>
              <a:t>,025</a:t>
            </a:r>
            <a:r>
              <a:rPr lang="de-DE" sz="2400" dirty="0" smtClean="0"/>
              <a:t>)^</a:t>
            </a:r>
            <a:r>
              <a:rPr lang="de-DE" sz="2400" dirty="0" smtClean="0">
                <a:solidFill>
                  <a:schemeClr val="accent5"/>
                </a:solidFill>
              </a:rPr>
              <a:t>1</a:t>
            </a:r>
          </a:p>
          <a:p>
            <a:pPr marL="0" indent="0">
              <a:buNone/>
              <a:tabLst>
                <a:tab pos="3317875" algn="l"/>
              </a:tabLst>
            </a:pPr>
            <a:r>
              <a:rPr lang="de-DE" sz="2400" dirty="0" smtClean="0"/>
              <a:t>N(t)=820</a:t>
            </a:r>
            <a:r>
              <a:rPr lang="de-DE" sz="2400" dirty="0"/>
              <a:t>	</a:t>
            </a:r>
            <a:r>
              <a:rPr lang="de-DE" sz="2400" dirty="0" smtClean="0"/>
              <a:t>A: Nach einem Jahr haben wir € 820.</a:t>
            </a: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6951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Jetzt wollen wir wissen, wie lange das Geld auf dem Sparbuch liegen muss, wenn wir doppelt so viel haben wollen.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Solche Rechnungen kann man auch ganz einfach mit der Zielwertsuche lösen: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Das geht genauso, wie bei den</a:t>
            </a:r>
          </a:p>
          <a:p>
            <a:pPr marL="0" indent="0">
              <a:buNone/>
            </a:pPr>
            <a:r>
              <a:rPr lang="de-DE" sz="2400" dirty="0" smtClean="0"/>
              <a:t>vorherigen Beispielen:</a:t>
            </a:r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0" t="34454" r="38283" b="53964"/>
          <a:stretch/>
        </p:blipFill>
        <p:spPr bwMode="auto">
          <a:xfrm>
            <a:off x="3347864" y="4625434"/>
            <a:ext cx="3748736" cy="190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7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Mit Hilfe der Zielwertsuche, rechnen wir uns die Zeit aus.</a:t>
            </a:r>
            <a:endParaRPr lang="de-AT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7" t="26310" r="11460" b="48891"/>
          <a:stretch/>
        </p:blipFill>
        <p:spPr bwMode="auto">
          <a:xfrm>
            <a:off x="827584" y="2348880"/>
            <a:ext cx="6963235" cy="265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3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Man sieht, dass das Ergebnis</a:t>
            </a:r>
          </a:p>
          <a:p>
            <a:pPr marL="0" indent="0">
              <a:buNone/>
            </a:pPr>
            <a:r>
              <a:rPr lang="de-DE" dirty="0" smtClean="0"/>
              <a:t>28,0</a:t>
            </a:r>
            <a:r>
              <a:rPr lang="de-AT" dirty="0" smtClean="0"/>
              <a:t>7 lautet.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Das heißt, dass wir nach ca. 28 Jahren € 1.600,- haben.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3" t="36459" r="40381" b="54791"/>
          <a:stretch/>
        </p:blipFill>
        <p:spPr bwMode="auto">
          <a:xfrm>
            <a:off x="6372200" y="1685817"/>
            <a:ext cx="2277666" cy="167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8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Als nächstes wollen wir herausfinden mit wie viel Prozent p. a. ein Konto verzinst wird, wenn das Anfangskapital von € 800,- nach 10 Jahren auf € 1.200,- anwächst.</a:t>
            </a:r>
          </a:p>
          <a:p>
            <a:pPr marL="0" indent="0">
              <a:buNone/>
            </a:pPr>
            <a:r>
              <a:rPr lang="de-DE" sz="2400" dirty="0" smtClean="0"/>
              <a:t>d. h. wir wollen </a:t>
            </a:r>
            <a:r>
              <a:rPr lang="de-DE" sz="2400" i="1" dirty="0" smtClean="0"/>
              <a:t>i</a:t>
            </a:r>
            <a:r>
              <a:rPr lang="de-DE" sz="2400" dirty="0" smtClean="0"/>
              <a:t> ausrechnen.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Man fasst zuerst alle Infos zusammen, die wir haben:</a:t>
            </a:r>
          </a:p>
          <a:p>
            <a:pPr marL="0" indent="0">
              <a:buNone/>
            </a:pPr>
            <a:r>
              <a:rPr lang="de-DE" sz="2400" b="1" u="sng" dirty="0" smtClean="0"/>
              <a:t>1200=800*(1+i)^10</a:t>
            </a:r>
          </a:p>
          <a:p>
            <a:pPr marL="0" indent="0">
              <a:buNone/>
            </a:pPr>
            <a:r>
              <a:rPr lang="de-DE" sz="2400" dirty="0" smtClean="0"/>
              <a:t>Das kann man auch mit der Zielwertsuche ausrechnen.</a:t>
            </a:r>
          </a:p>
          <a:p>
            <a:pPr marL="0" indent="0">
              <a:buNone/>
            </a:pPr>
            <a:endParaRPr lang="de-DE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922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Wir machen fast das Gleiche, wie beim </a:t>
            </a:r>
          </a:p>
          <a:p>
            <a:pPr marL="0" indent="0">
              <a:buNone/>
            </a:pPr>
            <a:r>
              <a:rPr lang="de-DE" sz="2400" dirty="0" smtClean="0"/>
              <a:t>letzten Beispiel. Wir geben statt </a:t>
            </a:r>
            <a:r>
              <a:rPr lang="de-DE" sz="2400" i="1" dirty="0" smtClean="0"/>
              <a:t>i</a:t>
            </a:r>
            <a:r>
              <a:rPr lang="de-DE" sz="2400" dirty="0" smtClean="0"/>
              <a:t> eine </a:t>
            </a:r>
          </a:p>
          <a:p>
            <a:pPr marL="0" indent="0">
              <a:buNone/>
            </a:pPr>
            <a:r>
              <a:rPr lang="de-DE" sz="2400" dirty="0" smtClean="0"/>
              <a:t>leere Zelle ein.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Jetzt </a:t>
            </a:r>
            <a:r>
              <a:rPr lang="de-DE" sz="2400" dirty="0"/>
              <a:t>tippen wir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beim Zielwert </a:t>
            </a:r>
            <a:r>
              <a:rPr lang="de-DE" sz="2400" dirty="0" smtClean="0"/>
              <a:t>1200 ein.</a:t>
            </a: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6" t="34375" r="27614" b="55242"/>
          <a:stretch/>
        </p:blipFill>
        <p:spPr bwMode="auto">
          <a:xfrm>
            <a:off x="5796136" y="1628800"/>
            <a:ext cx="3024336" cy="173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2" t="26916" r="8287" b="48891"/>
          <a:stretch/>
        </p:blipFill>
        <p:spPr bwMode="auto">
          <a:xfrm>
            <a:off x="4214926" y="3861048"/>
            <a:ext cx="4605546" cy="220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Das Ergebnis ist ca. 4%, das heißt</a:t>
            </a:r>
          </a:p>
          <a:p>
            <a:pPr marL="0" indent="0">
              <a:buNone/>
            </a:pPr>
            <a:r>
              <a:rPr lang="de-DE" dirty="0" smtClean="0"/>
              <a:t>wir müssten € 800 zu 4% p. a. </a:t>
            </a:r>
          </a:p>
          <a:p>
            <a:pPr marL="0" indent="0">
              <a:buNone/>
            </a:pPr>
            <a:r>
              <a:rPr lang="de-DE" dirty="0" smtClean="0"/>
              <a:t>anlegen um nach 10 Jahren </a:t>
            </a:r>
          </a:p>
          <a:p>
            <a:pPr marL="0" indent="0">
              <a:buNone/>
            </a:pPr>
            <a:r>
              <a:rPr lang="de-DE" dirty="0" smtClean="0"/>
              <a:t>€ 1.200,- zu haben.</a:t>
            </a:r>
            <a:endParaRPr lang="de-A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0" t="36250" r="29722" b="56452"/>
          <a:stretch/>
        </p:blipFill>
        <p:spPr bwMode="auto">
          <a:xfrm>
            <a:off x="6372200" y="1556792"/>
            <a:ext cx="2420295" cy="159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0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 smtClean="0"/>
              <a:t>Als letztes wollen wir noch wissen, welchen Betrag man zu 9,5%  p. a. anlegen muss, um nach 17 Jahren über € 5.000,-  zu verfügen.</a:t>
            </a:r>
          </a:p>
          <a:p>
            <a:pPr marL="0" indent="0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de-DE" b="1" u="sng" dirty="0" smtClean="0"/>
              <a:t>5000=N</a:t>
            </a:r>
            <a:r>
              <a:rPr lang="de-DE" sz="2000" b="1" u="sng" dirty="0" smtClean="0"/>
              <a:t>0</a:t>
            </a:r>
            <a:r>
              <a:rPr lang="de-DE" b="1" u="sng" dirty="0" smtClean="0"/>
              <a:t>*(1+0,095)^17 </a:t>
            </a:r>
          </a:p>
          <a:p>
            <a:pPr marL="0" indent="0" algn="ctr">
              <a:buNone/>
            </a:pPr>
            <a:r>
              <a:rPr lang="de-DE" b="1" u="sng" dirty="0" smtClean="0"/>
              <a:t>N</a:t>
            </a:r>
            <a:r>
              <a:rPr lang="de-DE" sz="2000" b="1" u="sng" dirty="0" smtClean="0"/>
              <a:t>0</a:t>
            </a:r>
            <a:r>
              <a:rPr lang="de-DE" b="1" u="sng" dirty="0" smtClean="0"/>
              <a:t>=5000/(1+0,095)^17</a:t>
            </a:r>
          </a:p>
          <a:p>
            <a:pPr marL="0" indent="0" algn="ctr">
              <a:buNone/>
            </a:pPr>
            <a:r>
              <a:rPr lang="de-DE" b="1" u="sng" dirty="0" smtClean="0"/>
              <a:t>N</a:t>
            </a:r>
            <a:r>
              <a:rPr lang="de-DE" sz="2000" b="1" u="sng" dirty="0" smtClean="0"/>
              <a:t>0</a:t>
            </a:r>
            <a:r>
              <a:rPr lang="de-DE" b="1" u="sng" dirty="0" smtClean="0"/>
              <a:t>=1068,88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Man muss also € 1068,88 anlegen, um nach 17 Jahren über </a:t>
            </a:r>
          </a:p>
          <a:p>
            <a:pPr marL="0" indent="0">
              <a:buNone/>
            </a:pPr>
            <a:r>
              <a:rPr lang="de-DE" sz="2400" dirty="0" smtClean="0"/>
              <a:t>€ 5.000,- verfügen zu können.</a:t>
            </a:r>
          </a:p>
          <a:p>
            <a:pPr marL="0" indent="0" algn="ctr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170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i="1" dirty="0" smtClean="0">
                <a:solidFill>
                  <a:schemeClr val="accent5">
                    <a:lumMod val="75000"/>
                  </a:schemeClr>
                </a:solidFill>
                <a:latin typeface="Chaparral Pro" pitchFamily="18" charset="0"/>
              </a:rPr>
              <a:t>Formel</a:t>
            </a:r>
            <a:endParaRPr lang="de-AT" sz="5400" i="1" dirty="0">
              <a:solidFill>
                <a:schemeClr val="accent5">
                  <a:lumMod val="75000"/>
                </a:schemeClr>
              </a:solidFill>
              <a:latin typeface="Chaparral Pro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allgemeine Formel für die Berechnung der exponentiellen Vorgänge lautet: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6600" b="1" dirty="0" smtClean="0">
                <a:solidFill>
                  <a:schemeClr val="accent5">
                    <a:lumMod val="75000"/>
                  </a:schemeClr>
                </a:solidFill>
              </a:rPr>
              <a:t>N(t)=N</a:t>
            </a:r>
            <a:r>
              <a:rPr lang="de-DE" sz="4400" b="1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de-DE" sz="6600" b="1" dirty="0" smtClean="0">
                <a:solidFill>
                  <a:schemeClr val="accent5">
                    <a:lumMod val="75000"/>
                  </a:schemeClr>
                </a:solidFill>
              </a:rPr>
              <a:t>*(1+i)^t</a:t>
            </a:r>
            <a:endParaRPr lang="de-AT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900113" algn="l"/>
                <a:tab pos="1430338" algn="l"/>
              </a:tabLst>
            </a:pPr>
            <a:r>
              <a:rPr lang="de-DE" sz="2800" dirty="0" smtClean="0">
                <a:solidFill>
                  <a:schemeClr val="accent5">
                    <a:lumMod val="75000"/>
                  </a:schemeClr>
                </a:solidFill>
              </a:rPr>
              <a:t>N(t)	= 	Wert zu einem bestimmten Zeitpunkt</a:t>
            </a:r>
          </a:p>
          <a:p>
            <a:pPr marL="0" indent="0">
              <a:buNone/>
              <a:tabLst>
                <a:tab pos="900113" algn="l"/>
                <a:tab pos="1430338" algn="l"/>
              </a:tabLst>
            </a:pPr>
            <a:r>
              <a:rPr lang="de-DE" sz="280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de-DE" sz="2800" dirty="0" smtClean="0">
                <a:solidFill>
                  <a:schemeClr val="accent5">
                    <a:lumMod val="75000"/>
                  </a:schemeClr>
                </a:solidFill>
              </a:rPr>
              <a:t>	=	Ausgangswert</a:t>
            </a:r>
          </a:p>
          <a:p>
            <a:pPr marL="0" indent="0">
              <a:buNone/>
              <a:tabLst>
                <a:tab pos="900113" algn="l"/>
                <a:tab pos="1430338" algn="l"/>
              </a:tabLst>
            </a:pPr>
            <a:r>
              <a:rPr lang="de-DE" sz="2800" dirty="0" smtClean="0">
                <a:solidFill>
                  <a:schemeClr val="accent5">
                    <a:lumMod val="75000"/>
                  </a:schemeClr>
                </a:solidFill>
              </a:rPr>
              <a:t>1 + i	=	Vermehrungs- oder Verminderungsfaktor</a:t>
            </a:r>
          </a:p>
          <a:p>
            <a:pPr marL="0" indent="0">
              <a:buNone/>
              <a:tabLst>
                <a:tab pos="900113" algn="l"/>
                <a:tab pos="1430338" algn="l"/>
              </a:tabLst>
            </a:pPr>
            <a:r>
              <a:rPr lang="de-DE" sz="2800" dirty="0" smtClean="0">
                <a:solidFill>
                  <a:schemeClr val="accent5">
                    <a:lumMod val="75000"/>
                  </a:schemeClr>
                </a:solidFill>
              </a:rPr>
              <a:t>t	=	Zeit</a:t>
            </a:r>
          </a:p>
          <a:p>
            <a:pPr marL="0" indent="0">
              <a:buNone/>
              <a:tabLst>
                <a:tab pos="900113" algn="l"/>
                <a:tab pos="1430338" algn="l"/>
              </a:tabLst>
            </a:pPr>
            <a:endParaRPr lang="de-DE" sz="2800" dirty="0"/>
          </a:p>
          <a:p>
            <a:pPr marL="0" indent="0" algn="ctr">
              <a:buNone/>
              <a:tabLst>
                <a:tab pos="900113" algn="l"/>
                <a:tab pos="1430338" algn="l"/>
              </a:tabLst>
            </a:pPr>
            <a:r>
              <a:rPr lang="de-DE" sz="4400" b="1" dirty="0" smtClean="0">
                <a:solidFill>
                  <a:schemeClr val="accent5">
                    <a:lumMod val="75000"/>
                  </a:schemeClr>
                </a:solidFill>
              </a:rPr>
              <a:t>N(t) =N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de-DE" sz="4400" b="1" dirty="0" smtClean="0">
                <a:solidFill>
                  <a:schemeClr val="accent5">
                    <a:lumMod val="75000"/>
                  </a:schemeClr>
                </a:solidFill>
              </a:rPr>
              <a:t>*(1+i)^t</a:t>
            </a:r>
          </a:p>
        </p:txBody>
      </p:sp>
    </p:spTree>
    <p:extLst>
      <p:ext uri="{BB962C8B-B14F-4D97-AF65-F5344CB8AC3E}">
        <p14:creationId xmlns:p14="http://schemas.microsoft.com/office/powerpoint/2010/main" val="30971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smtClean="0">
                <a:solidFill>
                  <a:schemeClr val="accent5">
                    <a:lumMod val="75000"/>
                  </a:schemeClr>
                </a:solidFill>
                <a:latin typeface="Chaparral Pro" pitchFamily="18" charset="0"/>
              </a:rPr>
              <a:t>Beispiele - EV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 smtClean="0"/>
              <a:t>Bakterien </a:t>
            </a:r>
            <a:r>
              <a:rPr lang="de-DE" sz="2400" dirty="0"/>
              <a:t>vermehren sich um </a:t>
            </a:r>
            <a:r>
              <a:rPr lang="de-DE" sz="2400" dirty="0" smtClean="0"/>
              <a:t>20% </a:t>
            </a:r>
            <a:r>
              <a:rPr lang="de-DE" sz="2400" dirty="0"/>
              <a:t>pro Stunde. Am Beginn einer Untersuchung </a:t>
            </a:r>
            <a:r>
              <a:rPr lang="de-DE" sz="2400" dirty="0" smtClean="0"/>
              <a:t> waren es 1000 </a:t>
            </a:r>
            <a:r>
              <a:rPr lang="de-DE" sz="2400" dirty="0"/>
              <a:t>Stück pro </a:t>
            </a:r>
            <a:r>
              <a:rPr lang="de-DE" sz="2400" dirty="0" smtClean="0"/>
              <a:t>m³. </a:t>
            </a:r>
          </a:p>
          <a:p>
            <a:pPr marL="0" indent="0">
              <a:buNone/>
            </a:pPr>
            <a:r>
              <a:rPr lang="de-DE" sz="2400" dirty="0" smtClean="0"/>
              <a:t>Wie viele sind es nach 3 Stunden?</a:t>
            </a:r>
          </a:p>
          <a:p>
            <a:pPr marL="0" indent="0">
              <a:buNone/>
            </a:pPr>
            <a:r>
              <a:rPr lang="de-DE" sz="2400" dirty="0" smtClean="0"/>
              <a:t>N(t)=?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Jetzt setzen wir </a:t>
            </a:r>
            <a:r>
              <a:rPr lang="de-DE" sz="2400" dirty="0" smtClean="0"/>
              <a:t>in die </a:t>
            </a:r>
            <a:r>
              <a:rPr lang="de-DE" sz="2400" dirty="0"/>
              <a:t>Formel ein: 	N(t)=N</a:t>
            </a:r>
            <a:r>
              <a:rPr lang="de-DE" sz="1600" dirty="0"/>
              <a:t>0</a:t>
            </a:r>
            <a:r>
              <a:rPr lang="de-DE" sz="2400" dirty="0"/>
              <a:t>*(1+i)^t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2"/>
                </a:solidFill>
              </a:rPr>
              <a:t>N</a:t>
            </a:r>
            <a:r>
              <a:rPr lang="de-DE" sz="1600" dirty="0" smtClean="0">
                <a:solidFill>
                  <a:schemeClr val="accent2"/>
                </a:solidFill>
              </a:rPr>
              <a:t>0</a:t>
            </a:r>
            <a:r>
              <a:rPr lang="de-DE" sz="2400" dirty="0" smtClean="0"/>
              <a:t> </a:t>
            </a:r>
            <a:r>
              <a:rPr lang="de-DE" sz="2400" dirty="0"/>
              <a:t>ist der Ausgangswert, in </a:t>
            </a:r>
            <a:r>
              <a:rPr lang="de-DE" sz="2400" dirty="0" smtClean="0"/>
              <a:t>diesem </a:t>
            </a:r>
            <a:r>
              <a:rPr lang="de-DE" sz="2400" dirty="0"/>
              <a:t>Fall </a:t>
            </a:r>
            <a:r>
              <a:rPr lang="de-DE" sz="2400" dirty="0" smtClean="0">
                <a:solidFill>
                  <a:schemeClr val="accent2"/>
                </a:solidFill>
              </a:rPr>
              <a:t>1000</a:t>
            </a:r>
            <a:r>
              <a:rPr lang="de-DE" sz="2400" dirty="0" smtClean="0"/>
              <a:t>.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3"/>
                </a:solidFill>
              </a:rPr>
              <a:t>(1</a:t>
            </a:r>
            <a:r>
              <a:rPr lang="de-DE" sz="2400" dirty="0" smtClean="0">
                <a:solidFill>
                  <a:schemeClr val="accent3"/>
                </a:solidFill>
              </a:rPr>
              <a:t>+ </a:t>
            </a:r>
            <a:r>
              <a:rPr lang="de-DE" sz="2400" dirty="0" smtClean="0">
                <a:solidFill>
                  <a:schemeClr val="accent3"/>
                </a:solidFill>
              </a:rPr>
              <a:t>i)</a:t>
            </a:r>
            <a:r>
              <a:rPr lang="de-DE" sz="2400" dirty="0" smtClean="0"/>
              <a:t> </a:t>
            </a:r>
            <a:r>
              <a:rPr lang="de-DE" sz="2400" dirty="0"/>
              <a:t>ist der </a:t>
            </a:r>
            <a:r>
              <a:rPr lang="de-DE" sz="2400" dirty="0" smtClean="0"/>
              <a:t>Wachstumsfaktor,  hier 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chemeClr val="accent3"/>
                </a:solidFill>
              </a:rPr>
              <a:t>1</a:t>
            </a:r>
            <a:r>
              <a:rPr lang="de-DE" sz="2400" dirty="0">
                <a:solidFill>
                  <a:schemeClr val="accent3"/>
                </a:solidFill>
              </a:rPr>
              <a:t>+ </a:t>
            </a:r>
            <a:r>
              <a:rPr lang="de-DE" sz="2400" dirty="0" smtClean="0">
                <a:solidFill>
                  <a:schemeClr val="accent3"/>
                </a:solidFill>
              </a:rPr>
              <a:t>0,2)</a:t>
            </a:r>
            <a:r>
              <a:rPr lang="de-DE" sz="2400" dirty="0" smtClean="0"/>
              <a:t>. </a:t>
            </a:r>
            <a:endParaRPr lang="de-DE" sz="2400" dirty="0"/>
          </a:p>
          <a:p>
            <a:pPr marL="0" indent="0">
              <a:buNone/>
            </a:pPr>
            <a:r>
              <a:rPr lang="de-DE" sz="2400" dirty="0">
                <a:solidFill>
                  <a:schemeClr val="accent5"/>
                </a:solidFill>
              </a:rPr>
              <a:t>t</a:t>
            </a:r>
            <a:r>
              <a:rPr lang="de-DE" sz="2400" dirty="0"/>
              <a:t> ist die Zeit, </a:t>
            </a:r>
            <a:r>
              <a:rPr lang="de-DE" sz="2400" dirty="0" smtClean="0"/>
              <a:t>also </a:t>
            </a:r>
            <a:r>
              <a:rPr lang="de-DE" sz="2400" dirty="0" smtClean="0">
                <a:solidFill>
                  <a:schemeClr val="accent5"/>
                </a:solidFill>
              </a:rPr>
              <a:t>3 Stunden</a:t>
            </a:r>
            <a:r>
              <a:rPr lang="de-DE" sz="2400" dirty="0" smtClean="0"/>
              <a:t>.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N(</a:t>
            </a:r>
            <a:r>
              <a:rPr lang="de-DE" sz="2400" dirty="0">
                <a:solidFill>
                  <a:schemeClr val="accent5"/>
                </a:solidFill>
              </a:rPr>
              <a:t>3</a:t>
            </a:r>
            <a:r>
              <a:rPr lang="de-DE" sz="2400" dirty="0" smtClean="0"/>
              <a:t>)=</a:t>
            </a:r>
            <a:r>
              <a:rPr lang="de-DE" sz="2400" dirty="0" smtClean="0">
                <a:solidFill>
                  <a:schemeClr val="accent2"/>
                </a:solidFill>
              </a:rPr>
              <a:t>1000</a:t>
            </a:r>
            <a:r>
              <a:rPr lang="de-DE" sz="2400" dirty="0" smtClean="0"/>
              <a:t>*(</a:t>
            </a:r>
            <a:r>
              <a:rPr lang="de-DE" sz="2400" dirty="0">
                <a:solidFill>
                  <a:schemeClr val="accent3"/>
                </a:solidFill>
              </a:rPr>
              <a:t>1+</a:t>
            </a:r>
            <a:r>
              <a:rPr lang="de-DE" sz="2400" dirty="0" smtClean="0">
                <a:solidFill>
                  <a:schemeClr val="accent3"/>
                </a:solidFill>
              </a:rPr>
              <a:t>0,2</a:t>
            </a:r>
            <a:r>
              <a:rPr lang="de-DE" sz="2400" dirty="0" smtClean="0"/>
              <a:t>)^</a:t>
            </a:r>
            <a:r>
              <a:rPr lang="de-DE" sz="2400" dirty="0" smtClean="0">
                <a:solidFill>
                  <a:schemeClr val="accent5"/>
                </a:solidFill>
              </a:rPr>
              <a:t>3</a:t>
            </a:r>
            <a:endParaRPr lang="de-DE" sz="2400" dirty="0">
              <a:solidFill>
                <a:schemeClr val="accent5"/>
              </a:solidFill>
            </a:endParaRPr>
          </a:p>
          <a:p>
            <a:pPr marL="0" indent="0">
              <a:buNone/>
              <a:tabLst>
                <a:tab pos="2330450" algn="l"/>
              </a:tabLst>
            </a:pPr>
            <a:r>
              <a:rPr lang="de-DE" sz="2400" dirty="0" smtClean="0"/>
              <a:t>N(</a:t>
            </a:r>
            <a:r>
              <a:rPr lang="de-DE" sz="2400" dirty="0">
                <a:solidFill>
                  <a:schemeClr val="accent5"/>
                </a:solidFill>
              </a:rPr>
              <a:t>3</a:t>
            </a:r>
            <a:r>
              <a:rPr lang="de-DE" sz="2400" dirty="0" smtClean="0"/>
              <a:t>)=</a:t>
            </a:r>
            <a:r>
              <a:rPr lang="de-DE" sz="2400" dirty="0" smtClean="0"/>
              <a:t>1728</a:t>
            </a:r>
            <a:r>
              <a:rPr lang="de-DE" sz="2400" dirty="0"/>
              <a:t>	</a:t>
            </a:r>
            <a:r>
              <a:rPr lang="de-DE" sz="2400" dirty="0" smtClean="0"/>
              <a:t>A: Nach 3 Stunden sind es 1728 Stück pro m³.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3348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Wie lange dauert es, bis sich die Bakterien verdoppeln?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Das kann man mit der Zielwertsuche ausrechnen.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Wir tippen einfach die Formel</a:t>
            </a:r>
          </a:p>
          <a:p>
            <a:pPr marL="0" indent="0">
              <a:buNone/>
            </a:pPr>
            <a:r>
              <a:rPr lang="de-DE" sz="2400" dirty="0" smtClean="0"/>
              <a:t>in </a:t>
            </a:r>
            <a:r>
              <a:rPr lang="de-DE" sz="2400" dirty="0"/>
              <a:t>Excel </a:t>
            </a:r>
            <a:r>
              <a:rPr lang="de-DE" sz="2400" dirty="0" smtClean="0"/>
              <a:t>ein</a:t>
            </a:r>
            <a:r>
              <a:rPr lang="de-DE" sz="2400" dirty="0"/>
              <a:t>, und statt </a:t>
            </a:r>
            <a:r>
              <a:rPr lang="de-DE" sz="2400" i="1" dirty="0" smtClean="0"/>
              <a:t>t</a:t>
            </a:r>
            <a:r>
              <a:rPr lang="de-DE" sz="2400" dirty="0" smtClean="0"/>
              <a:t> </a:t>
            </a:r>
            <a:r>
              <a:rPr lang="de-DE" sz="2400" dirty="0"/>
              <a:t>geben</a:t>
            </a:r>
          </a:p>
          <a:p>
            <a:pPr marL="0" indent="0">
              <a:buNone/>
            </a:pPr>
            <a:r>
              <a:rPr lang="de-DE" sz="2400" dirty="0"/>
              <a:t>wir eine leere Zelle </a:t>
            </a:r>
            <a:r>
              <a:rPr lang="de-DE" sz="2400" dirty="0" smtClean="0"/>
              <a:t>ein</a:t>
            </a:r>
            <a:r>
              <a:rPr lang="de-DE" sz="2400" dirty="0"/>
              <a:t>.</a:t>
            </a:r>
          </a:p>
          <a:p>
            <a:pPr marL="0" indent="0">
              <a:buNone/>
            </a:pPr>
            <a:endParaRPr lang="de-A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4" t="65836" r="32061" b="24997"/>
          <a:stretch/>
        </p:blipFill>
        <p:spPr bwMode="auto">
          <a:xfrm>
            <a:off x="4644008" y="3140968"/>
            <a:ext cx="4174656" cy="191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9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Der nächste Schritt ist die Zielwertsuche:</a:t>
            </a:r>
          </a:p>
          <a:p>
            <a:pPr marL="0" indent="0">
              <a:buNone/>
            </a:pPr>
            <a:r>
              <a:rPr lang="de-DE" sz="2400" dirty="0"/>
              <a:t>Man findet </a:t>
            </a:r>
            <a:r>
              <a:rPr lang="de-DE" sz="2400" dirty="0" smtClean="0"/>
              <a:t>sie </a:t>
            </a:r>
            <a:r>
              <a:rPr lang="de-DE" sz="2400" dirty="0"/>
              <a:t>unter </a:t>
            </a:r>
          </a:p>
          <a:p>
            <a:pPr marL="0" indent="0">
              <a:buNone/>
            </a:pPr>
            <a:r>
              <a:rPr lang="de-DE" sz="2400" dirty="0"/>
              <a:t>Daten/</a:t>
            </a:r>
          </a:p>
          <a:p>
            <a:pPr marL="0" indent="0">
              <a:buNone/>
            </a:pPr>
            <a:r>
              <a:rPr lang="de-DE" sz="2400" dirty="0"/>
              <a:t>Was-wäre-wenn-Analyse/</a:t>
            </a:r>
          </a:p>
          <a:p>
            <a:pPr marL="0" indent="0">
              <a:buNone/>
            </a:pPr>
            <a:r>
              <a:rPr lang="de-DE" sz="2400" dirty="0"/>
              <a:t>Zielwertsuche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Danach geben wir </a:t>
            </a:r>
            <a:r>
              <a:rPr lang="de-DE" sz="2400" dirty="0" smtClean="0"/>
              <a:t>die </a:t>
            </a:r>
          </a:p>
          <a:p>
            <a:pPr marL="0" indent="0">
              <a:buNone/>
            </a:pPr>
            <a:r>
              <a:rPr lang="de-DE" sz="2400" dirty="0" smtClean="0"/>
              <a:t>Verdopplung 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als Zielwert </a:t>
            </a:r>
            <a:r>
              <a:rPr lang="de-DE" sz="2400" dirty="0" smtClean="0"/>
              <a:t>ein, also 2000.</a:t>
            </a:r>
            <a:endParaRPr lang="de-DE" sz="2400" dirty="0"/>
          </a:p>
          <a:p>
            <a:pPr marL="0" indent="0">
              <a:buNone/>
            </a:pPr>
            <a:endParaRPr lang="de-AT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0" t="6250" r="17892" b="73542"/>
          <a:stretch/>
        </p:blipFill>
        <p:spPr bwMode="auto">
          <a:xfrm>
            <a:off x="4211960" y="2107605"/>
            <a:ext cx="3240360" cy="213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5" t="53125" r="16837" b="23438"/>
          <a:stretch/>
        </p:blipFill>
        <p:spPr bwMode="auto">
          <a:xfrm>
            <a:off x="4139952" y="4333106"/>
            <a:ext cx="4870240" cy="252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2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Das Ergebnis lautet 3,80.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Das heißt: Nach knapp 4 Stunden verdoppelt sich die Anzahl der Bakterien.</a:t>
            </a:r>
            <a:endParaRPr lang="de-DE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2" t="67292" r="35461" b="24375"/>
          <a:stretch/>
        </p:blipFill>
        <p:spPr bwMode="auto">
          <a:xfrm>
            <a:off x="5436096" y="1340768"/>
            <a:ext cx="2354662" cy="165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5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Das Nächste ist die Halbwertszeit:</a:t>
            </a:r>
          </a:p>
          <a:p>
            <a:pPr marL="0" indent="0">
              <a:buNone/>
            </a:pPr>
            <a:r>
              <a:rPr lang="de-DE" sz="2400" dirty="0" smtClean="0"/>
              <a:t>Cäsium </a:t>
            </a:r>
            <a:r>
              <a:rPr lang="de-DE" sz="2400" dirty="0"/>
              <a:t>zerfällt </a:t>
            </a:r>
            <a:r>
              <a:rPr lang="de-DE" sz="2400" dirty="0" smtClean="0"/>
              <a:t>mit </a:t>
            </a:r>
            <a:r>
              <a:rPr lang="de-DE" sz="2400" dirty="0"/>
              <a:t>einer Halbwertszeit von 9,7 Tagen, wie viel Prozent der Anfangsmenge </a:t>
            </a:r>
            <a:r>
              <a:rPr lang="de-DE" sz="2400" dirty="0" smtClean="0"/>
              <a:t>zerfällt pro Tag?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Wir tippen die Formel wieder ein.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A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9" t="53333" r="28433" b="36694"/>
          <a:stretch/>
        </p:blipFill>
        <p:spPr bwMode="auto">
          <a:xfrm>
            <a:off x="6516216" y="3356992"/>
            <a:ext cx="2448272" cy="158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5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Dann die Zielwertsuche: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Als Zielwert geben wir die </a:t>
            </a:r>
          </a:p>
          <a:p>
            <a:pPr marL="0" indent="0">
              <a:buNone/>
            </a:pPr>
            <a:r>
              <a:rPr lang="de-DE" sz="2400" dirty="0" smtClean="0"/>
              <a:t>Hälfte ein, also 0,5.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Das Ergebnis lautet -0,069, d. h. Abnahme</a:t>
            </a:r>
          </a:p>
          <a:p>
            <a:pPr marL="0" indent="0">
              <a:buNone/>
            </a:pPr>
            <a:r>
              <a:rPr lang="de-DE" sz="2400" dirty="0" smtClean="0"/>
              <a:t>um ca. 7% pro Tag.</a:t>
            </a: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AT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2" t="39792" r="10864" b="36895"/>
          <a:stretch/>
        </p:blipFill>
        <p:spPr bwMode="auto">
          <a:xfrm>
            <a:off x="3923928" y="1700808"/>
            <a:ext cx="4464496" cy="229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9" t="54335" r="29483" b="36391"/>
          <a:stretch/>
        </p:blipFill>
        <p:spPr bwMode="auto">
          <a:xfrm>
            <a:off x="6084168" y="4394143"/>
            <a:ext cx="2160240" cy="177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Bildschirmpräsentation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EXPONENTIELLE VORGÄNGE UND FINANZMATHEMATIK</vt:lpstr>
      <vt:lpstr>Formel</vt:lpstr>
      <vt:lpstr>PowerPoint-Präsentation</vt:lpstr>
      <vt:lpstr>Beispiele - EV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Beispiele - FM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EXPONENTIELLE VORGÄNGE</dc:title>
  <dc:creator>oem</dc:creator>
  <cp:lastModifiedBy>Gabi</cp:lastModifiedBy>
  <cp:revision>26</cp:revision>
  <dcterms:created xsi:type="dcterms:W3CDTF">2012-06-12T19:34:12Z</dcterms:created>
  <dcterms:modified xsi:type="dcterms:W3CDTF">2012-11-25T18:52:21Z</dcterms:modified>
</cp:coreProperties>
</file>