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5" r:id="rId3"/>
    <p:sldId id="262" r:id="rId4"/>
    <p:sldId id="266" r:id="rId5"/>
    <p:sldId id="264" r:id="rId6"/>
    <p:sldId id="267" r:id="rId7"/>
    <p:sldId id="268" r:id="rId8"/>
    <p:sldId id="263" r:id="rId9"/>
    <p:sldId id="270" r:id="rId10"/>
    <p:sldId id="269" r:id="rId11"/>
    <p:sldId id="271" r:id="rId12"/>
    <p:sldId id="257" r:id="rId13"/>
    <p:sldId id="258" r:id="rId14"/>
    <p:sldId id="259" r:id="rId15"/>
    <p:sldId id="260" r:id="rId16"/>
    <p:sldId id="261" r:id="rId17"/>
    <p:sldId id="272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8" autoAdjust="0"/>
    <p:restoredTop sz="94589" autoAdjust="0"/>
  </p:normalViewPr>
  <p:slideViewPr>
    <p:cSldViewPr>
      <p:cViewPr>
        <p:scale>
          <a:sx n="72" d="100"/>
          <a:sy n="72" d="100"/>
        </p:scale>
        <p:origin x="-93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FFBA5-050F-4485-AECB-1C256C55663B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2BE0F-3814-452D-A9C3-743C5A2DCAC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635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11</a:t>
            </a:fld>
            <a:endParaRPr lang="de-A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12</a:t>
            </a:fld>
            <a:endParaRPr lang="de-A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13</a:t>
            </a:fld>
            <a:endParaRPr lang="de-A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14</a:t>
            </a:fld>
            <a:endParaRPr lang="de-A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15</a:t>
            </a:fld>
            <a:endParaRPr lang="de-A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16</a:t>
            </a:fld>
            <a:endParaRPr lang="de-A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17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7</a:t>
            </a:fld>
            <a:endParaRPr lang="de-A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8</a:t>
            </a:fld>
            <a:endParaRPr lang="de-A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2BE0F-3814-452D-A9C3-743C5A2DCAC7}" type="slidenum">
              <a:rPr lang="de-AT" smtClean="0"/>
              <a:pPr/>
              <a:t>9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6392" name="Rectangle 1032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16393" name="Rectangle 1033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16394" name="Rectangle 1034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de-DE" smtClean="0"/>
              <a:t>ClipArt durch Klicken auf Symbol hinzufügen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B0FC810C-80AE-438A-A77B-B1D8C00D5534}" type="datetimeFigureOut">
              <a:rPr lang="de-AT" smtClean="0"/>
              <a:pPr/>
              <a:t>22.01.2012</a:t>
            </a:fld>
            <a:endParaRPr lang="de-AT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de-AT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3B3BEC30-F95C-4D89-B1E3-1412C6060AD4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de-DE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de-DE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de-DE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dirty="0" smtClean="0"/>
              <a:t>Trigonometrie</a:t>
            </a:r>
            <a:endParaRPr lang="de-AT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sz="2400" dirty="0" smtClean="0"/>
              <a:t>Emina </a:t>
            </a:r>
            <a:r>
              <a:rPr lang="de-AT" sz="2400" dirty="0" err="1" smtClean="0"/>
              <a:t>Muharemovic</a:t>
            </a:r>
            <a:endParaRPr lang="de-AT" sz="2400" dirty="0" smtClean="0"/>
          </a:p>
          <a:p>
            <a:r>
              <a:rPr lang="de-AT" sz="2400" dirty="0" smtClean="0"/>
              <a:t>Amela </a:t>
            </a:r>
            <a:r>
              <a:rPr lang="de-AT" sz="2400" smtClean="0"/>
              <a:t>Sehic </a:t>
            </a:r>
            <a:endParaRPr lang="de-A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Umkehrfunktion</a:t>
            </a:r>
            <a:endParaRPr lang="de-AT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6114" r="7288"/>
          <a:stretch>
            <a:fillRect/>
          </a:stretch>
        </p:blipFill>
        <p:spPr bwMode="auto">
          <a:xfrm>
            <a:off x="6084168" y="3324622"/>
            <a:ext cx="3059832" cy="3533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e Legende 4"/>
          <p:cNvSpPr/>
          <p:nvPr/>
        </p:nvSpPr>
        <p:spPr bwMode="auto">
          <a:xfrm flipH="1">
            <a:off x="1403648" y="2204864"/>
            <a:ext cx="5040560" cy="3312368"/>
          </a:xfrm>
          <a:prstGeom prst="wedgeEllipseCallout">
            <a:avLst>
              <a:gd name="adj1" fmla="val -26440"/>
              <a:gd name="adj2" fmla="val 57983"/>
            </a:avLst>
          </a:prstGeom>
          <a:noFill/>
          <a:ln w="3810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b="1" dirty="0" smtClean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Achtung! </a:t>
            </a:r>
            <a:r>
              <a:rPr lang="de-AT" dirty="0" smtClean="0"/>
              <a:t>Ist z.B. der Wert des Sinus bekannt, und der dazugehörige Winkel wird gesucht, braucht man die entsprechenden Umkehrfunktionen </a:t>
            </a:r>
            <a:r>
              <a:rPr lang="de-AT" i="1" dirty="0" smtClean="0"/>
              <a:t>(auf dem Taschenrechner: sin</a:t>
            </a:r>
            <a:r>
              <a:rPr lang="de-AT" i="1" baseline="30000" dirty="0" smtClean="0"/>
              <a:t>-1</a:t>
            </a:r>
            <a:r>
              <a:rPr lang="de-AT" i="1" dirty="0" smtClean="0"/>
              <a:t>, cos</a:t>
            </a:r>
            <a:r>
              <a:rPr lang="de-AT" i="1" baseline="30000" dirty="0" smtClean="0"/>
              <a:t>-1</a:t>
            </a:r>
            <a:r>
              <a:rPr lang="de-AT" i="1" dirty="0" smtClean="0"/>
              <a:t> und tan</a:t>
            </a:r>
            <a:r>
              <a:rPr lang="de-AT" i="1" baseline="30000" dirty="0" smtClean="0"/>
              <a:t>-1</a:t>
            </a:r>
            <a:r>
              <a:rPr lang="de-AT" i="1" dirty="0" smtClean="0"/>
              <a:t>).</a:t>
            </a:r>
            <a:endParaRPr kumimoji="0" lang="de-AT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Beispiele</a:t>
            </a:r>
            <a:endParaRPr lang="de-AT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6114" r="7288"/>
          <a:stretch>
            <a:fillRect/>
          </a:stretch>
        </p:blipFill>
        <p:spPr bwMode="auto">
          <a:xfrm>
            <a:off x="6084168" y="3324622"/>
            <a:ext cx="3059832" cy="3533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e Legende 4"/>
          <p:cNvSpPr/>
          <p:nvPr/>
        </p:nvSpPr>
        <p:spPr bwMode="auto">
          <a:xfrm flipH="1">
            <a:off x="2771800" y="3068960"/>
            <a:ext cx="3672408" cy="1872208"/>
          </a:xfrm>
          <a:prstGeom prst="wedgeEllipseCallout">
            <a:avLst/>
          </a:prstGeom>
          <a:noFill/>
          <a:ln w="3810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dirty="0" smtClean="0">
                <a:latin typeface="Arial" charset="0"/>
              </a:rPr>
              <a:t>Löse die folgenden Beispiele um zu kontrollieren, ob du die Theorie beherrscht ! </a:t>
            </a:r>
            <a:endParaRPr kumimoji="0" lang="de-A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1</a:t>
            </a:r>
            <a:endParaRPr lang="de-AT" b="1" dirty="0"/>
          </a:p>
        </p:txBody>
      </p:sp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Ein Papierdrache fliegt an einer 80 m langen Schnur, die mit dem Boden den Winkel α = 75° einschließt. 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 algn="ctr">
              <a:buNone/>
            </a:pPr>
            <a:r>
              <a:rPr lang="de-AT" b="1" dirty="0" smtClean="0">
                <a:solidFill>
                  <a:schemeClr val="bg2">
                    <a:lumMod val="25000"/>
                  </a:schemeClr>
                </a:solidFill>
              </a:rPr>
              <a:t>Wie hoch fliegt der Drache?</a:t>
            </a:r>
          </a:p>
          <a:p>
            <a:pPr marL="0" indent="0">
              <a:buNone/>
            </a:pPr>
            <a:endParaRPr lang="de-AT" dirty="0" smtClean="0"/>
          </a:p>
          <a:p>
            <a:endParaRPr lang="de-AT" dirty="0"/>
          </a:p>
          <a:p>
            <a:pPr>
              <a:buNone/>
            </a:pP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b="1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AT" dirty="0" smtClean="0"/>
          </a:p>
          <a:p>
            <a:pPr algn="r">
              <a:buNone/>
            </a:pPr>
            <a:endParaRPr lang="de-AT" dirty="0" smtClean="0"/>
          </a:p>
          <a:p>
            <a:pPr algn="r">
              <a:buNone/>
            </a:pPr>
            <a:r>
              <a:rPr lang="de-AT" dirty="0" smtClean="0"/>
              <a:t>α =75</a:t>
            </a:r>
            <a:r>
              <a:rPr lang="de-AT" dirty="0" smtClean="0">
                <a:latin typeface="Vrinda"/>
                <a:cs typeface="Vrinda"/>
              </a:rPr>
              <a:t>°</a:t>
            </a:r>
            <a:r>
              <a:rPr lang="de-AT" dirty="0" smtClean="0"/>
              <a:t> g=45 cm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g= Hypotenuse</a:t>
            </a:r>
          </a:p>
          <a:p>
            <a:pPr>
              <a:buNone/>
            </a:pPr>
            <a:r>
              <a:rPr lang="de-AT" dirty="0"/>
              <a:t>h</a:t>
            </a:r>
            <a:r>
              <a:rPr lang="de-AT" dirty="0" smtClean="0"/>
              <a:t>= Gegenkathete</a:t>
            </a:r>
          </a:p>
          <a:p>
            <a:pPr>
              <a:buNone/>
            </a:pPr>
            <a:r>
              <a:rPr lang="de-AT" dirty="0"/>
              <a:t>l</a:t>
            </a:r>
            <a:r>
              <a:rPr lang="de-AT" dirty="0" smtClean="0"/>
              <a:t>= Ankathete</a:t>
            </a:r>
          </a:p>
          <a:p>
            <a:pPr>
              <a:buNone/>
            </a:pPr>
            <a:endParaRPr lang="de-AT" dirty="0" smtClean="0"/>
          </a:p>
        </p:txBody>
      </p:sp>
      <p:sp>
        <p:nvSpPr>
          <p:cNvPr id="7" name="Rechtwinkliges Dreieck 6"/>
          <p:cNvSpPr/>
          <p:nvPr/>
        </p:nvSpPr>
        <p:spPr>
          <a:xfrm>
            <a:off x="1043608" y="1700808"/>
            <a:ext cx="3744416" cy="1872208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Bogen 7"/>
          <p:cNvSpPr/>
          <p:nvPr/>
        </p:nvSpPr>
        <p:spPr>
          <a:xfrm rot="16200000">
            <a:off x="3599892" y="3248980"/>
            <a:ext cx="720080" cy="648072"/>
          </a:xfrm>
          <a:prstGeom prst="arc">
            <a:avLst>
              <a:gd name="adj1" fmla="val 16200000"/>
              <a:gd name="adj2" fmla="val 91482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2987824" y="22768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g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411760" y="36450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l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67544" y="25649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h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851920" y="321297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α</a:t>
            </a:r>
            <a:endParaRPr lang="de-A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sin α = Gegenkathete</a:t>
            </a:r>
          </a:p>
          <a:p>
            <a:pPr>
              <a:buNone/>
            </a:pPr>
            <a:r>
              <a:rPr lang="de-AT" dirty="0"/>
              <a:t>	</a:t>
            </a:r>
            <a:r>
              <a:rPr lang="de-AT" dirty="0" smtClean="0"/>
              <a:t>	   Hypotenuse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sin α = h/g</a:t>
            </a:r>
          </a:p>
          <a:p>
            <a:pPr>
              <a:buNone/>
            </a:pPr>
            <a:r>
              <a:rPr lang="de-AT" dirty="0" smtClean="0"/>
              <a:t>sin 75</a:t>
            </a:r>
            <a:r>
              <a:rPr lang="de-AT" dirty="0" smtClean="0">
                <a:latin typeface="Vrinda"/>
                <a:cs typeface="Vrinda"/>
              </a:rPr>
              <a:t>°</a:t>
            </a:r>
            <a:r>
              <a:rPr lang="de-AT" dirty="0" smtClean="0"/>
              <a:t> =  h/45 |*45</a:t>
            </a:r>
          </a:p>
          <a:p>
            <a:pPr>
              <a:buNone/>
            </a:pPr>
            <a:r>
              <a:rPr lang="de-AT" dirty="0" smtClean="0"/>
              <a:t>sin (75</a:t>
            </a:r>
            <a:r>
              <a:rPr lang="de-AT" dirty="0" smtClean="0">
                <a:latin typeface="Vrinda"/>
                <a:cs typeface="Vrinda"/>
              </a:rPr>
              <a:t>°</a:t>
            </a:r>
            <a:r>
              <a:rPr lang="de-AT" dirty="0" smtClean="0"/>
              <a:t>)*45= h</a:t>
            </a:r>
          </a:p>
          <a:p>
            <a:pPr>
              <a:buNone/>
            </a:pPr>
            <a:endParaRPr lang="de-AT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de-AT" dirty="0" smtClean="0">
                <a:solidFill>
                  <a:schemeClr val="bg2">
                    <a:lumMod val="25000"/>
                  </a:schemeClr>
                </a:solidFill>
              </a:rPr>
              <a:t>h= 43,47 cm</a:t>
            </a:r>
          </a:p>
          <a:p>
            <a:pPr>
              <a:buNone/>
            </a:pPr>
            <a:endParaRPr lang="de-AT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1691680" y="2132856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2</a:t>
            </a:r>
            <a:endParaRPr lang="de-AT" b="1" dirty="0"/>
          </a:p>
        </p:txBody>
      </p:sp>
      <p:sp>
        <p:nvSpPr>
          <p:cNvPr id="10" name="Inhaltsplatzhalter 9"/>
          <p:cNvSpPr txBox="1">
            <a:spLocks noGrp="1"/>
          </p:cNvSpPr>
          <p:nvPr>
            <p:ph idx="1"/>
          </p:nvPr>
        </p:nvSpPr>
        <p:spPr>
          <a:xfrm>
            <a:off x="395536" y="1196752"/>
            <a:ext cx="8229600" cy="5312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AT" dirty="0" smtClean="0"/>
              <a:t>					</a:t>
            </a:r>
          </a:p>
          <a:p>
            <a:pPr>
              <a:buNone/>
            </a:pPr>
            <a:r>
              <a:rPr lang="de-AT" dirty="0" smtClean="0"/>
              <a:t>					</a:t>
            </a:r>
            <a:r>
              <a:rPr lang="de-AT" b="1" dirty="0" smtClean="0">
                <a:solidFill>
                  <a:schemeClr val="bg2">
                    <a:lumMod val="25000"/>
                  </a:schemeClr>
                </a:solidFill>
              </a:rPr>
              <a:t>gesucht: h?</a:t>
            </a:r>
          </a:p>
          <a:p>
            <a:pPr>
              <a:buNone/>
            </a:pPr>
            <a:r>
              <a:rPr lang="de-AT" dirty="0">
                <a:sym typeface="Symbol"/>
              </a:rPr>
              <a:t>	</a:t>
            </a:r>
            <a:r>
              <a:rPr lang="de-AT" dirty="0" smtClean="0">
                <a:sym typeface="Symbol"/>
              </a:rPr>
              <a:t>				= 70</a:t>
            </a:r>
            <a:r>
              <a:rPr lang="de-AT" dirty="0" smtClean="0">
                <a:latin typeface="Vrinda"/>
                <a:cs typeface="Vrinda"/>
              </a:rPr>
              <a:t>°</a:t>
            </a:r>
            <a:endParaRPr lang="de-AT" dirty="0" smtClean="0">
              <a:sym typeface="Symbol"/>
            </a:endParaRPr>
          </a:p>
          <a:p>
            <a:pPr>
              <a:buNone/>
            </a:pPr>
            <a:r>
              <a:rPr lang="de-AT" dirty="0">
                <a:sym typeface="Symbol"/>
              </a:rPr>
              <a:t>	</a:t>
            </a:r>
            <a:r>
              <a:rPr lang="de-AT" dirty="0" smtClean="0">
                <a:sym typeface="Symbol"/>
              </a:rPr>
              <a:t>				b= 5 cm</a:t>
            </a:r>
          </a:p>
          <a:p>
            <a:pPr>
              <a:buNone/>
            </a:pPr>
            <a:endParaRPr lang="de-AT" dirty="0">
              <a:sym typeface="Symbol"/>
            </a:endParaRPr>
          </a:p>
          <a:p>
            <a:pPr>
              <a:buNone/>
            </a:pPr>
            <a:endParaRPr lang="de-AT" dirty="0" smtClean="0">
              <a:sym typeface="Symbol"/>
            </a:endParaRPr>
          </a:p>
          <a:p>
            <a:pPr>
              <a:buNone/>
            </a:pPr>
            <a:r>
              <a:rPr lang="de-AT" dirty="0" smtClean="0">
                <a:sym typeface="Symbol"/>
              </a:rPr>
              <a:t>b/2 = Gegenkathete</a:t>
            </a:r>
          </a:p>
          <a:p>
            <a:pPr>
              <a:buNone/>
            </a:pPr>
            <a:r>
              <a:rPr lang="de-AT" dirty="0" smtClean="0">
                <a:sym typeface="Symbol"/>
              </a:rPr>
              <a:t>h= Ankathete</a:t>
            </a:r>
          </a:p>
          <a:p>
            <a:pPr>
              <a:buNone/>
            </a:pPr>
            <a:r>
              <a:rPr lang="de-AT" dirty="0" smtClean="0">
                <a:sym typeface="Symbol"/>
              </a:rPr>
              <a:t>c= Hypotenuse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4" name="Gleichschenkliges Dreieck 3"/>
          <p:cNvSpPr/>
          <p:nvPr/>
        </p:nvSpPr>
        <p:spPr>
          <a:xfrm>
            <a:off x="755576" y="1844824"/>
            <a:ext cx="2160240" cy="187220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1763688" y="37170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971600" y="25649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a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2555776" y="24928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c</a:t>
            </a:r>
          </a:p>
        </p:txBody>
      </p:sp>
      <p:cxnSp>
        <p:nvCxnSpPr>
          <p:cNvPr id="9" name="Gerade Verbindung 8"/>
          <p:cNvCxnSpPr>
            <a:stCxn id="4" idx="0"/>
          </p:cNvCxnSpPr>
          <p:nvPr/>
        </p:nvCxnSpPr>
        <p:spPr>
          <a:xfrm rot="16200000" flipH="1">
            <a:off x="899592" y="2780928"/>
            <a:ext cx="18722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1475656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h</a:t>
            </a:r>
            <a:endParaRPr lang="de-AT" dirty="0"/>
          </a:p>
        </p:txBody>
      </p:sp>
      <p:cxnSp>
        <p:nvCxnSpPr>
          <p:cNvPr id="13" name="Gerade Verbindung 12"/>
          <p:cNvCxnSpPr>
            <a:endCxn id="4" idx="4"/>
          </p:cNvCxnSpPr>
          <p:nvPr/>
        </p:nvCxnSpPr>
        <p:spPr>
          <a:xfrm>
            <a:off x="1835696" y="3717032"/>
            <a:ext cx="108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2915816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rgbClr val="FF0000"/>
                </a:solidFill>
              </a:rPr>
              <a:t>b/2</a:t>
            </a:r>
            <a:endParaRPr lang="de-AT" dirty="0">
              <a:solidFill>
                <a:srgbClr val="FF0000"/>
              </a:solidFill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 rot="5400000" flipH="1" flipV="1">
            <a:off x="2956466" y="3460358"/>
            <a:ext cx="206732" cy="14401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ogen 17"/>
          <p:cNvSpPr/>
          <p:nvPr/>
        </p:nvSpPr>
        <p:spPr>
          <a:xfrm rot="7653304">
            <a:off x="1376149" y="1629726"/>
            <a:ext cx="825825" cy="934251"/>
          </a:xfrm>
          <a:prstGeom prst="arc">
            <a:avLst>
              <a:gd name="adj1" fmla="val 16561205"/>
              <a:gd name="adj2" fmla="val 1510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Textfeld 19"/>
          <p:cNvSpPr txBox="1"/>
          <p:nvPr/>
        </p:nvSpPr>
        <p:spPr>
          <a:xfrm>
            <a:off x="1763688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ym typeface="Symbol"/>
              </a:rPr>
              <a:t></a:t>
            </a:r>
            <a:endParaRPr lang="de-AT" dirty="0"/>
          </a:p>
        </p:txBody>
      </p:sp>
      <p:sp>
        <p:nvSpPr>
          <p:cNvPr id="29" name="Bogen 28"/>
          <p:cNvSpPr/>
          <p:nvPr/>
        </p:nvSpPr>
        <p:spPr>
          <a:xfrm rot="8680477">
            <a:off x="1779740" y="2258696"/>
            <a:ext cx="504056" cy="216024"/>
          </a:xfrm>
          <a:prstGeom prst="arc">
            <a:avLst>
              <a:gd name="adj1" fmla="val 14045351"/>
              <a:gd name="adj2" fmla="val 21446864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AT" dirty="0" smtClean="0">
                <a:sym typeface="Symbol"/>
              </a:rPr>
              <a:t>b/2 = 5/2=2,5</a:t>
            </a:r>
          </a:p>
          <a:p>
            <a:pPr>
              <a:buNone/>
            </a:pPr>
            <a:r>
              <a:rPr lang="de-AT" dirty="0" smtClean="0">
                <a:sym typeface="Symbol"/>
              </a:rPr>
              <a:t>/2= 70</a:t>
            </a:r>
            <a:r>
              <a:rPr lang="de-AT" dirty="0" smtClean="0">
                <a:cs typeface="Vrinda"/>
              </a:rPr>
              <a:t>°/</a:t>
            </a:r>
            <a:r>
              <a:rPr lang="de-AT" dirty="0">
                <a:cs typeface="Vrinda"/>
              </a:rPr>
              <a:t>2=35</a:t>
            </a:r>
            <a:r>
              <a:rPr lang="de-AT" dirty="0" smtClean="0">
                <a:cs typeface="Vrinda"/>
              </a:rPr>
              <a:t>°</a:t>
            </a:r>
          </a:p>
          <a:p>
            <a:pPr>
              <a:buNone/>
            </a:pPr>
            <a:endParaRPr lang="de-AT" dirty="0">
              <a:cs typeface="Vrinda"/>
            </a:endParaRPr>
          </a:p>
          <a:p>
            <a:pPr>
              <a:buNone/>
            </a:pPr>
            <a:r>
              <a:rPr lang="de-AT" dirty="0" smtClean="0">
                <a:cs typeface="Vrinda"/>
              </a:rPr>
              <a:t>tan</a:t>
            </a:r>
            <a:r>
              <a:rPr lang="de-AT" dirty="0" smtClean="0">
                <a:sym typeface="Symbol"/>
              </a:rPr>
              <a:t> /2= Gegenkathete</a:t>
            </a:r>
          </a:p>
          <a:p>
            <a:pPr>
              <a:buNone/>
            </a:pPr>
            <a:r>
              <a:rPr lang="de-AT" dirty="0">
                <a:cs typeface="Vrinda"/>
                <a:sym typeface="Symbol"/>
              </a:rPr>
              <a:t>	</a:t>
            </a:r>
            <a:r>
              <a:rPr lang="de-AT" dirty="0" smtClean="0">
                <a:cs typeface="Vrinda"/>
                <a:sym typeface="Symbol"/>
              </a:rPr>
              <a:t>	       Ankathete</a:t>
            </a:r>
          </a:p>
          <a:p>
            <a:pPr>
              <a:buNone/>
            </a:pPr>
            <a:endParaRPr lang="de-AT" dirty="0" smtClean="0">
              <a:cs typeface="Vrinda"/>
              <a:sym typeface="Symbol"/>
            </a:endParaRPr>
          </a:p>
          <a:p>
            <a:pPr>
              <a:buNone/>
            </a:pPr>
            <a:r>
              <a:rPr lang="de-AT" dirty="0" smtClean="0">
                <a:cs typeface="Vrinda"/>
                <a:sym typeface="Symbol"/>
              </a:rPr>
              <a:t>tan 35</a:t>
            </a:r>
            <a:r>
              <a:rPr lang="de-AT" dirty="0" smtClean="0">
                <a:cs typeface="Vrinda"/>
              </a:rPr>
              <a:t>°</a:t>
            </a:r>
            <a:r>
              <a:rPr lang="de-AT" dirty="0" smtClean="0">
                <a:cs typeface="Vrinda"/>
                <a:sym typeface="Symbol"/>
              </a:rPr>
              <a:t> = 2,5 /h |:2,5</a:t>
            </a:r>
          </a:p>
          <a:p>
            <a:pPr>
              <a:buNone/>
            </a:pPr>
            <a:r>
              <a:rPr lang="de-AT" dirty="0" smtClean="0">
                <a:cs typeface="Vrinda"/>
                <a:sym typeface="Symbol"/>
              </a:rPr>
              <a:t>h= 2,5/tan </a:t>
            </a:r>
            <a:r>
              <a:rPr lang="de-AT" dirty="0">
                <a:cs typeface="Vrinda"/>
                <a:sym typeface="Symbol"/>
              </a:rPr>
              <a:t>(35</a:t>
            </a:r>
            <a:r>
              <a:rPr lang="de-AT" dirty="0" smtClean="0">
                <a:cs typeface="Vrinda"/>
              </a:rPr>
              <a:t>°</a:t>
            </a:r>
            <a:r>
              <a:rPr lang="de-AT" dirty="0" smtClean="0">
                <a:cs typeface="Vrinda"/>
                <a:sym typeface="Symbol"/>
              </a:rPr>
              <a:t>)</a:t>
            </a:r>
          </a:p>
          <a:p>
            <a:pPr>
              <a:buNone/>
            </a:pPr>
            <a:r>
              <a:rPr lang="de-AT" b="1" dirty="0" smtClean="0">
                <a:solidFill>
                  <a:schemeClr val="bg2">
                    <a:lumMod val="25000"/>
                  </a:schemeClr>
                </a:solidFill>
                <a:cs typeface="Vrinda"/>
                <a:sym typeface="Symbol"/>
              </a:rPr>
              <a:t>h= 3,6 cm</a:t>
            </a:r>
            <a:endParaRPr lang="de-AT" b="1" dirty="0" smtClean="0">
              <a:solidFill>
                <a:schemeClr val="bg2">
                  <a:lumMod val="25000"/>
                </a:schemeClr>
              </a:solidFill>
              <a:cs typeface="Vrinda"/>
            </a:endParaRPr>
          </a:p>
          <a:p>
            <a:endParaRPr lang="de-AT" dirty="0">
              <a:latin typeface="+mj-lt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1928794" y="3500438"/>
            <a:ext cx="24482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6114" r="7288"/>
          <a:stretch>
            <a:fillRect/>
          </a:stretch>
        </p:blipFill>
        <p:spPr bwMode="auto">
          <a:xfrm>
            <a:off x="6084168" y="3324622"/>
            <a:ext cx="3059832" cy="3533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e Legende 4"/>
          <p:cNvSpPr/>
          <p:nvPr/>
        </p:nvSpPr>
        <p:spPr bwMode="auto">
          <a:xfrm flipH="1">
            <a:off x="2771800" y="3068960"/>
            <a:ext cx="3672408" cy="1872208"/>
          </a:xfrm>
          <a:prstGeom prst="wedgeEllipseCallout">
            <a:avLst/>
          </a:prstGeom>
          <a:noFill/>
          <a:ln w="3810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dirty="0" smtClean="0">
                <a:latin typeface="Arial" charset="0"/>
              </a:rPr>
              <a:t>So, jetzt sollte alles klar sein, </a:t>
            </a:r>
            <a:r>
              <a:rPr lang="de-AT" smtClean="0">
                <a:latin typeface="Arial" charset="0"/>
              </a:rPr>
              <a:t>falls nicht, </a:t>
            </a:r>
            <a:r>
              <a:rPr lang="de-AT" dirty="0" smtClean="0">
                <a:latin typeface="Arial" charset="0"/>
              </a:rPr>
              <a:t>bist du ein hoffnungsloser Fall in Sachen Trigonometrie !</a:t>
            </a:r>
            <a:endParaRPr kumimoji="0" lang="de-A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6114" r="7288"/>
          <a:stretch>
            <a:fillRect/>
          </a:stretch>
        </p:blipFill>
        <p:spPr bwMode="auto">
          <a:xfrm>
            <a:off x="6084168" y="3324622"/>
            <a:ext cx="3059832" cy="3533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e Legende 8"/>
          <p:cNvSpPr/>
          <p:nvPr/>
        </p:nvSpPr>
        <p:spPr bwMode="auto">
          <a:xfrm flipH="1">
            <a:off x="2411760" y="1916832"/>
            <a:ext cx="4248472" cy="3168352"/>
          </a:xfrm>
          <a:prstGeom prst="wedgeEllipseCallout">
            <a:avLst>
              <a:gd name="adj1" fmla="val -29051"/>
              <a:gd name="adj2" fmla="val 61451"/>
            </a:avLst>
          </a:prstGeom>
          <a:noFill/>
          <a:ln w="3810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AT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Hallo,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A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ich bin Prof. John </a:t>
            </a:r>
            <a:r>
              <a:rPr kumimoji="0" lang="de-AT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Frink</a:t>
            </a:r>
            <a:r>
              <a:rPr kumimoji="0" lang="de-A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lang="de-AT" dirty="0" smtClean="0"/>
              <a:t>Ich werde dir die Trigonometrie näher bringen &amp; dich so vorbereiten, dass du dieses Thema einwandfrei verstehst ! </a:t>
            </a:r>
            <a:endParaRPr kumimoji="0" lang="de-A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Was</a:t>
            </a:r>
            <a:r>
              <a:rPr lang="de-AT" dirty="0" smtClean="0"/>
              <a:t> </a:t>
            </a:r>
            <a:r>
              <a:rPr lang="de-AT" b="1" dirty="0" smtClean="0"/>
              <a:t>bedeutet Trigonometrie?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AT" dirty="0" smtClean="0"/>
          </a:p>
          <a:p>
            <a:pPr marL="0" indent="0" algn="ctr">
              <a:buNone/>
            </a:pPr>
            <a:r>
              <a:rPr lang="de-AT" dirty="0" smtClean="0"/>
              <a:t>Trigonometrie heißt wörtlich übersetzt </a:t>
            </a:r>
            <a:r>
              <a:rPr lang="de-AT" b="1" dirty="0" smtClean="0"/>
              <a:t>„Dreiecksvermessung“</a:t>
            </a:r>
          </a:p>
          <a:p>
            <a:pPr marL="0" indent="0" algn="ctr">
              <a:buNone/>
            </a:pPr>
            <a:endParaRPr lang="de-AT" dirty="0" smtClean="0"/>
          </a:p>
          <a:p>
            <a:pPr marL="0" indent="0" algn="ctr">
              <a:buNone/>
            </a:pPr>
            <a:r>
              <a:rPr lang="de-AT" dirty="0" smtClean="0"/>
              <a:t>Es geht um die Beziehungen zwischen Seiten und Winkeln in einem Dreieck.</a:t>
            </a:r>
          </a:p>
          <a:p>
            <a:pPr>
              <a:buNone/>
            </a:pPr>
            <a:endParaRPr lang="de-AT" dirty="0" smtClean="0"/>
          </a:p>
          <a:p>
            <a:pPr algn="ctr">
              <a:buNone/>
            </a:pPr>
            <a:r>
              <a:rPr lang="de-AT" dirty="0" smtClean="0">
                <a:solidFill>
                  <a:schemeClr val="tx2"/>
                </a:solidFill>
                <a:ea typeface="+mj-ea"/>
                <a:cs typeface="+mj-cs"/>
              </a:rPr>
              <a:t>In jedem Dreieck beträgt die Winkelsumme 180°.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6114" r="7288"/>
          <a:stretch>
            <a:fillRect/>
          </a:stretch>
        </p:blipFill>
        <p:spPr bwMode="auto">
          <a:xfrm>
            <a:off x="6084168" y="3324622"/>
            <a:ext cx="3059832" cy="3533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e Legende 3"/>
          <p:cNvSpPr/>
          <p:nvPr/>
        </p:nvSpPr>
        <p:spPr bwMode="auto">
          <a:xfrm flipH="1">
            <a:off x="3059832" y="1772816"/>
            <a:ext cx="4104456" cy="2664296"/>
          </a:xfrm>
          <a:prstGeom prst="wedgeEllipseCallout">
            <a:avLst/>
          </a:prstGeom>
          <a:noFill/>
          <a:ln w="3810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dirty="0" smtClean="0">
                <a:latin typeface="Arial" charset="0"/>
              </a:rPr>
              <a:t>Als erstes beschriftest du die einzelnen Seiten mit </a:t>
            </a:r>
            <a:r>
              <a:rPr lang="de-AT" dirty="0" smtClean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a, b </a:t>
            </a:r>
            <a:r>
              <a:rPr lang="de-AT" dirty="0" smtClean="0">
                <a:latin typeface="Arial" charset="0"/>
              </a:rPr>
              <a:t>und </a:t>
            </a:r>
            <a:r>
              <a:rPr lang="de-AT" dirty="0" smtClean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c</a:t>
            </a:r>
            <a:r>
              <a:rPr lang="de-AT" dirty="0" smtClean="0">
                <a:latin typeface="Arial" charset="0"/>
              </a:rPr>
              <a:t>. Dies geschieht im Uhrzeigersinn!! Den Seiten gegenüber liegen die jeweiligen Winkel.</a:t>
            </a:r>
            <a:endParaRPr kumimoji="0" lang="de-A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e Legende 4"/>
          <p:cNvSpPr/>
          <p:nvPr/>
        </p:nvSpPr>
        <p:spPr bwMode="auto">
          <a:xfrm flipH="1">
            <a:off x="2123728" y="4365104"/>
            <a:ext cx="3312368" cy="1944216"/>
          </a:xfrm>
          <a:prstGeom prst="wedgeEllipseCallout">
            <a:avLst>
              <a:gd name="adj1" fmla="val -58152"/>
              <a:gd name="adj2" fmla="val 31502"/>
            </a:avLst>
          </a:prstGeom>
          <a:noFill/>
          <a:ln w="3810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A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Du musst aufpassen, ob</a:t>
            </a:r>
            <a:r>
              <a:rPr kumimoji="0" lang="de-AT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es sich um ein rechtwinkeliges oder ein </a:t>
            </a:r>
            <a:r>
              <a:rPr lang="de-AT" dirty="0" smtClean="0">
                <a:latin typeface="Arial" charset="0"/>
              </a:rPr>
              <a:t>allgemeines Dreieck handelt !</a:t>
            </a:r>
            <a:endParaRPr kumimoji="0" lang="de-A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AT" b="1" dirty="0" smtClean="0"/>
              <a:t>Beschriftung</a:t>
            </a:r>
            <a:endParaRPr lang="de-A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Beschriftung</a:t>
            </a:r>
            <a:endParaRPr lang="de-AT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 rot="9619158">
            <a:off x="4597869" y="2679944"/>
            <a:ext cx="3390277" cy="1169323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6300192" y="33569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c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 rot="4161983">
            <a:off x="7379544" y="3258691"/>
            <a:ext cx="2353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</a:t>
            </a:r>
            <a:endParaRPr lang="de-AT" dirty="0"/>
          </a:p>
        </p:txBody>
      </p:sp>
      <p:sp>
        <p:nvSpPr>
          <p:cNvPr id="7" name="Rechteck 6"/>
          <p:cNvSpPr/>
          <p:nvPr/>
        </p:nvSpPr>
        <p:spPr>
          <a:xfrm rot="20309812">
            <a:off x="5729168" y="1945881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dirty="0" smtClean="0"/>
              <a:t>a</a:t>
            </a:r>
            <a:endParaRPr lang="de-AT" dirty="0"/>
          </a:p>
        </p:txBody>
      </p:sp>
      <p:sp>
        <p:nvSpPr>
          <p:cNvPr id="8" name="Textfeld 7"/>
          <p:cNvSpPr txBox="1"/>
          <p:nvPr/>
        </p:nvSpPr>
        <p:spPr>
          <a:xfrm>
            <a:off x="7524328" y="17008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C</a:t>
            </a:r>
            <a:endParaRPr lang="de-AT" dirty="0"/>
          </a:p>
        </p:txBody>
      </p:sp>
      <p:sp>
        <p:nvSpPr>
          <p:cNvPr id="9" name="Textfeld 8"/>
          <p:cNvSpPr txBox="1"/>
          <p:nvPr/>
        </p:nvSpPr>
        <p:spPr>
          <a:xfrm>
            <a:off x="8100392" y="32849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A</a:t>
            </a:r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4283968" y="33569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</a:t>
            </a:r>
            <a:endParaRPr lang="de-AT" dirty="0"/>
          </a:p>
        </p:txBody>
      </p:sp>
      <p:sp>
        <p:nvSpPr>
          <p:cNvPr id="11" name="Textfeld 10"/>
          <p:cNvSpPr txBox="1"/>
          <p:nvPr/>
        </p:nvSpPr>
        <p:spPr>
          <a:xfrm>
            <a:off x="7596336" y="28529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de-AT" dirty="0"/>
          </a:p>
        </p:txBody>
      </p:sp>
      <p:sp>
        <p:nvSpPr>
          <p:cNvPr id="12" name="Textfeld 11"/>
          <p:cNvSpPr txBox="1"/>
          <p:nvPr/>
        </p:nvSpPr>
        <p:spPr>
          <a:xfrm>
            <a:off x="5220072" y="29249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β</a:t>
            </a:r>
            <a:endParaRPr lang="de-AT" dirty="0"/>
          </a:p>
        </p:txBody>
      </p:sp>
      <p:sp>
        <p:nvSpPr>
          <p:cNvPr id="15" name="Bogen 14"/>
          <p:cNvSpPr/>
          <p:nvPr/>
        </p:nvSpPr>
        <p:spPr>
          <a:xfrm rot="9338589">
            <a:off x="7337888" y="1892463"/>
            <a:ext cx="720080" cy="648072"/>
          </a:xfrm>
          <a:prstGeom prst="arc">
            <a:avLst>
              <a:gd name="adj1" fmla="val 16200000"/>
              <a:gd name="adj2" fmla="val 91482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Textfeld 16"/>
          <p:cNvSpPr txBox="1"/>
          <p:nvPr/>
        </p:nvSpPr>
        <p:spPr>
          <a:xfrm>
            <a:off x="467544" y="1916832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dirty="0" smtClean="0"/>
              <a:t>Rechtwinkeliges Dreieck:</a:t>
            </a:r>
          </a:p>
          <a:p>
            <a:pPr algn="ctr"/>
            <a:r>
              <a:rPr lang="de-AT" sz="2400" dirty="0" smtClean="0">
                <a:solidFill>
                  <a:schemeClr val="bg2">
                    <a:lumMod val="25000"/>
                  </a:schemeClr>
                </a:solidFill>
              </a:rPr>
              <a:t>Enthält rechten Winkel in C</a:t>
            </a:r>
            <a:endParaRPr lang="de-AT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39552" y="5013176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dirty="0" smtClean="0"/>
              <a:t>allgemeines</a:t>
            </a:r>
            <a:r>
              <a:rPr lang="de-AT" dirty="0" smtClean="0"/>
              <a:t> </a:t>
            </a:r>
            <a:r>
              <a:rPr lang="de-AT" sz="2400" dirty="0" smtClean="0"/>
              <a:t>Dreieck:</a:t>
            </a:r>
          </a:p>
          <a:p>
            <a:pPr algn="ctr"/>
            <a:r>
              <a:rPr lang="de-AT" sz="2400" dirty="0" smtClean="0">
                <a:solidFill>
                  <a:schemeClr val="bg2">
                    <a:lumMod val="25000"/>
                  </a:schemeClr>
                </a:solidFill>
              </a:rPr>
              <a:t>Enthält keinen rechten Winkel</a:t>
            </a:r>
          </a:p>
        </p:txBody>
      </p:sp>
      <p:sp>
        <p:nvSpPr>
          <p:cNvPr id="19" name="Gleichschenkliges Dreieck 18"/>
          <p:cNvSpPr/>
          <p:nvPr/>
        </p:nvSpPr>
        <p:spPr>
          <a:xfrm>
            <a:off x="5220072" y="4365104"/>
            <a:ext cx="2160240" cy="187220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Textfeld 19"/>
          <p:cNvSpPr txBox="1"/>
          <p:nvPr/>
        </p:nvSpPr>
        <p:spPr>
          <a:xfrm>
            <a:off x="4860032" y="62373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C</a:t>
            </a:r>
            <a:endParaRPr lang="de-AT" dirty="0"/>
          </a:p>
        </p:txBody>
      </p:sp>
      <p:sp>
        <p:nvSpPr>
          <p:cNvPr id="21" name="Textfeld 20"/>
          <p:cNvSpPr txBox="1"/>
          <p:nvPr/>
        </p:nvSpPr>
        <p:spPr>
          <a:xfrm>
            <a:off x="7092280" y="51571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c</a:t>
            </a:r>
            <a:endParaRPr lang="de-AT" dirty="0"/>
          </a:p>
        </p:txBody>
      </p:sp>
      <p:sp>
        <p:nvSpPr>
          <p:cNvPr id="22" name="Textfeld 21"/>
          <p:cNvSpPr txBox="1"/>
          <p:nvPr/>
        </p:nvSpPr>
        <p:spPr>
          <a:xfrm>
            <a:off x="7452320" y="61653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A</a:t>
            </a:r>
            <a:endParaRPr lang="de-AT" dirty="0"/>
          </a:p>
        </p:txBody>
      </p:sp>
      <p:sp>
        <p:nvSpPr>
          <p:cNvPr id="23" name="Textfeld 22"/>
          <p:cNvSpPr txBox="1"/>
          <p:nvPr/>
        </p:nvSpPr>
        <p:spPr>
          <a:xfrm>
            <a:off x="6084168" y="39330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</a:t>
            </a:r>
            <a:endParaRPr lang="de-AT" dirty="0"/>
          </a:p>
        </p:txBody>
      </p:sp>
      <p:sp>
        <p:nvSpPr>
          <p:cNvPr id="24" name="Textfeld 23"/>
          <p:cNvSpPr txBox="1"/>
          <p:nvPr/>
        </p:nvSpPr>
        <p:spPr>
          <a:xfrm>
            <a:off x="6156176" y="6237312"/>
            <a:ext cx="692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</a:t>
            </a:r>
            <a:endParaRPr lang="de-AT" dirty="0"/>
          </a:p>
        </p:txBody>
      </p:sp>
      <p:sp>
        <p:nvSpPr>
          <p:cNvPr id="25" name="Rechteck 24"/>
          <p:cNvSpPr/>
          <p:nvPr/>
        </p:nvSpPr>
        <p:spPr>
          <a:xfrm>
            <a:off x="5148064" y="5157192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dirty="0" smtClean="0"/>
              <a:t>a</a:t>
            </a:r>
            <a:endParaRPr lang="de-AT" dirty="0"/>
          </a:p>
        </p:txBody>
      </p:sp>
      <p:sp>
        <p:nvSpPr>
          <p:cNvPr id="26" name="Textfeld 25"/>
          <p:cNvSpPr txBox="1"/>
          <p:nvPr/>
        </p:nvSpPr>
        <p:spPr>
          <a:xfrm>
            <a:off x="6876256" y="58052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de-AT" dirty="0"/>
          </a:p>
        </p:txBody>
      </p:sp>
      <p:sp>
        <p:nvSpPr>
          <p:cNvPr id="27" name="Textfeld 26"/>
          <p:cNvSpPr txBox="1"/>
          <p:nvPr/>
        </p:nvSpPr>
        <p:spPr>
          <a:xfrm>
            <a:off x="6156176" y="45091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β</a:t>
            </a:r>
            <a:endParaRPr lang="de-AT" dirty="0"/>
          </a:p>
        </p:txBody>
      </p:sp>
      <p:sp>
        <p:nvSpPr>
          <p:cNvPr id="28" name="Textfeld 27"/>
          <p:cNvSpPr txBox="1"/>
          <p:nvPr/>
        </p:nvSpPr>
        <p:spPr>
          <a:xfrm>
            <a:off x="5364088" y="58052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endParaRPr lang="de-AT" dirty="0"/>
          </a:p>
        </p:txBody>
      </p:sp>
      <p:sp>
        <p:nvSpPr>
          <p:cNvPr id="29" name="Flussdiagramm: Verbindungsstelle 28"/>
          <p:cNvSpPr/>
          <p:nvPr/>
        </p:nvSpPr>
        <p:spPr bwMode="auto">
          <a:xfrm>
            <a:off x="7524328" y="2276872"/>
            <a:ext cx="144016" cy="144016"/>
          </a:xfrm>
          <a:prstGeom prst="flowChartConnector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Beschriftung</a:t>
            </a:r>
            <a:endParaRPr lang="de-AT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 rot="9155136">
            <a:off x="3113577" y="4857392"/>
            <a:ext cx="4573031" cy="2287224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4932040" y="6093296"/>
            <a:ext cx="186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Hypotenuse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 rot="19990430">
            <a:off x="3505510" y="4553277"/>
            <a:ext cx="2353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Gegenkathete zu </a:t>
            </a:r>
            <a:r>
              <a:rPr lang="el-GR" dirty="0" smtClean="0"/>
              <a:t>α</a:t>
            </a:r>
            <a:endParaRPr lang="de-AT" dirty="0"/>
          </a:p>
        </p:txBody>
      </p:sp>
      <p:sp>
        <p:nvSpPr>
          <p:cNvPr id="7" name="Rechteck 6"/>
          <p:cNvSpPr/>
          <p:nvPr/>
        </p:nvSpPr>
        <p:spPr>
          <a:xfrm rot="3827104">
            <a:off x="6884477" y="4615748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dirty="0" smtClean="0"/>
              <a:t>Ankathete zu </a:t>
            </a:r>
            <a:r>
              <a:rPr lang="el-GR" dirty="0" smtClean="0"/>
              <a:t>α</a:t>
            </a:r>
            <a:endParaRPr lang="de-AT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1628800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 smtClean="0"/>
              <a:t>Im rechtwinkeligen Dreieck heißt die Seite, die dem rechten Winkel gegenüberliegt, </a:t>
            </a:r>
            <a:r>
              <a:rPr lang="de-AT" sz="2400" b="1" dirty="0" smtClean="0">
                <a:solidFill>
                  <a:schemeClr val="bg2">
                    <a:lumMod val="25000"/>
                  </a:schemeClr>
                </a:solidFill>
              </a:rPr>
              <a:t>Hypotenuse</a:t>
            </a:r>
            <a:r>
              <a:rPr lang="de-AT" sz="2400" dirty="0" smtClean="0"/>
              <a:t>, die anderen Seiten </a:t>
            </a:r>
            <a:r>
              <a:rPr lang="de-AT" sz="2400" b="1" dirty="0" smtClean="0">
                <a:solidFill>
                  <a:schemeClr val="bg2">
                    <a:lumMod val="25000"/>
                  </a:schemeClr>
                </a:solidFill>
              </a:rPr>
              <a:t>Katheten</a:t>
            </a:r>
            <a:r>
              <a:rPr lang="de-AT" sz="2400" dirty="0" smtClean="0"/>
              <a:t>.</a:t>
            </a:r>
            <a:endParaRPr lang="de-AT" sz="2400" dirty="0"/>
          </a:p>
        </p:txBody>
      </p:sp>
      <p:sp>
        <p:nvSpPr>
          <p:cNvPr id="9" name="Textfeld 8"/>
          <p:cNvSpPr txBox="1"/>
          <p:nvPr/>
        </p:nvSpPr>
        <p:spPr>
          <a:xfrm>
            <a:off x="539552" y="285293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 smtClean="0"/>
              <a:t>Welche Kathete jeweils Gegen- bzw. Ankathete ist, hängt vom betrachteten Winkel ab!</a:t>
            </a:r>
          </a:p>
        </p:txBody>
      </p:sp>
      <p:sp>
        <p:nvSpPr>
          <p:cNvPr id="10" name="Bogen 9"/>
          <p:cNvSpPr/>
          <p:nvPr/>
        </p:nvSpPr>
        <p:spPr>
          <a:xfrm rot="9338589">
            <a:off x="6545801" y="3764670"/>
            <a:ext cx="720080" cy="648072"/>
          </a:xfrm>
          <a:prstGeom prst="arc">
            <a:avLst>
              <a:gd name="adj1" fmla="val 15130362"/>
              <a:gd name="adj2" fmla="val 15608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Textfeld 10"/>
          <p:cNvSpPr txBox="1"/>
          <p:nvPr/>
        </p:nvSpPr>
        <p:spPr>
          <a:xfrm>
            <a:off x="7452320" y="5589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de-AT" dirty="0"/>
          </a:p>
        </p:txBody>
      </p:sp>
      <p:sp>
        <p:nvSpPr>
          <p:cNvPr id="12" name="Textfeld 11"/>
          <p:cNvSpPr txBox="1"/>
          <p:nvPr/>
        </p:nvSpPr>
        <p:spPr>
          <a:xfrm>
            <a:off x="611560" y="436510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zum Beispiel:</a:t>
            </a:r>
            <a:endParaRPr lang="de-AT" dirty="0"/>
          </a:p>
        </p:txBody>
      </p:sp>
      <p:sp>
        <p:nvSpPr>
          <p:cNvPr id="13" name="Flussdiagramm: Verbindungsstelle 12"/>
          <p:cNvSpPr/>
          <p:nvPr/>
        </p:nvSpPr>
        <p:spPr bwMode="auto">
          <a:xfrm>
            <a:off x="6804248" y="4149080"/>
            <a:ext cx="144016" cy="144016"/>
          </a:xfrm>
          <a:prstGeom prst="flowChartConnector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Winkelfunktionen</a:t>
            </a:r>
            <a:endParaRPr lang="de-AT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6114" r="7288"/>
          <a:stretch>
            <a:fillRect/>
          </a:stretch>
        </p:blipFill>
        <p:spPr bwMode="auto">
          <a:xfrm>
            <a:off x="6084168" y="3324622"/>
            <a:ext cx="3059832" cy="3533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e Legende 4"/>
          <p:cNvSpPr/>
          <p:nvPr/>
        </p:nvSpPr>
        <p:spPr bwMode="auto">
          <a:xfrm flipH="1">
            <a:off x="3059832" y="2348880"/>
            <a:ext cx="3888432" cy="2088232"/>
          </a:xfrm>
          <a:prstGeom prst="wedgeEllipseCallout">
            <a:avLst>
              <a:gd name="adj1" fmla="val -25536"/>
              <a:gd name="adj2" fmla="val 61704"/>
            </a:avLst>
          </a:prstGeom>
          <a:noFill/>
          <a:ln w="3810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AT" dirty="0" smtClean="0">
                <a:latin typeface="Arial" charset="0"/>
              </a:rPr>
              <a:t>Welche Winkelfunktionen es gibt und wie du sie verwendest, siehst du auf der nächsten Folie !</a:t>
            </a:r>
            <a:endParaRPr kumimoji="0" lang="de-A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Winkelfunktionen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AT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None/>
            </a:pPr>
            <a:r>
              <a:rPr lang="de-AT" b="1" dirty="0" smtClean="0">
                <a:solidFill>
                  <a:schemeClr val="bg2">
                    <a:lumMod val="25000"/>
                  </a:schemeClr>
                </a:solidFill>
              </a:rPr>
              <a:t>Sin </a:t>
            </a:r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α</a:t>
            </a:r>
            <a:r>
              <a:rPr lang="de-AT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de-AT" dirty="0" smtClean="0"/>
              <a:t>= Gegenkathete / Hypotenuse</a:t>
            </a:r>
          </a:p>
          <a:p>
            <a:pPr algn="ctr">
              <a:buNone/>
            </a:pPr>
            <a:r>
              <a:rPr lang="de-AT" b="1" dirty="0" smtClean="0">
                <a:solidFill>
                  <a:schemeClr val="bg2">
                    <a:lumMod val="25000"/>
                  </a:schemeClr>
                </a:solidFill>
              </a:rPr>
              <a:t>Cos </a:t>
            </a:r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α</a:t>
            </a:r>
            <a:r>
              <a:rPr lang="de-AT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de-AT" dirty="0" smtClean="0"/>
              <a:t>= Ankathete / Hypotenuse</a:t>
            </a:r>
          </a:p>
          <a:p>
            <a:pPr algn="ctr">
              <a:buNone/>
            </a:pPr>
            <a:r>
              <a:rPr lang="de-AT" b="1" dirty="0" smtClean="0">
                <a:solidFill>
                  <a:schemeClr val="bg2">
                    <a:lumMod val="25000"/>
                  </a:schemeClr>
                </a:solidFill>
              </a:rPr>
              <a:t>Tan </a:t>
            </a:r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α</a:t>
            </a:r>
            <a:r>
              <a:rPr lang="de-AT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de-AT" dirty="0" smtClean="0"/>
              <a:t>=  Gegenkathete / Ankathete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b="1" dirty="0" smtClean="0">
                <a:solidFill>
                  <a:schemeClr val="bg2">
                    <a:lumMod val="25000"/>
                  </a:schemeClr>
                </a:solidFill>
              </a:rPr>
              <a:t>Satz des Pythagoras:</a:t>
            </a:r>
          </a:p>
          <a:p>
            <a:pPr>
              <a:buNone/>
            </a:pPr>
            <a:r>
              <a:rPr lang="de-AT" dirty="0" smtClean="0"/>
              <a:t>a²+b²=c²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Achtung!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Welche Winkelfunktion du anschließend verwendest, hängt davon ab, welche Seiten und Winkeln gegeben sind. 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Da du die Winkelfunktionen nur für rechtwinklige Dreiecke verwenden kannst, werden andere Figuren (gleichschenkeliges Dreieck, Raute...) so zerlegt, dass man einen rechten Winkel erhält. 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1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446</Words>
  <Application>Microsoft Office PowerPoint</Application>
  <PresentationFormat>Bildschirmpräsentation (4:3)</PresentationFormat>
  <Paragraphs>131</Paragraphs>
  <Slides>17</Slides>
  <Notes>17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Design1</vt:lpstr>
      <vt:lpstr>Trigonometrie</vt:lpstr>
      <vt:lpstr>PowerPoint-Präsentation</vt:lpstr>
      <vt:lpstr>Was bedeutet Trigonometrie?</vt:lpstr>
      <vt:lpstr>Beschriftung</vt:lpstr>
      <vt:lpstr>Beschriftung</vt:lpstr>
      <vt:lpstr>Beschriftung</vt:lpstr>
      <vt:lpstr>Winkelfunktionen</vt:lpstr>
      <vt:lpstr>Winkelfunktionen</vt:lpstr>
      <vt:lpstr>Achtung!</vt:lpstr>
      <vt:lpstr>Umkehrfunktion</vt:lpstr>
      <vt:lpstr>Beispiele</vt:lpstr>
      <vt:lpstr>Beispiel 1</vt:lpstr>
      <vt:lpstr>PowerPoint-Präsentation</vt:lpstr>
      <vt:lpstr>PowerPoint-Präsentation</vt:lpstr>
      <vt:lpstr>Beispiel 2</vt:lpstr>
      <vt:lpstr>PowerPoint-Präsentation</vt:lpstr>
      <vt:lpstr>PowerPoint-Präsentation</vt:lpstr>
    </vt:vector>
  </TitlesOfParts>
  <Company>TU Wien - Studentenversion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hazim</dc:creator>
  <cp:lastModifiedBy>Gabi</cp:lastModifiedBy>
  <cp:revision>23</cp:revision>
  <dcterms:created xsi:type="dcterms:W3CDTF">2011-06-09T17:45:23Z</dcterms:created>
  <dcterms:modified xsi:type="dcterms:W3CDTF">2012-01-22T21:47:54Z</dcterms:modified>
</cp:coreProperties>
</file>