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CB6F3-45C6-425A-9334-589A15CA0F22}" type="datetimeFigureOut">
              <a:rPr lang="de-AT" smtClean="0"/>
              <a:pPr/>
              <a:t>11.01.2013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A39F41-122A-4EA2-8680-6E9EB668AD83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xmlns="" val="2418189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6B26CF2D-EB33-46DC-96F6-E96DA1FC94E6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00C41-4717-4A77-86A2-8E2345F13D26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C129-E2FF-4400-B8C6-9080C3095AFE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936F5-9758-4AB1-A51A-4ECFEEDC2CD7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A8C34-C1EA-40E3-8C76-075C03DBAE1F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66CE-353B-485C-90D8-1150418A292A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915CD-EA69-4661-9ED1-60FD1C8222CC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8C3C5-29AC-4029-8AA4-F93200F1BFC4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06522-BA95-421C-9C22-8BE70710DE77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C20D54B0-9A62-441D-9A79-67B530260E91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48D47D27-E490-43EC-8703-A010B9B0B2ED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AAD02EA-4206-4F34-8845-FAB60067DB07}" type="datetime1">
              <a:rPr lang="de-AT" smtClean="0"/>
              <a:pPr/>
              <a:t>11.01.2013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17F8075-3373-4278-B688-856F90B26424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Das Newton-Verfahren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… in 3 Minuten!</a:t>
            </a:r>
          </a:p>
          <a:p>
            <a:endParaRPr lang="de-AT" dirty="0"/>
          </a:p>
          <a:p>
            <a:r>
              <a:rPr lang="de-AT" sz="1600" dirty="0" smtClean="0">
                <a:solidFill>
                  <a:schemeClr val="tx1"/>
                </a:solidFill>
              </a:rPr>
              <a:t>Alexander </a:t>
            </a:r>
            <a:r>
              <a:rPr lang="de-AT" sz="1600" dirty="0" err="1" smtClean="0">
                <a:solidFill>
                  <a:schemeClr val="tx1"/>
                </a:solidFill>
              </a:rPr>
              <a:t>Eriksroed</a:t>
            </a:r>
            <a:r>
              <a:rPr lang="de-AT" sz="1600" dirty="0" smtClean="0">
                <a:solidFill>
                  <a:schemeClr val="tx1"/>
                </a:solidFill>
              </a:rPr>
              <a:t>, 5BIK</a:t>
            </a:r>
            <a:endParaRPr lang="de-AT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8205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Allgemeines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2119257"/>
            <a:ext cx="6840760" cy="360381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de-AT" dirty="0" smtClean="0"/>
              <a:t>Das Newton-Verfahren wird verwendet, um nichtlineare Gleichungen näherungsweise zu lösen. Das ist geometrisch gleichbedeutend mit dem Errechnen der Nullstellen (y=0). </a:t>
            </a:r>
          </a:p>
          <a:p>
            <a:pPr marL="0" indent="0">
              <a:buNone/>
            </a:pPr>
            <a:endParaRPr lang="de-AT" dirty="0"/>
          </a:p>
          <a:p>
            <a:pPr marL="0" indent="0" algn="ctr">
              <a:buNone/>
            </a:pPr>
            <a:r>
              <a:rPr lang="de-AT" dirty="0" smtClean="0"/>
              <a:t>Nötige Ausgangslage:</a:t>
            </a:r>
          </a:p>
          <a:p>
            <a:pPr marL="0" indent="0" algn="ctr">
              <a:buNone/>
            </a:pPr>
            <a:r>
              <a:rPr lang="de-AT" dirty="0" smtClean="0"/>
              <a:t>f</a:t>
            </a:r>
            <a:r>
              <a:rPr lang="de-AT" dirty="0" smtClean="0"/>
              <a:t>(x</a:t>
            </a:r>
            <a:r>
              <a:rPr lang="de-AT" dirty="0" smtClean="0"/>
              <a:t>)=0</a:t>
            </a:r>
          </a:p>
          <a:p>
            <a:pPr marL="0" indent="0" algn="ctr">
              <a:buNone/>
            </a:pPr>
            <a:endParaRPr lang="de-AT" dirty="0"/>
          </a:p>
          <a:p>
            <a:pPr marL="0" indent="0" algn="ctr">
              <a:buNone/>
            </a:pPr>
            <a:r>
              <a:rPr lang="de-AT" dirty="0" smtClean="0"/>
              <a:t>Voraussetzung:</a:t>
            </a:r>
          </a:p>
          <a:p>
            <a:pPr marL="0" indent="0" algn="ctr">
              <a:buNone/>
            </a:pPr>
            <a:r>
              <a:rPr lang="de-AT" dirty="0" smtClean="0"/>
              <a:t>Funktion ist differenzierbar (erste Ableitung) </a:t>
            </a: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xmlns="" val="1693803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Berechnung I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608" y="1772816"/>
            <a:ext cx="6912768" cy="41044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de-AT" sz="2000" dirty="0" smtClean="0"/>
              <a:t>Annahme eines beliebigen Startwertes für x </a:t>
            </a:r>
            <a:r>
              <a:rPr lang="de-AT" sz="2000" dirty="0" smtClean="0"/>
              <a:t>(</a:t>
            </a:r>
            <a:r>
              <a:rPr lang="de-AT" sz="2000" dirty="0" err="1" smtClean="0"/>
              <a:t>x</a:t>
            </a:r>
            <a:r>
              <a:rPr lang="de-AT" sz="2000" baseline="-25000" dirty="0" err="1" smtClean="0"/>
              <a:t>n</a:t>
            </a:r>
            <a:r>
              <a:rPr lang="de-AT" sz="2000" dirty="0" smtClean="0"/>
              <a:t>) </a:t>
            </a:r>
            <a:r>
              <a:rPr lang="de-AT" sz="2000" dirty="0" smtClean="0"/>
              <a:t>in der Nähe der möglichen Nullstelle </a:t>
            </a:r>
            <a:br>
              <a:rPr lang="de-AT" sz="2000" dirty="0" smtClean="0"/>
            </a:br>
            <a:r>
              <a:rPr lang="de-AT" sz="2000" dirty="0" smtClean="0"/>
              <a:t>(grobe Vorstellung aufgrund der Gleichung!)</a:t>
            </a:r>
            <a:r>
              <a:rPr lang="de-AT" sz="2000" dirty="0"/>
              <a:t> </a:t>
            </a:r>
            <a:endParaRPr lang="de-AT" sz="2000" dirty="0" smtClean="0"/>
          </a:p>
          <a:p>
            <a:pPr>
              <a:buFont typeface="Wingdings" pitchFamily="2" charset="2"/>
              <a:buChar char="§"/>
            </a:pPr>
            <a:r>
              <a:rPr lang="de-AT" sz="2000" dirty="0" smtClean="0"/>
              <a:t>bei mehr als einer Nullstelle &gt; mehr als ein Startwert!</a:t>
            </a:r>
          </a:p>
          <a:p>
            <a:pPr>
              <a:buFont typeface="Wingdings" pitchFamily="2" charset="2"/>
              <a:buChar char="§"/>
            </a:pPr>
            <a:endParaRPr lang="de-AT" sz="2000" dirty="0"/>
          </a:p>
          <a:p>
            <a:pPr>
              <a:buFont typeface="Wingdings" pitchFamily="2" charset="2"/>
              <a:buChar char="§"/>
            </a:pPr>
            <a:r>
              <a:rPr lang="de-AT" sz="2000" dirty="0" smtClean="0"/>
              <a:t>Formel für das Newton-Verfahren:</a:t>
            </a:r>
          </a:p>
          <a:p>
            <a:pPr>
              <a:buFont typeface="Wingdings" pitchFamily="2" charset="2"/>
              <a:buChar char="§"/>
            </a:pPr>
            <a:endParaRPr lang="de-AT" sz="2000" dirty="0"/>
          </a:p>
          <a:p>
            <a:pPr>
              <a:buFont typeface="Wingdings" pitchFamily="2" charset="2"/>
              <a:buChar char="§"/>
            </a:pPr>
            <a:endParaRPr lang="de-AT" sz="2000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561"/>
          <a:stretch/>
        </p:blipFill>
        <p:spPr bwMode="auto">
          <a:xfrm>
            <a:off x="2225203" y="3994247"/>
            <a:ext cx="4867077" cy="181101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3175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xmlns="" val="1027215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Berechnung II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endParaRPr lang="de-DE" dirty="0"/>
          </a:p>
          <a:p>
            <a:pPr>
              <a:buFont typeface="Wingdings" pitchFamily="2" charset="2"/>
              <a:buChar char="§"/>
            </a:pPr>
            <a:r>
              <a:rPr lang="de-DE" dirty="0"/>
              <a:t>Startwert wählen</a:t>
            </a:r>
          </a:p>
          <a:p>
            <a:pPr>
              <a:buFont typeface="Wingdings" pitchFamily="2" charset="2"/>
              <a:buChar char="§"/>
            </a:pPr>
            <a:r>
              <a:rPr lang="de-DE" dirty="0" smtClean="0"/>
              <a:t>f(</a:t>
            </a:r>
            <a:r>
              <a:rPr lang="de-AT" dirty="0" err="1" smtClean="0"/>
              <a:t>x</a:t>
            </a:r>
            <a:r>
              <a:rPr lang="de-AT" baseline="-25000" dirty="0" err="1" smtClean="0"/>
              <a:t>n</a:t>
            </a:r>
            <a:r>
              <a:rPr lang="de-DE" dirty="0" smtClean="0"/>
              <a:t>) </a:t>
            </a:r>
            <a:r>
              <a:rPr lang="de-DE" dirty="0"/>
              <a:t>und f</a:t>
            </a:r>
            <a:r>
              <a:rPr lang="de-DE" dirty="0" smtClean="0"/>
              <a:t>‘(</a:t>
            </a:r>
            <a:r>
              <a:rPr lang="de-AT" dirty="0" err="1" smtClean="0"/>
              <a:t>x</a:t>
            </a:r>
            <a:r>
              <a:rPr lang="de-AT" baseline="-25000" dirty="0" err="1" smtClean="0"/>
              <a:t>n</a:t>
            </a:r>
            <a:r>
              <a:rPr lang="de-DE" dirty="0" smtClean="0"/>
              <a:t>) </a:t>
            </a:r>
            <a:r>
              <a:rPr lang="de-DE" dirty="0"/>
              <a:t>berechnen</a:t>
            </a:r>
          </a:p>
          <a:p>
            <a:pPr>
              <a:buFont typeface="Wingdings" pitchFamily="2" charset="2"/>
              <a:buChar char="§"/>
            </a:pPr>
            <a:r>
              <a:rPr lang="de-DE" dirty="0" smtClean="0"/>
              <a:t>X</a:t>
            </a:r>
            <a:r>
              <a:rPr lang="de-DE" baseline="-25000" dirty="0" smtClean="0"/>
              <a:t>n+1</a:t>
            </a:r>
            <a:r>
              <a:rPr lang="de-DE" dirty="0" smtClean="0"/>
              <a:t> </a:t>
            </a:r>
            <a:r>
              <a:rPr lang="de-DE" dirty="0"/>
              <a:t>bestimmen</a:t>
            </a:r>
          </a:p>
          <a:p>
            <a:pPr marL="0" indent="0">
              <a:buNone/>
            </a:pP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xmlns="" val="1616631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5023" y="620688"/>
            <a:ext cx="6965245" cy="1202485"/>
          </a:xfrm>
        </p:spPr>
        <p:txBody>
          <a:bodyPr/>
          <a:lstStyle/>
          <a:p>
            <a:r>
              <a:rPr lang="de-AT" dirty="0" smtClean="0"/>
              <a:t>Beispiel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6853376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2000" u="sng" dirty="0" smtClean="0"/>
              <a:t>Angabe</a:t>
            </a:r>
            <a:r>
              <a:rPr lang="de-AT" sz="2000" dirty="0" smtClean="0"/>
              <a:t>: </a:t>
            </a:r>
            <a:r>
              <a:rPr lang="de-AT" sz="2000" dirty="0" smtClean="0"/>
              <a:t>f(x)=x</a:t>
            </a:r>
            <a:r>
              <a:rPr lang="de-AT" sz="2000" baseline="30000" dirty="0" smtClean="0"/>
              <a:t>3</a:t>
            </a:r>
            <a:r>
              <a:rPr lang="de-AT" sz="2000" dirty="0" smtClean="0"/>
              <a:t>+2x-1</a:t>
            </a:r>
            <a:endParaRPr lang="de-AT" sz="2000" dirty="0" smtClean="0"/>
          </a:p>
          <a:p>
            <a:pPr marL="0" indent="0">
              <a:buNone/>
            </a:pPr>
            <a:endParaRPr lang="de-AT" sz="2000" dirty="0"/>
          </a:p>
          <a:p>
            <a:pPr marL="0" indent="0">
              <a:buNone/>
            </a:pPr>
            <a:endParaRPr lang="de-AT" sz="2000" dirty="0" smtClean="0"/>
          </a:p>
          <a:p>
            <a:pPr marL="0" indent="0">
              <a:buNone/>
            </a:pPr>
            <a:endParaRPr lang="de-AT" sz="2000" dirty="0"/>
          </a:p>
          <a:p>
            <a:pPr marL="0" indent="0">
              <a:buNone/>
            </a:pPr>
            <a:endParaRPr lang="de-AT" sz="2000" dirty="0" smtClean="0"/>
          </a:p>
          <a:p>
            <a:pPr marL="0" indent="0">
              <a:buNone/>
            </a:pPr>
            <a:endParaRPr lang="de-AT" sz="2000" dirty="0"/>
          </a:p>
          <a:p>
            <a:pPr marL="0" indent="0">
              <a:buNone/>
            </a:pPr>
            <a:endParaRPr lang="de-AT" sz="2000" dirty="0" smtClean="0"/>
          </a:p>
          <a:p>
            <a:pPr marL="0" indent="0">
              <a:buNone/>
            </a:pPr>
            <a:endParaRPr lang="de-AT" sz="2000" dirty="0"/>
          </a:p>
          <a:p>
            <a:pPr marL="0" indent="0">
              <a:buNone/>
            </a:pPr>
            <a:r>
              <a:rPr lang="de-AT" sz="2000" u="sng" dirty="0" smtClean="0"/>
              <a:t>Lösung:</a:t>
            </a:r>
            <a:r>
              <a:rPr lang="de-AT" sz="2000" dirty="0" smtClean="0"/>
              <a:t> 2,0945…</a:t>
            </a:r>
          </a:p>
          <a:p>
            <a:pPr marL="0" indent="0">
              <a:buNone/>
            </a:pPr>
            <a:r>
              <a:rPr lang="de-AT" sz="2000" dirty="0" smtClean="0"/>
              <a:t>Im Regelfall reichen 3-4 Versuche, um Ergebnisse zu erzielen, die genau genug sind! </a:t>
            </a:r>
          </a:p>
          <a:p>
            <a:pPr marL="0" indent="0">
              <a:buNone/>
            </a:pPr>
            <a:endParaRPr lang="de-AT" sz="2000" dirty="0"/>
          </a:p>
          <a:p>
            <a:endParaRPr lang="de-DE" sz="2000" dirty="0"/>
          </a:p>
          <a:p>
            <a:pPr marL="0" indent="0">
              <a:buNone/>
            </a:pPr>
            <a:endParaRPr lang="de-AT" sz="2000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69231215"/>
              </p:ext>
            </p:extLst>
          </p:nvPr>
        </p:nvGraphicFramePr>
        <p:xfrm>
          <a:off x="1234980" y="2276872"/>
          <a:ext cx="6577380" cy="2160239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805073"/>
                <a:gridCol w="1542123"/>
                <a:gridCol w="1629581"/>
                <a:gridCol w="2600603"/>
              </a:tblGrid>
              <a:tr h="61721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effectLst/>
                        </a:rPr>
                        <a:t>x</a:t>
                      </a:r>
                      <a:r>
                        <a:rPr lang="de-DE" sz="1800" baseline="-25000" dirty="0" err="1">
                          <a:effectLst/>
                        </a:rPr>
                        <a:t>n</a:t>
                      </a:r>
                      <a:endParaRPr lang="de-AT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f(</a:t>
                      </a:r>
                      <a:r>
                        <a:rPr lang="de-DE" sz="1800" dirty="0" err="1">
                          <a:effectLst/>
                        </a:rPr>
                        <a:t>x</a:t>
                      </a:r>
                      <a:r>
                        <a:rPr lang="de-DE" sz="1800" baseline="-25000" dirty="0" err="1">
                          <a:effectLst/>
                        </a:rPr>
                        <a:t>n</a:t>
                      </a:r>
                      <a:r>
                        <a:rPr lang="de-DE" sz="1800" dirty="0">
                          <a:effectLst/>
                        </a:rPr>
                        <a:t>)</a:t>
                      </a:r>
                      <a:endParaRPr lang="de-AT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800">
                          <a:effectLst/>
                        </a:rPr>
                        <a:t>f ’(x</a:t>
                      </a:r>
                      <a:r>
                        <a:rPr lang="de-DE" sz="1800" baseline="-25000">
                          <a:effectLst/>
                        </a:rPr>
                        <a:t>n</a:t>
                      </a:r>
                      <a:r>
                        <a:rPr lang="de-DE" sz="1800">
                          <a:effectLst/>
                        </a:rPr>
                        <a:t>)</a:t>
                      </a:r>
                      <a:endParaRPr lang="de-AT" sz="105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x</a:t>
                      </a:r>
                      <a:r>
                        <a:rPr lang="de-DE" sz="1800" baseline="-25000" dirty="0">
                          <a:effectLst/>
                        </a:rPr>
                        <a:t>n+1  </a:t>
                      </a:r>
                      <a:r>
                        <a:rPr lang="de-DE" sz="1800" dirty="0">
                          <a:effectLst/>
                        </a:rPr>
                        <a:t>=  </a:t>
                      </a:r>
                      <a:r>
                        <a:rPr lang="de-DE" sz="1800" dirty="0" err="1">
                          <a:effectLst/>
                        </a:rPr>
                        <a:t>x</a:t>
                      </a:r>
                      <a:r>
                        <a:rPr lang="de-DE" sz="1800" baseline="-25000" dirty="0" err="1">
                          <a:effectLst/>
                        </a:rPr>
                        <a:t>n</a:t>
                      </a:r>
                      <a:r>
                        <a:rPr lang="de-DE" sz="1800" baseline="-25000" dirty="0">
                          <a:effectLst/>
                        </a:rPr>
                        <a:t>  </a:t>
                      </a:r>
                      <a:r>
                        <a:rPr lang="de-DE" sz="1800" dirty="0">
                          <a:effectLst/>
                        </a:rPr>
                        <a:t>-  f(</a:t>
                      </a:r>
                      <a:r>
                        <a:rPr lang="de-DE" sz="1800" dirty="0" err="1">
                          <a:effectLst/>
                        </a:rPr>
                        <a:t>x</a:t>
                      </a:r>
                      <a:r>
                        <a:rPr lang="de-DE" sz="1800" baseline="-25000" dirty="0" err="1">
                          <a:effectLst/>
                        </a:rPr>
                        <a:t>n</a:t>
                      </a:r>
                      <a:r>
                        <a:rPr lang="de-DE" sz="1800" dirty="0">
                          <a:effectLst/>
                        </a:rPr>
                        <a:t>) / f ’(</a:t>
                      </a:r>
                      <a:r>
                        <a:rPr lang="de-DE" sz="1800" dirty="0" err="1">
                          <a:effectLst/>
                        </a:rPr>
                        <a:t>x</a:t>
                      </a:r>
                      <a:r>
                        <a:rPr lang="de-DE" sz="1800" baseline="-25000" dirty="0" err="1">
                          <a:effectLst/>
                        </a:rPr>
                        <a:t>n</a:t>
                      </a:r>
                      <a:r>
                        <a:rPr lang="de-DE" sz="1800" dirty="0">
                          <a:effectLst/>
                        </a:rPr>
                        <a:t>)</a:t>
                      </a:r>
                      <a:endParaRPr lang="de-AT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 anchor="ctr"/>
                </a:tc>
              </a:tr>
              <a:tr h="30860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2</a:t>
                      </a:r>
                      <a:endParaRPr lang="de-A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f(2) = -1</a:t>
                      </a:r>
                      <a:endParaRPr lang="de-AT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f ’(2) = 10</a:t>
                      </a:r>
                      <a:endParaRPr lang="de-A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x</a:t>
                      </a:r>
                      <a:r>
                        <a:rPr lang="de-DE" sz="1600" baseline="-25000">
                          <a:effectLst/>
                        </a:rPr>
                        <a:t>1</a:t>
                      </a:r>
                      <a:r>
                        <a:rPr lang="de-DE" sz="1600">
                          <a:effectLst/>
                        </a:rPr>
                        <a:t> = 2 -(-1)/10 = 2,1</a:t>
                      </a:r>
                      <a:endParaRPr lang="de-A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</a:tr>
              <a:tr h="61721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2,1</a:t>
                      </a:r>
                      <a:endParaRPr lang="de-AT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f(2,1) =  0,061</a:t>
                      </a:r>
                      <a:endParaRPr lang="de-A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f </a:t>
                      </a:r>
                      <a:r>
                        <a:rPr lang="en-GB" sz="1600">
                          <a:effectLst/>
                        </a:rPr>
                        <a:t>‘(2,1) = 11,23</a:t>
                      </a:r>
                      <a:endParaRPr lang="de-A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x</a:t>
                      </a:r>
                      <a:r>
                        <a:rPr lang="de-DE" sz="1600" baseline="-25000">
                          <a:effectLst/>
                        </a:rPr>
                        <a:t>2</a:t>
                      </a:r>
                      <a:r>
                        <a:rPr lang="de-DE" sz="1600">
                          <a:effectLst/>
                        </a:rPr>
                        <a:t> = 2,1 - 0,061/11,23        </a:t>
                      </a:r>
                      <a:endParaRPr lang="de-AT" sz="1000">
                        <a:effectLst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    = 2,093568 </a:t>
                      </a:r>
                      <a:endParaRPr lang="de-A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</a:tr>
              <a:tr h="61721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2,0953</a:t>
                      </a:r>
                      <a:endParaRPr lang="de-A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0,000185 ...</a:t>
                      </a:r>
                      <a:endParaRPr lang="de-A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</a:rPr>
                        <a:t>11,1616468 ...</a:t>
                      </a:r>
                      <a:endParaRPr lang="de-AT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2,0945514816 ...</a:t>
                      </a:r>
                      <a:endParaRPr lang="de-AT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</a:tr>
            </a:tbl>
          </a:graphicData>
        </a:graphic>
      </p:graphicFrame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Newton-Verfahren</a:t>
            </a: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8075-3373-4278-B688-856F90B26424}" type="slidenum">
              <a:rPr lang="de-AT" smtClean="0"/>
              <a:pPr/>
              <a:t>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xmlns="" val="1568044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n">
  <a:themeElements>
    <a:clrScheme name="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0</TotalTime>
  <Words>182</Words>
  <Application>Microsoft Office PowerPoint</Application>
  <PresentationFormat>Bildschirmpräsentation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Pin</vt:lpstr>
      <vt:lpstr>Das Newton-Verfahren</vt:lpstr>
      <vt:lpstr>Allgemeines</vt:lpstr>
      <vt:lpstr>Berechnung I</vt:lpstr>
      <vt:lpstr>Berechnung II</vt:lpstr>
      <vt:lpstr>Beispiel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Newton-Verfahren</dc:title>
  <dc:creator>Alexander Eriksroed</dc:creator>
  <cp:lastModifiedBy>Test.Test</cp:lastModifiedBy>
  <cp:revision>15</cp:revision>
  <dcterms:created xsi:type="dcterms:W3CDTF">2012-11-28T12:39:58Z</dcterms:created>
  <dcterms:modified xsi:type="dcterms:W3CDTF">2013-01-11T10:25:31Z</dcterms:modified>
</cp:coreProperties>
</file>