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BF52E-40B4-451D-968F-738CAEF4D247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5CDD1-A2BD-4A42-A622-AE281773927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3273F3-3C34-486E-AD80-510F29062878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963DA4-FAB6-4BA1-AC04-5274E4CA26C1}" type="datetimeFigureOut">
              <a:rPr lang="en-US" smtClean="0"/>
              <a:t>11/4/2012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543800" cy="2593975"/>
          </a:xfrm>
        </p:spPr>
        <p:txBody>
          <a:bodyPr/>
          <a:lstStyle/>
          <a:p>
            <a:r>
              <a:rPr lang="de-AT" dirty="0" smtClean="0">
                <a:latin typeface="Baskerville Old Face" pitchFamily="18" charset="0"/>
              </a:rPr>
              <a:t>Die Ableitungsregeln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6461760" cy="1066800"/>
          </a:xfrm>
        </p:spPr>
        <p:txBody>
          <a:bodyPr>
            <a:normAutofit lnSpcReduction="10000"/>
          </a:bodyPr>
          <a:lstStyle/>
          <a:p>
            <a:endParaRPr lang="de-AT" dirty="0" smtClean="0"/>
          </a:p>
          <a:p>
            <a:r>
              <a:rPr lang="de-AT" b="1" dirty="0" smtClean="0"/>
              <a:t>EDITA BARISIC</a:t>
            </a:r>
          </a:p>
          <a:p>
            <a:r>
              <a:rPr lang="de-AT" b="1" dirty="0" smtClean="0"/>
              <a:t>VIENNA BUSINESS SCHOOL AUGARTEN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4664"/>
            <a:ext cx="28575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18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de-AT" sz="800" dirty="0" smtClean="0"/>
          </a:p>
          <a:p>
            <a:pPr marL="114300" indent="0">
              <a:buNone/>
            </a:pPr>
            <a:r>
              <a:rPr lang="de-AT" sz="1800" dirty="0" smtClean="0"/>
              <a:t>Gegeben: f(x</a:t>
            </a:r>
            <a:r>
              <a:rPr lang="de-AT" sz="1800" dirty="0" smtClean="0"/>
              <a:t>) = 2x²    </a:t>
            </a:r>
            <a:r>
              <a:rPr lang="de-AT" sz="1800" dirty="0" smtClean="0"/>
              <a:t>oder   </a:t>
            </a:r>
            <a:r>
              <a:rPr lang="de-AT" sz="1800" dirty="0" smtClean="0"/>
              <a:t>y= </a:t>
            </a:r>
            <a:r>
              <a:rPr lang="de-AT" sz="1800" dirty="0" smtClean="0"/>
              <a:t>2x²</a:t>
            </a:r>
          </a:p>
          <a:p>
            <a:pPr marL="114300" indent="0">
              <a:buNone/>
            </a:pPr>
            <a:r>
              <a:rPr lang="de-AT" sz="1800" dirty="0" smtClean="0"/>
              <a:t>Berechne die 1. Ableitung an der Stelle x = x</a:t>
            </a:r>
            <a:r>
              <a:rPr lang="de-AT" sz="1100" dirty="0" smtClean="0"/>
              <a:t>0</a:t>
            </a:r>
          </a:p>
          <a:p>
            <a:pPr marL="114300" indent="0">
              <a:buNone/>
            </a:pPr>
            <a:endParaRPr lang="de-AT" sz="1800" dirty="0" smtClean="0"/>
          </a:p>
          <a:p>
            <a:pPr marL="114300" indent="0">
              <a:buNone/>
            </a:pPr>
            <a:r>
              <a:rPr lang="de-AT" dirty="0" smtClean="0"/>
              <a:t>y´= lim    f(x) – </a:t>
            </a:r>
            <a:r>
              <a:rPr lang="de-AT" dirty="0" smtClean="0"/>
              <a:t>f(x</a:t>
            </a:r>
            <a:r>
              <a:rPr lang="de-AT" sz="1200" dirty="0" smtClean="0"/>
              <a:t>0</a:t>
            </a:r>
            <a:r>
              <a:rPr lang="de-AT" dirty="0" smtClean="0"/>
              <a:t>)    </a:t>
            </a:r>
            <a:r>
              <a:rPr lang="de-AT" dirty="0" smtClean="0"/>
              <a:t>=  lim     2x² - 2x</a:t>
            </a:r>
            <a:r>
              <a:rPr lang="de-AT" sz="1200" dirty="0" smtClean="0"/>
              <a:t>0</a:t>
            </a:r>
            <a:r>
              <a:rPr lang="de-AT" dirty="0" smtClean="0"/>
              <a:t>²  </a:t>
            </a:r>
            <a:r>
              <a:rPr lang="de-AT" dirty="0" smtClean="0"/>
              <a:t>      </a:t>
            </a:r>
            <a:r>
              <a:rPr lang="de-AT" dirty="0" smtClean="0"/>
              <a:t>=</a:t>
            </a:r>
          </a:p>
          <a:p>
            <a:pPr marL="114300" indent="0">
              <a:buNone/>
            </a:pPr>
            <a:r>
              <a:rPr lang="de-AT" sz="1600" dirty="0" smtClean="0"/>
              <a:t>       x-&gt;x</a:t>
            </a:r>
            <a:r>
              <a:rPr lang="de-AT" sz="1100" dirty="0" smtClean="0"/>
              <a:t>0</a:t>
            </a:r>
            <a:r>
              <a:rPr lang="de-AT" sz="1600" dirty="0" smtClean="0"/>
              <a:t>           </a:t>
            </a:r>
            <a:r>
              <a:rPr lang="de-AT" dirty="0" smtClean="0"/>
              <a:t>x – x</a:t>
            </a:r>
            <a:r>
              <a:rPr lang="de-AT" sz="1100" dirty="0" smtClean="0"/>
              <a:t>0</a:t>
            </a:r>
            <a:r>
              <a:rPr lang="de-AT" dirty="0" smtClean="0"/>
              <a:t>          </a:t>
            </a:r>
            <a:r>
              <a:rPr lang="de-AT" dirty="0" smtClean="0"/>
              <a:t>   </a:t>
            </a:r>
            <a:r>
              <a:rPr lang="de-AT" sz="1600" dirty="0" smtClean="0"/>
              <a:t>x-&gt;x</a:t>
            </a:r>
            <a:r>
              <a:rPr lang="de-AT" sz="1100" dirty="0" smtClean="0"/>
              <a:t>0</a:t>
            </a:r>
            <a:r>
              <a:rPr lang="de-AT" sz="1600" dirty="0" smtClean="0"/>
              <a:t>       </a:t>
            </a:r>
            <a:r>
              <a:rPr lang="de-AT" sz="1600" dirty="0" smtClean="0"/>
              <a:t>   </a:t>
            </a:r>
            <a:r>
              <a:rPr lang="de-AT" dirty="0" smtClean="0"/>
              <a:t>x </a:t>
            </a:r>
            <a:r>
              <a:rPr lang="de-AT" dirty="0" smtClean="0"/>
              <a:t>– x</a:t>
            </a:r>
            <a:r>
              <a:rPr lang="de-AT" sz="1100" dirty="0" smtClean="0"/>
              <a:t>0</a:t>
            </a:r>
          </a:p>
          <a:p>
            <a:pPr marL="114300" indent="0">
              <a:buNone/>
            </a:pPr>
            <a:r>
              <a:rPr lang="de-AT" dirty="0"/>
              <a:t>  </a:t>
            </a:r>
            <a:r>
              <a:rPr lang="de-AT" dirty="0" smtClean="0"/>
              <a:t>  </a:t>
            </a:r>
          </a:p>
          <a:p>
            <a:pPr marL="114300" indent="0">
              <a:buNone/>
            </a:pPr>
            <a:r>
              <a:rPr lang="de-AT" dirty="0" smtClean="0"/>
              <a:t>  lim     2 (x² - x</a:t>
            </a:r>
            <a:r>
              <a:rPr lang="de-AT" sz="1400" dirty="0" smtClean="0"/>
              <a:t>0</a:t>
            </a:r>
            <a:r>
              <a:rPr lang="de-AT" dirty="0" smtClean="0"/>
              <a:t>²)  </a:t>
            </a:r>
            <a:r>
              <a:rPr lang="de-AT" dirty="0" smtClean="0"/>
              <a:t>  =  </a:t>
            </a:r>
            <a:r>
              <a:rPr lang="de-AT" dirty="0" err="1" smtClean="0"/>
              <a:t>lim</a:t>
            </a:r>
            <a:r>
              <a:rPr lang="de-AT" dirty="0" smtClean="0"/>
              <a:t> </a:t>
            </a:r>
            <a:r>
              <a:rPr lang="de-AT" dirty="0" smtClean="0"/>
              <a:t>   </a:t>
            </a:r>
            <a:r>
              <a:rPr lang="de-AT" dirty="0" smtClean="0"/>
              <a:t>2(x – x</a:t>
            </a:r>
            <a:r>
              <a:rPr lang="de-AT" sz="1400" dirty="0" smtClean="0"/>
              <a:t>0</a:t>
            </a:r>
            <a:r>
              <a:rPr lang="de-AT" dirty="0" smtClean="0"/>
              <a:t>) (x + x</a:t>
            </a:r>
            <a:r>
              <a:rPr lang="de-AT" sz="1400" dirty="0" smtClean="0"/>
              <a:t>0</a:t>
            </a:r>
            <a:r>
              <a:rPr lang="de-AT" dirty="0" smtClean="0"/>
              <a:t>)  =</a:t>
            </a:r>
            <a:endParaRPr lang="de-AT" dirty="0" smtClean="0"/>
          </a:p>
          <a:p>
            <a:pPr marL="114300" indent="0">
              <a:buNone/>
            </a:pPr>
            <a:r>
              <a:rPr lang="de-AT" dirty="0" smtClean="0"/>
              <a:t>  </a:t>
            </a:r>
            <a:r>
              <a:rPr lang="de-AT" sz="1600" dirty="0" smtClean="0"/>
              <a:t>x-</a:t>
            </a:r>
            <a:r>
              <a:rPr lang="de-AT" sz="1600" dirty="0" smtClean="0"/>
              <a:t>&gt;x</a:t>
            </a:r>
            <a:r>
              <a:rPr lang="de-AT" sz="1200" dirty="0" smtClean="0"/>
              <a:t>0</a:t>
            </a:r>
            <a:r>
              <a:rPr lang="de-AT" sz="1600" dirty="0" smtClean="0"/>
              <a:t>        </a:t>
            </a:r>
            <a:r>
              <a:rPr lang="de-AT" dirty="0" smtClean="0"/>
              <a:t>x – x</a:t>
            </a:r>
            <a:r>
              <a:rPr lang="de-AT" sz="1200" dirty="0" smtClean="0"/>
              <a:t>0</a:t>
            </a:r>
            <a:r>
              <a:rPr lang="de-AT" dirty="0" smtClean="0"/>
              <a:t>          </a:t>
            </a:r>
            <a:r>
              <a:rPr lang="de-AT" dirty="0" smtClean="0"/>
              <a:t>     </a:t>
            </a:r>
            <a:r>
              <a:rPr lang="de-AT" sz="1600" dirty="0" smtClean="0"/>
              <a:t>x-</a:t>
            </a:r>
            <a:r>
              <a:rPr lang="de-AT" sz="1600" dirty="0" smtClean="0"/>
              <a:t>&gt;x</a:t>
            </a:r>
            <a:r>
              <a:rPr lang="de-AT" sz="1100" dirty="0" smtClean="0"/>
              <a:t>0</a:t>
            </a:r>
            <a:r>
              <a:rPr lang="de-AT" sz="1600" dirty="0" smtClean="0"/>
              <a:t>           </a:t>
            </a:r>
            <a:r>
              <a:rPr lang="de-AT" dirty="0" smtClean="0"/>
              <a:t>x – x</a:t>
            </a:r>
            <a:r>
              <a:rPr lang="de-AT" sz="1200" dirty="0" smtClean="0"/>
              <a:t>0</a:t>
            </a:r>
          </a:p>
          <a:p>
            <a:pPr marL="114300" indent="0">
              <a:buNone/>
            </a:pPr>
            <a:r>
              <a:rPr lang="de-AT" dirty="0"/>
              <a:t> </a:t>
            </a:r>
            <a:r>
              <a:rPr lang="de-AT" dirty="0" smtClean="0"/>
              <a:t>    </a:t>
            </a:r>
          </a:p>
          <a:p>
            <a:pPr marL="114300" indent="0">
              <a:buNone/>
            </a:pPr>
            <a:r>
              <a:rPr lang="de-AT" dirty="0" smtClean="0"/>
              <a:t> lim      2 (x + x</a:t>
            </a:r>
            <a:r>
              <a:rPr lang="de-AT" sz="1200" dirty="0" smtClean="0"/>
              <a:t>0</a:t>
            </a:r>
            <a:r>
              <a:rPr lang="de-AT" dirty="0" smtClean="0"/>
              <a:t>)    =    2 (x</a:t>
            </a:r>
            <a:r>
              <a:rPr lang="de-AT" sz="1400" dirty="0" smtClean="0"/>
              <a:t>0</a:t>
            </a:r>
            <a:r>
              <a:rPr lang="de-AT" dirty="0" smtClean="0"/>
              <a:t> + x</a:t>
            </a:r>
            <a:r>
              <a:rPr lang="de-AT" sz="1200" dirty="0" smtClean="0"/>
              <a:t>0</a:t>
            </a:r>
            <a:r>
              <a:rPr lang="de-AT" dirty="0" smtClean="0"/>
              <a:t>) =  4 x</a:t>
            </a:r>
            <a:r>
              <a:rPr lang="de-AT" sz="1200" dirty="0" smtClean="0"/>
              <a:t>0</a:t>
            </a:r>
          </a:p>
          <a:p>
            <a:pPr marL="114300" indent="0">
              <a:buNone/>
            </a:pPr>
            <a:r>
              <a:rPr lang="de-AT" dirty="0"/>
              <a:t> </a:t>
            </a:r>
            <a:r>
              <a:rPr lang="de-AT" dirty="0" smtClean="0"/>
              <a:t> </a:t>
            </a:r>
            <a:r>
              <a:rPr lang="de-AT" sz="1600" dirty="0" smtClean="0"/>
              <a:t>x-&gt;x</a:t>
            </a:r>
            <a:r>
              <a:rPr lang="de-AT" sz="1100" dirty="0" smtClean="0"/>
              <a:t>0</a:t>
            </a:r>
            <a:endParaRPr lang="en-US" sz="11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691680" y="3212976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51920" y="3212976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437112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475656" y="4431697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7"/>
            <a:ext cx="2341914" cy="230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26876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u="sng" dirty="0" smtClean="0">
                <a:latin typeface="Baskerville Old Face" pitchFamily="18" charset="0"/>
              </a:rPr>
              <a:t>Berechnung mit </a:t>
            </a:r>
            <a:r>
              <a:rPr lang="de-AT" b="1" u="sng" dirty="0">
                <a:latin typeface="Baskerville Old Face" pitchFamily="18" charset="0"/>
              </a:rPr>
              <a:t> </a:t>
            </a:r>
            <a:r>
              <a:rPr lang="de-AT" b="1" u="sng" dirty="0" smtClean="0">
                <a:latin typeface="Baskerville Old Face" pitchFamily="18" charset="0"/>
              </a:rPr>
              <a:t>Hilfe des</a:t>
            </a:r>
            <a:r>
              <a:rPr lang="de-AT" b="1" u="sng" dirty="0" smtClean="0">
                <a:latin typeface="Baskerville Old Face" pitchFamily="18" charset="0"/>
              </a:rPr>
              <a:t> Differenzialquotienten</a:t>
            </a:r>
            <a:endParaRPr lang="en-US" b="1" u="sng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7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Ableitungsregeln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de-AT" sz="28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b="1" dirty="0">
                <a:solidFill>
                  <a:schemeClr val="bg2">
                    <a:lumMod val="75000"/>
                  </a:schemeClr>
                </a:solidFill>
              </a:rPr>
              <a:t>Potenzregel</a:t>
            </a:r>
          </a:p>
          <a:p>
            <a:pPr marL="114300" indent="0">
              <a:buNone/>
            </a:pPr>
            <a:r>
              <a:rPr lang="de-AT" sz="2000" dirty="0" smtClean="0">
                <a:solidFill>
                  <a:schemeClr val="bg2">
                    <a:lumMod val="75000"/>
                  </a:schemeClr>
                </a:solidFill>
              </a:rPr>
              <a:t>f´(x)= (x^n)´= n* x^(n-1)</a:t>
            </a:r>
          </a:p>
          <a:p>
            <a:pPr marL="114300" indent="0">
              <a:buNone/>
            </a:pPr>
            <a:r>
              <a:rPr lang="de-AT" sz="1800" dirty="0"/>
              <a:t>Bsp: (x^4)´= 4 * x^3</a:t>
            </a:r>
          </a:p>
          <a:p>
            <a:pPr marL="114300" indent="0">
              <a:buNone/>
            </a:pPr>
            <a:endParaRPr lang="de-AT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b="1" dirty="0" smtClean="0">
                <a:solidFill>
                  <a:schemeClr val="bg2">
                    <a:lumMod val="75000"/>
                  </a:schemeClr>
                </a:solidFill>
              </a:rPr>
              <a:t>Ableitung  von Funktionen mit konstanten  Faktoren</a:t>
            </a:r>
          </a:p>
          <a:p>
            <a:pPr marL="114300" indent="0">
              <a:buNone/>
            </a:pPr>
            <a:r>
              <a:rPr lang="de-AT" sz="2000" dirty="0">
                <a:solidFill>
                  <a:schemeClr val="bg2">
                    <a:lumMod val="75000"/>
                  </a:schemeClr>
                </a:solidFill>
              </a:rPr>
              <a:t>y = a * f(x)            y´= a * f´(x</a:t>
            </a:r>
            <a:r>
              <a:rPr lang="de-AT" sz="2000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pPr marL="114300" indent="0">
              <a:buNone/>
            </a:pPr>
            <a:r>
              <a:rPr lang="de-AT" sz="1800" dirty="0"/>
              <a:t>Beispiele:</a:t>
            </a:r>
            <a:endParaRPr lang="de-AT" sz="1800" dirty="0"/>
          </a:p>
          <a:p>
            <a:pPr marL="114300" indent="0">
              <a:buNone/>
            </a:pPr>
            <a:r>
              <a:rPr lang="de-AT" sz="1800" dirty="0" smtClean="0"/>
              <a:t>y = </a:t>
            </a:r>
            <a:r>
              <a:rPr lang="de-AT" sz="1800" dirty="0" smtClean="0"/>
              <a:t>2 * </a:t>
            </a:r>
            <a:r>
              <a:rPr lang="de-AT" sz="1800" dirty="0" smtClean="0"/>
              <a:t>x^3     y´= </a:t>
            </a:r>
            <a:r>
              <a:rPr lang="de-AT" sz="1800" dirty="0" smtClean="0"/>
              <a:t>2*3 * x^2 = 6*x^2</a:t>
            </a:r>
            <a:endParaRPr lang="de-AT" sz="1800" dirty="0" smtClean="0"/>
          </a:p>
          <a:p>
            <a:pPr marL="114300" indent="0">
              <a:buNone/>
            </a:pPr>
            <a:r>
              <a:rPr lang="de-AT" sz="1800" dirty="0" smtClean="0"/>
              <a:t>y = 5 </a:t>
            </a:r>
            <a:r>
              <a:rPr lang="de-AT" sz="1800" dirty="0" smtClean="0"/>
              <a:t>* x^7     </a:t>
            </a:r>
            <a:r>
              <a:rPr lang="de-AT" sz="1800" dirty="0" smtClean="0"/>
              <a:t>y´= </a:t>
            </a:r>
            <a:r>
              <a:rPr lang="de-AT" sz="1800" dirty="0" smtClean="0"/>
              <a:t>5*7 * x^6 = 35*x^6</a:t>
            </a:r>
            <a:endParaRPr lang="de-AT" sz="1800" dirty="0" smtClean="0"/>
          </a:p>
          <a:p>
            <a:pPr marL="114300" indent="0">
              <a:buNone/>
            </a:pPr>
            <a:r>
              <a:rPr lang="de-AT" sz="1800" dirty="0" smtClean="0"/>
              <a:t>y = </a:t>
            </a:r>
            <a:r>
              <a:rPr lang="de-AT" sz="1800" dirty="0" smtClean="0"/>
              <a:t>9 * </a:t>
            </a:r>
            <a:r>
              <a:rPr lang="de-AT" sz="1800" dirty="0" smtClean="0"/>
              <a:t>x^6     y´= </a:t>
            </a:r>
            <a:r>
              <a:rPr lang="de-AT" sz="1800" dirty="0" smtClean="0"/>
              <a:t>9*6 * x^5 = 54*x^5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90" y="260649"/>
            <a:ext cx="224511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0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de-AT" sz="3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b="1" dirty="0">
                <a:solidFill>
                  <a:schemeClr val="bg2">
                    <a:lumMod val="75000"/>
                  </a:schemeClr>
                </a:solidFill>
              </a:rPr>
              <a:t>Produktregel</a:t>
            </a:r>
            <a:endParaRPr lang="de-AT" b="1" dirty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de-AT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y =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f(x)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*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g(x)             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y´= f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´*g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+ g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´*f</a:t>
            </a:r>
          </a:p>
          <a:p>
            <a:pPr marL="114300" indent="0">
              <a:buNone/>
            </a:pPr>
            <a:r>
              <a:rPr lang="de-AT" sz="1800" dirty="0"/>
              <a:t>Beispiele:</a:t>
            </a:r>
          </a:p>
          <a:p>
            <a:pPr marL="114300" indent="0">
              <a:buNone/>
            </a:pPr>
            <a:r>
              <a:rPr lang="de-AT" sz="1800" dirty="0" smtClean="0"/>
              <a:t>1) y </a:t>
            </a:r>
            <a:r>
              <a:rPr lang="de-AT" sz="1800" dirty="0" smtClean="0"/>
              <a:t>= (5x^2 + 3x – 2</a:t>
            </a:r>
            <a:r>
              <a:rPr lang="de-AT" sz="1800" dirty="0" smtClean="0"/>
              <a:t>)*(</a:t>
            </a:r>
            <a:r>
              <a:rPr lang="de-AT" sz="1800" dirty="0" smtClean="0"/>
              <a:t>6x^2 + 4) </a:t>
            </a:r>
          </a:p>
          <a:p>
            <a:pPr marL="114300" indent="0">
              <a:buNone/>
            </a:pPr>
            <a:r>
              <a:rPr lang="de-AT" sz="1800" dirty="0" smtClean="0"/>
              <a:t>y´= (10x +3</a:t>
            </a:r>
            <a:r>
              <a:rPr lang="de-AT" sz="1800" dirty="0" smtClean="0"/>
              <a:t>)*(</a:t>
            </a:r>
            <a:r>
              <a:rPr lang="de-AT" sz="1800" dirty="0" smtClean="0"/>
              <a:t>6x^2 + 4) +</a:t>
            </a:r>
            <a:r>
              <a:rPr lang="de-AT" sz="1800" dirty="0" smtClean="0"/>
              <a:t>12x*(</a:t>
            </a:r>
            <a:r>
              <a:rPr lang="de-AT" sz="1800" dirty="0" smtClean="0"/>
              <a:t>5x^2 + 3x -2)</a:t>
            </a:r>
          </a:p>
          <a:p>
            <a:pPr marL="114300" indent="0">
              <a:buNone/>
            </a:pPr>
            <a:r>
              <a:rPr lang="de-AT" sz="1800" dirty="0" smtClean="0"/>
              <a:t>y´= 60 x^3 + 18x^2 + 40x +12 + 60x^3 + 36 x^2 – 24x</a:t>
            </a:r>
          </a:p>
          <a:p>
            <a:pPr marL="114300" indent="0">
              <a:buNone/>
            </a:pPr>
            <a:r>
              <a:rPr lang="de-AT" sz="1800" dirty="0" smtClean="0"/>
              <a:t>y´= 120 x^3 + 54x^2 + 16x + 12</a:t>
            </a:r>
          </a:p>
          <a:p>
            <a:pPr marL="114300" indent="0">
              <a:buNone/>
            </a:pPr>
            <a:r>
              <a:rPr lang="de-AT" sz="1800" dirty="0" smtClean="0"/>
              <a:t>			</a:t>
            </a:r>
            <a:endParaRPr lang="de-AT" sz="1800" dirty="0"/>
          </a:p>
          <a:p>
            <a:pPr marL="114300" indent="0">
              <a:buNone/>
            </a:pPr>
            <a:r>
              <a:rPr lang="de-AT" sz="1800" dirty="0" smtClean="0"/>
              <a:t>2) f(x</a:t>
            </a:r>
            <a:r>
              <a:rPr lang="de-AT" sz="1800" dirty="0" smtClean="0"/>
              <a:t>) = (x+3) * (x^2 – 3x + 9)</a:t>
            </a:r>
          </a:p>
          <a:p>
            <a:pPr marL="114300" indent="0">
              <a:buNone/>
            </a:pPr>
            <a:r>
              <a:rPr lang="de-AT" sz="1800" dirty="0" smtClean="0"/>
              <a:t>f(x)= 1 * (x^2 – 3x + 9) + (x+3) * (2x-3) =</a:t>
            </a:r>
          </a:p>
          <a:p>
            <a:pPr marL="114300" indent="0">
              <a:buNone/>
            </a:pPr>
            <a:r>
              <a:rPr lang="de-AT" sz="1800" dirty="0" smtClean="0"/>
              <a:t>= x^2 – 3x + 9 + 2x^2 + 6x – 3x – 9 = 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= 3x^2</a:t>
            </a:r>
          </a:p>
          <a:p>
            <a:pPr marL="114300" indent="0">
              <a:buNone/>
            </a:pPr>
            <a:endParaRPr lang="de-AT" sz="1800" dirty="0"/>
          </a:p>
          <a:p>
            <a:pPr marL="114300" indent="0">
              <a:buNone/>
            </a:pPr>
            <a:endParaRPr lang="de-AT" sz="1800" dirty="0" smtClean="0"/>
          </a:p>
          <a:p>
            <a:pPr marL="114300" indent="0">
              <a:buNone/>
            </a:pPr>
            <a:endParaRPr lang="de-AT" sz="1800" dirty="0"/>
          </a:p>
          <a:p>
            <a:pPr marL="1143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198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/>
          <a:lstStyle/>
          <a:p>
            <a:pPr marL="114300" indent="0">
              <a:buNone/>
            </a:pPr>
            <a:r>
              <a:rPr lang="de-AT" b="1" dirty="0">
                <a:solidFill>
                  <a:schemeClr val="bg2">
                    <a:lumMod val="75000"/>
                  </a:schemeClr>
                </a:solidFill>
              </a:rPr>
              <a:t>Quotientenregel</a:t>
            </a:r>
          </a:p>
          <a:p>
            <a:pPr marL="114300" indent="0">
              <a:buNone/>
            </a:pP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y = f(x)</a:t>
            </a:r>
          </a:p>
          <a:p>
            <a:pPr marL="114300" indent="0">
              <a:buNone/>
            </a:pPr>
            <a:r>
              <a:rPr lang="de-AT" sz="18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     g(x)</a:t>
            </a:r>
          </a:p>
          <a:p>
            <a:pPr marL="114300" indent="0">
              <a:buNone/>
            </a:pP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y´= f</a:t>
            </a: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´*g </a:t>
            </a: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– g</a:t>
            </a: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´*f</a:t>
            </a:r>
            <a:endParaRPr lang="de-AT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sz="18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AT" sz="1800" dirty="0" smtClean="0">
                <a:solidFill>
                  <a:schemeClr val="bg2">
                    <a:lumMod val="75000"/>
                  </a:schemeClr>
                </a:solidFill>
              </a:rPr>
              <a:t>         g^2</a:t>
            </a:r>
          </a:p>
          <a:p>
            <a:pPr marL="114300" indent="0">
              <a:buNone/>
            </a:pPr>
            <a:r>
              <a:rPr lang="de-AT" sz="1800" dirty="0" smtClean="0"/>
              <a:t>1) y </a:t>
            </a:r>
            <a:r>
              <a:rPr lang="de-AT" sz="1800" dirty="0" smtClean="0"/>
              <a:t>= </a:t>
            </a:r>
            <a:r>
              <a:rPr lang="de-AT" sz="1800" dirty="0" smtClean="0"/>
              <a:t>  3x </a:t>
            </a:r>
            <a:r>
              <a:rPr lang="de-AT" sz="1800" dirty="0" smtClean="0"/>
              <a:t>+1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</a:t>
            </a:r>
            <a:r>
              <a:rPr lang="de-AT" sz="1800" dirty="0" smtClean="0"/>
              <a:t>       </a:t>
            </a:r>
            <a:r>
              <a:rPr lang="de-AT" sz="1800" dirty="0" smtClean="0"/>
              <a:t>x+1</a:t>
            </a:r>
          </a:p>
          <a:p>
            <a:pPr marL="114300" indent="0">
              <a:buNone/>
            </a:pPr>
            <a:r>
              <a:rPr lang="de-AT" sz="1800" dirty="0" smtClean="0"/>
              <a:t>y´ = 3 (x+1) – 1 (3x + 1) = 3x + 3 – 3x – 1 =       2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(x+1)^2                   (x+1)^2           (x+1)^2</a:t>
            </a:r>
          </a:p>
          <a:p>
            <a:pPr marL="114300" indent="0">
              <a:buNone/>
            </a:pPr>
            <a:r>
              <a:rPr lang="de-AT" sz="1800" dirty="0" smtClean="0"/>
              <a:t>2) y </a:t>
            </a:r>
            <a:r>
              <a:rPr lang="de-AT" sz="1800" dirty="0" smtClean="0"/>
              <a:t>=  </a:t>
            </a:r>
            <a:r>
              <a:rPr lang="de-AT" sz="1800" dirty="0" smtClean="0"/>
              <a:t> 5x^2 </a:t>
            </a:r>
            <a:r>
              <a:rPr lang="de-AT" sz="1800" dirty="0" smtClean="0"/>
              <a:t>+ 3x -2</a:t>
            </a:r>
          </a:p>
          <a:p>
            <a:pPr marL="114300" indent="0">
              <a:buNone/>
            </a:pPr>
            <a:r>
              <a:rPr lang="de-AT" sz="1800" dirty="0" smtClean="0"/>
              <a:t>       </a:t>
            </a:r>
            <a:r>
              <a:rPr lang="de-AT" sz="1800" dirty="0" smtClean="0"/>
              <a:t>     (</a:t>
            </a:r>
            <a:r>
              <a:rPr lang="de-AT" sz="1800" dirty="0" smtClean="0"/>
              <a:t>6x^3 – 4x +1)</a:t>
            </a:r>
          </a:p>
          <a:p>
            <a:pPr marL="114300" indent="0">
              <a:buNone/>
            </a:pPr>
            <a:r>
              <a:rPr lang="de-AT" sz="1800" dirty="0" smtClean="0"/>
              <a:t>y´=  (10x + 3) (6x^3 – 4x +1) – (18x^2 – 4) (5x^2 + 3x – 2)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      (6x^3 – 4x +1)^</a:t>
            </a:r>
            <a:r>
              <a:rPr lang="en-US" sz="1800" dirty="0" smtClean="0"/>
              <a:t>2 </a:t>
            </a:r>
          </a:p>
          <a:p>
            <a:pPr marL="114300" indent="0">
              <a:buNone/>
            </a:pPr>
            <a:r>
              <a:rPr lang="de-AT" sz="1800" dirty="0" smtClean="0"/>
              <a:t>y´=  60x^4+ 18x^3 –40x^2–12x+ 10x+ 3-  (90x^4–20x^2-54x^3-12x –36x^2 +8)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(6x^3 – 4x + 1)^2</a:t>
            </a:r>
          </a:p>
          <a:p>
            <a:pPr marL="114300" indent="0">
              <a:buNone/>
            </a:pPr>
            <a:r>
              <a:rPr lang="de-AT" sz="1800" dirty="0" smtClean="0"/>
              <a:t>y´= </a:t>
            </a:r>
            <a:r>
              <a:rPr lang="de-AT" sz="1800" dirty="0" smtClean="0"/>
              <a:t> -</a:t>
            </a:r>
            <a:r>
              <a:rPr lang="de-AT" sz="1800" dirty="0" smtClean="0"/>
              <a:t>30x^4 – 36x^3 + 16x^2 + 10x -5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(6x^3 – 4x + 1)^2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71600" y="1124744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1600" y="1762552"/>
            <a:ext cx="7920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75552" y="2397321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43608" y="3068960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87824" y="3068960"/>
            <a:ext cx="1368152" cy="137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3036952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94551" y="3711728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43608" y="4365104"/>
            <a:ext cx="47525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043608" y="5013176"/>
            <a:ext cx="69127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8527" y="5661248"/>
            <a:ext cx="30243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de-AT" sz="2200" b="1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Kettenregel</a:t>
            </a:r>
            <a:endParaRPr lang="en-US" sz="2200" b="1" dirty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y </a:t>
            </a:r>
            <a:r>
              <a:rPr lang="de-AT" sz="2400" dirty="0">
                <a:solidFill>
                  <a:schemeClr val="bg2">
                    <a:lumMod val="75000"/>
                  </a:schemeClr>
                </a:solidFill>
              </a:rPr>
              <a:t>= </a:t>
            </a:r>
            <a:r>
              <a:rPr lang="de-AT" sz="2400" dirty="0" smtClean="0">
                <a:solidFill>
                  <a:schemeClr val="bg2">
                    <a:lumMod val="75000"/>
                  </a:schemeClr>
                </a:solidFill>
              </a:rPr>
              <a:t>f(g(x))                  y´= f´(g(x))*g´(x)</a:t>
            </a:r>
            <a:r>
              <a:rPr lang="de-AT" b="1" dirty="0"/>
              <a:t> </a:t>
            </a:r>
            <a:endParaRPr lang="de-AT" b="1" dirty="0" smtClean="0"/>
          </a:p>
          <a:p>
            <a:pPr marL="114300" indent="0">
              <a:buNone/>
            </a:pPr>
            <a:r>
              <a:rPr lang="de-AT" b="1" dirty="0"/>
              <a:t> </a:t>
            </a:r>
            <a:r>
              <a:rPr lang="de-AT" b="1" dirty="0" smtClean="0"/>
              <a:t>                              Äußere </a:t>
            </a:r>
            <a:r>
              <a:rPr lang="de-AT" b="1" dirty="0"/>
              <a:t>Ableitung   *   Innere Ableitung! </a:t>
            </a:r>
          </a:p>
          <a:p>
            <a:pPr marL="114300" indent="0">
              <a:buNone/>
            </a:pPr>
            <a:r>
              <a:rPr lang="de-AT" sz="2000" dirty="0" smtClean="0"/>
              <a:t>y </a:t>
            </a:r>
            <a:r>
              <a:rPr lang="de-AT" sz="2000" dirty="0" smtClean="0"/>
              <a:t>= (4x + 1)^3</a:t>
            </a:r>
          </a:p>
          <a:p>
            <a:pPr marL="114300" indent="0">
              <a:buNone/>
            </a:pPr>
            <a:r>
              <a:rPr lang="de-AT" sz="2000" dirty="0" smtClean="0"/>
              <a:t>g(x</a:t>
            </a:r>
            <a:r>
              <a:rPr lang="de-AT" sz="2000" dirty="0" smtClean="0"/>
              <a:t>) = 4x + 1</a:t>
            </a:r>
          </a:p>
          <a:p>
            <a:pPr marL="114300" indent="0">
              <a:buNone/>
            </a:pPr>
            <a:r>
              <a:rPr lang="de-AT" sz="2000" dirty="0" smtClean="0"/>
              <a:t>f(x</a:t>
            </a:r>
            <a:r>
              <a:rPr lang="de-AT" sz="2000" dirty="0" smtClean="0"/>
              <a:t>) = x^3</a:t>
            </a:r>
          </a:p>
          <a:p>
            <a:pPr marL="114300" indent="0">
              <a:buNone/>
            </a:pPr>
            <a:r>
              <a:rPr lang="de-AT" sz="2000" dirty="0" smtClean="0"/>
              <a:t>f 0 g = (4x + 1) ^3</a:t>
            </a:r>
          </a:p>
          <a:p>
            <a:pPr marL="114300" indent="0">
              <a:buNone/>
            </a:pPr>
            <a:r>
              <a:rPr lang="de-AT" sz="2000" dirty="0" smtClean="0"/>
              <a:t>y´= 3 (4x + 1)^2 * 4 = 12 (4x+1)^2</a:t>
            </a:r>
          </a:p>
          <a:p>
            <a:pPr marL="114300" indent="0">
              <a:buNone/>
            </a:pPr>
            <a:r>
              <a:rPr lang="de-AT" sz="2400" b="1" spc="-100" dirty="0">
                <a:solidFill>
                  <a:schemeClr val="bg2">
                    <a:lumMod val="75000"/>
                  </a:schemeClr>
                </a:solidFill>
              </a:rPr>
              <a:t>Ableitung der natürlichen Logaritmusfunktion</a:t>
            </a:r>
          </a:p>
          <a:p>
            <a:pPr marL="114300" indent="0">
              <a:buNone/>
            </a:pPr>
            <a:endParaRPr lang="de-AT" sz="1800" dirty="0" smtClean="0"/>
          </a:p>
          <a:p>
            <a:pPr marL="114300" indent="0">
              <a:buNone/>
            </a:pPr>
            <a:r>
              <a:rPr lang="de-AT" sz="1800" dirty="0" smtClean="0"/>
              <a:t>y </a:t>
            </a:r>
            <a:r>
              <a:rPr lang="de-AT" sz="1800" dirty="0" smtClean="0"/>
              <a:t>= ln x            </a:t>
            </a:r>
            <a:r>
              <a:rPr lang="de-AT" sz="1800" dirty="0" smtClean="0"/>
              <a:t>   y</a:t>
            </a:r>
            <a:r>
              <a:rPr lang="de-AT" sz="1800" dirty="0" smtClean="0"/>
              <a:t>´= </a:t>
            </a:r>
            <a:r>
              <a:rPr lang="de-AT" sz="1800" dirty="0" smtClean="0"/>
              <a:t>  1</a:t>
            </a:r>
            <a:endParaRPr lang="de-AT" sz="1800" dirty="0" smtClean="0"/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     </a:t>
            </a:r>
            <a:r>
              <a:rPr lang="de-AT" sz="1800" dirty="0" smtClean="0"/>
              <a:t>      </a:t>
            </a:r>
            <a:r>
              <a:rPr lang="de-AT" sz="1800" dirty="0" smtClean="0"/>
              <a:t>x </a:t>
            </a:r>
          </a:p>
          <a:p>
            <a:pPr marL="114300" indent="0">
              <a:buNone/>
            </a:pPr>
            <a:r>
              <a:rPr lang="de-AT" sz="1800" dirty="0" smtClean="0"/>
              <a:t>y = ln f(x)         </a:t>
            </a:r>
            <a:r>
              <a:rPr lang="de-AT" sz="1800" dirty="0" smtClean="0"/>
              <a:t>  y</a:t>
            </a:r>
            <a:r>
              <a:rPr lang="de-AT" sz="1800" dirty="0" smtClean="0"/>
              <a:t>´= </a:t>
            </a:r>
            <a:r>
              <a:rPr lang="de-AT" sz="1800" dirty="0" smtClean="0"/>
              <a:t> f</a:t>
            </a:r>
            <a:r>
              <a:rPr lang="de-AT" sz="1800" dirty="0" smtClean="0"/>
              <a:t>´(x)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       </a:t>
            </a:r>
            <a:r>
              <a:rPr lang="de-AT" sz="1800" dirty="0" smtClean="0"/>
              <a:t>   </a:t>
            </a:r>
            <a:r>
              <a:rPr lang="de-AT" sz="1800" dirty="0" smtClean="0"/>
              <a:t>f(x)</a:t>
            </a:r>
          </a:p>
          <a:p>
            <a:pPr marL="114300" indent="0">
              <a:buNone/>
            </a:pPr>
            <a:r>
              <a:rPr lang="de-AT" sz="1800" dirty="0" smtClean="0"/>
              <a:t>y = ln (3x^2 – 5x + 9)       y´=         6x - 5 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                          </a:t>
            </a:r>
            <a:r>
              <a:rPr lang="de-AT" sz="1800" dirty="0" smtClean="0"/>
              <a:t>  3x^2 </a:t>
            </a:r>
            <a:r>
              <a:rPr lang="de-AT" sz="1800" dirty="0" smtClean="0"/>
              <a:t>– 5x + 9</a:t>
            </a:r>
          </a:p>
          <a:p>
            <a:pPr marL="114300" indent="0">
              <a:buNone/>
            </a:pPr>
            <a:r>
              <a:rPr lang="de-AT" sz="1800" dirty="0" smtClean="0"/>
              <a:t>y = ln (5x^2 – 7x + 3)     y´=            10x -7</a:t>
            </a:r>
          </a:p>
          <a:p>
            <a:pPr marL="114300" indent="0">
              <a:buNone/>
            </a:pPr>
            <a:r>
              <a:rPr lang="de-AT" sz="1800" dirty="0"/>
              <a:t> </a:t>
            </a:r>
            <a:r>
              <a:rPr lang="de-AT" sz="1800" dirty="0" smtClean="0"/>
              <a:t>                                                </a:t>
            </a:r>
            <a:r>
              <a:rPr lang="de-AT" sz="1800" dirty="0" smtClean="0"/>
              <a:t>    </a:t>
            </a:r>
            <a:r>
              <a:rPr lang="de-AT" sz="1800" dirty="0" smtClean="0"/>
              <a:t>(5x^2 – 7x + 3)</a:t>
            </a:r>
          </a:p>
          <a:p>
            <a:pPr marL="114300" indent="0">
              <a:buNone/>
            </a:pPr>
            <a:endParaRPr lang="de-AT" sz="1800" dirty="0" smtClean="0"/>
          </a:p>
          <a:p>
            <a:pPr marL="114300" indent="0">
              <a:buNone/>
            </a:pP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21650" y="39330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52340" y="4149080"/>
            <a:ext cx="2628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71564" y="4528801"/>
            <a:ext cx="2520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46699" y="4716447"/>
            <a:ext cx="4194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75856" y="5301208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75856" y="5805264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0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/>
          <a:lstStyle/>
          <a:p>
            <a:pPr marL="114300" indent="0">
              <a:buNone/>
            </a:pPr>
            <a:r>
              <a:rPr lang="de-AT" b="1" dirty="0" smtClean="0">
                <a:solidFill>
                  <a:schemeClr val="bg2">
                    <a:lumMod val="75000"/>
                  </a:schemeClr>
                </a:solidFill>
              </a:rPr>
              <a:t>Ableitung  der </a:t>
            </a:r>
            <a:r>
              <a:rPr lang="de-AT" b="1" smtClean="0">
                <a:solidFill>
                  <a:schemeClr val="bg2">
                    <a:lumMod val="75000"/>
                  </a:schemeClr>
                </a:solidFill>
              </a:rPr>
              <a:t>natürlichen Exponentialfunktion</a:t>
            </a:r>
            <a:endParaRPr lang="de-AT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de-AT" dirty="0" smtClean="0"/>
              <a:t>              </a:t>
            </a:r>
          </a:p>
          <a:p>
            <a:pPr marL="114300" indent="0">
              <a:buNone/>
            </a:pPr>
            <a:r>
              <a:rPr lang="de-AT" dirty="0"/>
              <a:t> </a:t>
            </a:r>
            <a:r>
              <a:rPr lang="de-AT" dirty="0" smtClean="0"/>
              <a:t>          y = e^x                            y´= e ^x</a:t>
            </a:r>
          </a:p>
          <a:p>
            <a:pPr marL="114300" indent="0">
              <a:buNone/>
            </a:pPr>
            <a:r>
              <a:rPr lang="de-AT" dirty="0"/>
              <a:t> </a:t>
            </a:r>
            <a:r>
              <a:rPr lang="de-AT" dirty="0" smtClean="0"/>
              <a:t>       </a:t>
            </a:r>
          </a:p>
          <a:p>
            <a:pPr marL="114300" indent="0">
              <a:buNone/>
            </a:pPr>
            <a:r>
              <a:rPr lang="de-AT" dirty="0" smtClean="0"/>
              <a:t>           y = e ^f(x)                       y´= f´(x) * e^f(x)</a:t>
            </a:r>
          </a:p>
          <a:p>
            <a:pPr marL="114300" indent="0">
              <a:buNone/>
            </a:pPr>
            <a:endParaRPr lang="de-AT" dirty="0"/>
          </a:p>
          <a:p>
            <a:pPr marL="114300" indent="0">
              <a:buNone/>
            </a:pPr>
            <a:r>
              <a:rPr lang="de-AT" dirty="0" smtClean="0"/>
              <a:t>           y = e^(2x^2 - 6x + 9)        y´= (4x – 6) * e^(2x^2 – 6x + 9)</a:t>
            </a:r>
          </a:p>
          <a:p>
            <a:pPr marL="114300" indent="0">
              <a:buNone/>
            </a:pPr>
            <a:endParaRPr lang="de-AT" dirty="0"/>
          </a:p>
          <a:p>
            <a:pPr marL="114300" indent="0">
              <a:buNone/>
            </a:pPr>
            <a:r>
              <a:rPr lang="de-AT" dirty="0" smtClean="0"/>
              <a:t>           y = e^(5x^2 – 3x + 7)        y´= (10x – 3) * e^(5x^2 – 3x + 7)</a:t>
            </a:r>
          </a:p>
          <a:p>
            <a:pPr marL="114300" indent="0">
              <a:buNone/>
            </a:pPr>
            <a:r>
              <a:rPr lang="de-AT" dirty="0"/>
              <a:t> </a:t>
            </a:r>
            <a:r>
              <a:rPr lang="de-AT" dirty="0" smtClean="0"/>
              <a:t>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5"/>
            <a:ext cx="4065265" cy="436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673</Words>
  <Application>Microsoft Office PowerPoint</Application>
  <PresentationFormat>Bildschirmpräsentation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Adjacency</vt:lpstr>
      <vt:lpstr>Die Ableitungsregeln</vt:lpstr>
      <vt:lpstr>Beispiel :</vt:lpstr>
      <vt:lpstr>Ableitungsregeln</vt:lpstr>
      <vt:lpstr>PowerPoint-Präsentation</vt:lpstr>
      <vt:lpstr>PowerPoint-Präsentation</vt:lpstr>
      <vt:lpstr>Kettenregel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Differenzialrechnung</dc:title>
  <dc:creator>edita</dc:creator>
  <cp:lastModifiedBy>Gabi</cp:lastModifiedBy>
  <cp:revision>27</cp:revision>
  <dcterms:created xsi:type="dcterms:W3CDTF">2012-05-21T18:13:35Z</dcterms:created>
  <dcterms:modified xsi:type="dcterms:W3CDTF">2012-11-04T19:56:32Z</dcterms:modified>
</cp:coreProperties>
</file>