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1F6EEBC3-9ED9-4682-A33A-8A0E34DBE130}" type="datetimeFigureOut">
              <a:rPr lang="de-AT" smtClean="0"/>
              <a:t>08.01.2014</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1F6EEBC3-9ED9-4682-A33A-8A0E34DBE130}" type="datetimeFigureOut">
              <a:rPr lang="de-AT" smtClean="0"/>
              <a:t>08.01.2014</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1F6EEBC3-9ED9-4682-A33A-8A0E34DBE130}" type="datetimeFigureOut">
              <a:rPr lang="de-AT" smtClean="0"/>
              <a:t>08.01.2014</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1F6EEBC3-9ED9-4682-A33A-8A0E34DBE130}" type="datetimeFigureOut">
              <a:rPr lang="de-AT" smtClean="0"/>
              <a:t>08.01.2014</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C9BFA06-12A3-4253-B594-A2E4BE9D8C43}" type="slidenum">
              <a:rPr lang="de-AT" smtClean="0"/>
              <a:t>‹Nr.›</a:t>
            </a:fld>
            <a:endParaRPr lang="de-A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1F6EEBC3-9ED9-4682-A33A-8A0E34DBE130}" type="datetimeFigureOut">
              <a:rPr lang="de-AT" smtClean="0"/>
              <a:t>08.01.2014</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F6EEBC3-9ED9-4682-A33A-8A0E34DBE130}" type="datetimeFigureOut">
              <a:rPr lang="de-AT" smtClean="0"/>
              <a:t>08.01.2014</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e Placeholder 6"/>
          <p:cNvSpPr>
            <a:spLocks noGrp="1"/>
          </p:cNvSpPr>
          <p:nvPr>
            <p:ph type="dt" sz="half" idx="10"/>
          </p:nvPr>
        </p:nvSpPr>
        <p:spPr/>
        <p:txBody>
          <a:bodyPr/>
          <a:lstStyle/>
          <a:p>
            <a:fld id="{1F6EEBC3-9ED9-4682-A33A-8A0E34DBE130}" type="datetimeFigureOut">
              <a:rPr lang="de-AT" smtClean="0"/>
              <a:t>08.01.2014</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1F6EEBC3-9ED9-4682-A33A-8A0E34DBE130}" type="datetimeFigureOut">
              <a:rPr lang="de-AT" smtClean="0"/>
              <a:t>08.01.2014</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EEBC3-9ED9-4682-A33A-8A0E34DBE130}" type="datetimeFigureOut">
              <a:rPr lang="de-AT" smtClean="0"/>
              <a:t>08.01.2014</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3C9BFA06-12A3-4253-B594-A2E4BE9D8C43}" type="slidenum">
              <a:rPr lang="de-AT" smtClean="0"/>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1F6EEBC3-9ED9-4682-A33A-8A0E34DBE130}" type="datetimeFigureOut">
              <a:rPr lang="de-AT" smtClean="0"/>
              <a:t>08.01.2014</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3C9BFA06-12A3-4253-B594-A2E4BE9D8C43}" type="slidenum">
              <a:rPr lang="de-AT" smtClean="0"/>
              <a:t>‹Nr.›</a:t>
            </a:fld>
            <a:endParaRPr lang="de-AT"/>
          </a:p>
        </p:txBody>
      </p:sp>
      <p:sp>
        <p:nvSpPr>
          <p:cNvPr id="9" name="Content Placeholder 8"/>
          <p:cNvSpPr>
            <a:spLocks noGrp="1"/>
          </p:cNvSpPr>
          <p:nvPr>
            <p:ph sz="quarter" idx="13"/>
          </p:nvPr>
        </p:nvSpPr>
        <p:spPr>
          <a:xfrm>
            <a:off x="304800" y="381000"/>
            <a:ext cx="7772400" cy="494284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1F6EEBC3-9ED9-4682-A33A-8A0E34DBE130}" type="datetimeFigureOut">
              <a:rPr lang="de-AT" smtClean="0"/>
              <a:t>08.01.2014</a:t>
            </a:fld>
            <a:endParaRPr lang="de-AT"/>
          </a:p>
        </p:txBody>
      </p:sp>
      <p:sp>
        <p:nvSpPr>
          <p:cNvPr id="9" name="Slide Number Placeholder 8"/>
          <p:cNvSpPr>
            <a:spLocks noGrp="1"/>
          </p:cNvSpPr>
          <p:nvPr>
            <p:ph type="sldNum" sz="quarter" idx="11"/>
          </p:nvPr>
        </p:nvSpPr>
        <p:spPr/>
        <p:txBody>
          <a:bodyPr/>
          <a:lstStyle/>
          <a:p>
            <a:fld id="{3C9BFA06-12A3-4253-B594-A2E4BE9D8C43}" type="slidenum">
              <a:rPr lang="de-AT" smtClean="0"/>
              <a:t>‹Nr.›</a:t>
            </a:fld>
            <a:endParaRPr lang="de-AT"/>
          </a:p>
        </p:txBody>
      </p:sp>
      <p:sp>
        <p:nvSpPr>
          <p:cNvPr id="10" name="Footer Placeholder 9"/>
          <p:cNvSpPr>
            <a:spLocks noGrp="1"/>
          </p:cNvSpPr>
          <p:nvPr>
            <p:ph type="ftr" sz="quarter" idx="12"/>
          </p:nvPr>
        </p:nvSpPr>
        <p:spPr/>
        <p:txBody>
          <a:bodyPr/>
          <a:lstStyle/>
          <a:p>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C9BFA06-12A3-4253-B594-A2E4BE9D8C43}" type="slidenum">
              <a:rPr lang="de-AT" smtClean="0"/>
              <a:t>‹Nr.›</a:t>
            </a:fld>
            <a:endParaRPr lang="de-A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de-A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F6EEBC3-9ED9-4682-A33A-8A0E34DBE130}" type="datetimeFigureOut">
              <a:rPr lang="de-AT" smtClean="0"/>
              <a:t>08.01.2014</a:t>
            </a:fld>
            <a:endParaRPr lang="de-AT"/>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1628800"/>
            <a:ext cx="7543800" cy="2593975"/>
          </a:xfrm>
        </p:spPr>
        <p:txBody>
          <a:bodyPr/>
          <a:lstStyle/>
          <a:p>
            <a:r>
              <a:rPr lang="de-DE" sz="4400" dirty="0" smtClean="0"/>
              <a:t>Wachstumsprozess</a:t>
            </a:r>
            <a:endParaRPr lang="de-AT" sz="4400" dirty="0"/>
          </a:p>
        </p:txBody>
      </p:sp>
      <p:sp>
        <p:nvSpPr>
          <p:cNvPr id="3" name="Untertitel 2"/>
          <p:cNvSpPr>
            <a:spLocks noGrp="1"/>
          </p:cNvSpPr>
          <p:nvPr>
            <p:ph type="subTitle" idx="1"/>
          </p:nvPr>
        </p:nvSpPr>
        <p:spPr/>
        <p:txBody>
          <a:bodyPr>
            <a:normAutofit lnSpcReduction="10000"/>
          </a:bodyPr>
          <a:lstStyle/>
          <a:p>
            <a:r>
              <a:rPr lang="de-DE" dirty="0" smtClean="0"/>
              <a:t>Miriam Hülmbauer</a:t>
            </a:r>
            <a:endParaRPr lang="de-DE" dirty="0"/>
          </a:p>
          <a:p>
            <a:r>
              <a:rPr lang="de-DE" dirty="0" smtClean="0"/>
              <a:t>3CK</a:t>
            </a:r>
          </a:p>
          <a:p>
            <a:r>
              <a:rPr lang="de-DE" dirty="0" smtClean="0"/>
              <a:t>03.01.2014</a:t>
            </a:r>
            <a:endParaRPr lang="de-AT" dirty="0"/>
          </a:p>
        </p:txBody>
      </p:sp>
    </p:spTree>
    <p:extLst>
      <p:ext uri="{BB962C8B-B14F-4D97-AF65-F5344CB8AC3E}">
        <p14:creationId xmlns:p14="http://schemas.microsoft.com/office/powerpoint/2010/main" val="3237156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Aufgabe:</a:t>
            </a:r>
            <a:endParaRPr lang="de-AT" dirty="0"/>
          </a:p>
        </p:txBody>
      </p:sp>
      <p:sp>
        <p:nvSpPr>
          <p:cNvPr id="3" name="Inhaltsplatzhalter 2"/>
          <p:cNvSpPr>
            <a:spLocks noGrp="1"/>
          </p:cNvSpPr>
          <p:nvPr>
            <p:ph idx="1"/>
          </p:nvPr>
        </p:nvSpPr>
        <p:spPr/>
        <p:txBody>
          <a:bodyPr/>
          <a:lstStyle/>
          <a:p>
            <a:pPr marL="114300" indent="0">
              <a:buNone/>
            </a:pPr>
            <a:r>
              <a:rPr lang="de-DE" dirty="0" smtClean="0"/>
              <a:t>Nimm an, dass die Bevölkerung eines Staates mit derzeit 12 Mio. Einwohner pro Jahr um 2,5% zunimmt.</a:t>
            </a:r>
          </a:p>
          <a:p>
            <a:pPr marL="114300" indent="0">
              <a:buNone/>
            </a:pPr>
            <a:r>
              <a:rPr lang="de-DE" dirty="0" smtClean="0"/>
              <a:t>a) Ermittle </a:t>
            </a:r>
            <a:r>
              <a:rPr lang="de-DE" dirty="0" smtClean="0"/>
              <a:t>die Funktion, die jedem Zeitpunkt die Einwohnerzahl dieses Staates zu diesem Zeitpunkt zuordnet. </a:t>
            </a:r>
          </a:p>
          <a:p>
            <a:pPr marL="114300" indent="0">
              <a:buNone/>
            </a:pPr>
            <a:r>
              <a:rPr lang="de-DE" dirty="0" smtClean="0"/>
              <a:t>b)</a:t>
            </a:r>
            <a:r>
              <a:rPr lang="de-DE" dirty="0"/>
              <a:t> </a:t>
            </a:r>
            <a:r>
              <a:rPr lang="de-DE" dirty="0" smtClean="0"/>
              <a:t>Berechne</a:t>
            </a:r>
            <a:r>
              <a:rPr lang="de-DE" dirty="0" smtClean="0"/>
              <a:t>, wie viele Einwohner dieser Staat nach 5 Jahren, nach 7,5 Jahren bzw. nach 20 Jahren </a:t>
            </a:r>
            <a:r>
              <a:rPr lang="de-DE" dirty="0" smtClean="0"/>
              <a:t>hat.</a:t>
            </a:r>
          </a:p>
          <a:p>
            <a:pPr marL="114300" indent="0">
              <a:buNone/>
            </a:pPr>
            <a:r>
              <a:rPr lang="de-DE" dirty="0" smtClean="0"/>
              <a:t>c) </a:t>
            </a:r>
            <a:r>
              <a:rPr lang="de-DE" dirty="0" smtClean="0"/>
              <a:t>Berechne</a:t>
            </a:r>
            <a:r>
              <a:rPr lang="de-DE" dirty="0" smtClean="0"/>
              <a:t>, wie viele Menschen vor 2 Jahren in diesem Staat </a:t>
            </a:r>
            <a:r>
              <a:rPr lang="de-DE" dirty="0" smtClean="0"/>
              <a:t>lebten.</a:t>
            </a:r>
          </a:p>
          <a:p>
            <a:pPr marL="114300" indent="0">
              <a:buNone/>
            </a:pPr>
            <a:r>
              <a:rPr lang="de-DE" dirty="0" smtClean="0"/>
              <a:t>d) </a:t>
            </a:r>
            <a:r>
              <a:rPr lang="de-DE" dirty="0" smtClean="0"/>
              <a:t>Berechne</a:t>
            </a:r>
            <a:r>
              <a:rPr lang="de-DE" dirty="0" smtClean="0"/>
              <a:t>, wie viele Menschen in 1000 Jahren in diesem Staat leben. Argumentiere, ob die Annahme: „die jährliche Zuwachsrate ist 2,5%“ sinnvoll ist. </a:t>
            </a:r>
          </a:p>
          <a:p>
            <a:pPr marL="571500" indent="-457200">
              <a:buFont typeface="+mj-lt"/>
              <a:buAutoNum type="arabicParenR"/>
            </a:pPr>
            <a:endParaRPr lang="de-AT" dirty="0"/>
          </a:p>
        </p:txBody>
      </p:sp>
      <p:sp>
        <p:nvSpPr>
          <p:cNvPr id="4" name="Textfeld 3"/>
          <p:cNvSpPr txBox="1"/>
          <p:nvPr/>
        </p:nvSpPr>
        <p:spPr>
          <a:xfrm>
            <a:off x="4716016" y="6237312"/>
            <a:ext cx="3672408" cy="523220"/>
          </a:xfrm>
          <a:prstGeom prst="rect">
            <a:avLst/>
          </a:prstGeom>
          <a:noFill/>
        </p:spPr>
        <p:txBody>
          <a:bodyPr wrap="square" rtlCol="0">
            <a:spAutoFit/>
          </a:bodyPr>
          <a:lstStyle/>
          <a:p>
            <a:r>
              <a:rPr lang="de-DE" sz="1400" dirty="0" smtClean="0"/>
              <a:t>Quelle: Mathematik  HAK 3 I </a:t>
            </a:r>
            <a:r>
              <a:rPr lang="de-DE" sz="1400" dirty="0" err="1" smtClean="0"/>
              <a:t>Pauer</a:t>
            </a:r>
            <a:r>
              <a:rPr lang="de-DE" sz="1400" dirty="0" smtClean="0"/>
              <a:t>, </a:t>
            </a:r>
            <a:r>
              <a:rPr lang="de-DE" sz="1400" dirty="0" err="1" smtClean="0"/>
              <a:t>Scheirer-Weindorfer</a:t>
            </a:r>
            <a:r>
              <a:rPr lang="de-DE" sz="1400" dirty="0" smtClean="0"/>
              <a:t>, Simon I </a:t>
            </a:r>
            <a:r>
              <a:rPr lang="de-DE" sz="1400" dirty="0" err="1" smtClean="0"/>
              <a:t>öbv</a:t>
            </a:r>
            <a:r>
              <a:rPr lang="de-DE" sz="1400" dirty="0" smtClean="0"/>
              <a:t> 2013</a:t>
            </a:r>
            <a:endParaRPr lang="de-AT" sz="1400" dirty="0"/>
          </a:p>
        </p:txBody>
      </p:sp>
    </p:spTree>
    <p:extLst>
      <p:ext uri="{BB962C8B-B14F-4D97-AF65-F5344CB8AC3E}">
        <p14:creationId xmlns:p14="http://schemas.microsoft.com/office/powerpoint/2010/main" val="2068025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Wachstumsfunktion</a:t>
            </a:r>
            <a:endParaRPr lang="de-AT" dirty="0"/>
          </a:p>
        </p:txBody>
      </p:sp>
      <p:sp>
        <p:nvSpPr>
          <p:cNvPr id="3" name="Inhaltsplatzhalter 2"/>
          <p:cNvSpPr>
            <a:spLocks noGrp="1"/>
          </p:cNvSpPr>
          <p:nvPr>
            <p:ph idx="1"/>
          </p:nvPr>
        </p:nvSpPr>
        <p:spPr/>
        <p:txBody>
          <a:bodyPr/>
          <a:lstStyle/>
          <a:p>
            <a:pPr marL="114300" indent="0">
              <a:buNone/>
            </a:pPr>
            <a:r>
              <a:rPr lang="de-DE" dirty="0" smtClean="0"/>
              <a:t>Die wichtigste Eigenschaft der Wachstumsfunktion ist, dass der Bestand in dem gleichen Zeitabschnitt um den selben Prozentsatz wächst. </a:t>
            </a:r>
          </a:p>
          <a:p>
            <a:pPr marL="114300" indent="0">
              <a:buNone/>
            </a:pPr>
            <a:endParaRPr lang="de-DE" dirty="0"/>
          </a:p>
          <a:p>
            <a:pPr marL="114300" indent="0" algn="ctr">
              <a:buNone/>
            </a:pPr>
            <a:r>
              <a:rPr lang="de-DE" sz="3600" b="1" dirty="0" smtClean="0">
                <a:solidFill>
                  <a:schemeClr val="bg2">
                    <a:lumMod val="75000"/>
                  </a:schemeClr>
                </a:solidFill>
              </a:rPr>
              <a:t>N(t) = N</a:t>
            </a:r>
            <a:r>
              <a:rPr lang="de-DE" sz="3600" b="1" baseline="-25000" dirty="0" smtClean="0">
                <a:solidFill>
                  <a:schemeClr val="bg2">
                    <a:lumMod val="75000"/>
                  </a:schemeClr>
                </a:solidFill>
              </a:rPr>
              <a:t>0 </a:t>
            </a:r>
            <a:r>
              <a:rPr lang="de-DE" sz="3600" b="1" dirty="0">
                <a:solidFill>
                  <a:schemeClr val="bg2">
                    <a:lumMod val="75000"/>
                  </a:schemeClr>
                </a:solidFill>
                <a:sym typeface="Symbol"/>
              </a:rPr>
              <a:t></a:t>
            </a:r>
            <a:r>
              <a:rPr lang="de-DE" sz="3600" b="1" dirty="0" smtClean="0">
                <a:solidFill>
                  <a:schemeClr val="bg2">
                    <a:lumMod val="75000"/>
                  </a:schemeClr>
                </a:solidFill>
              </a:rPr>
              <a:t> </a:t>
            </a:r>
            <a:r>
              <a:rPr lang="de-DE" sz="3600" b="1" dirty="0" err="1" smtClean="0">
                <a:solidFill>
                  <a:schemeClr val="bg2">
                    <a:lumMod val="75000"/>
                  </a:schemeClr>
                </a:solidFill>
              </a:rPr>
              <a:t>q</a:t>
            </a:r>
            <a:r>
              <a:rPr lang="de-DE" sz="3600" b="1" baseline="30000" dirty="0" err="1" smtClean="0">
                <a:solidFill>
                  <a:schemeClr val="bg2">
                    <a:lumMod val="75000"/>
                  </a:schemeClr>
                </a:solidFill>
              </a:rPr>
              <a:t>t</a:t>
            </a:r>
            <a:endParaRPr lang="de-DE" sz="3600" b="1" baseline="30000" dirty="0" smtClean="0">
              <a:solidFill>
                <a:schemeClr val="bg2">
                  <a:lumMod val="75000"/>
                </a:schemeClr>
              </a:solidFill>
            </a:endParaRPr>
          </a:p>
          <a:p>
            <a:pPr marL="114300" indent="0">
              <a:buNone/>
            </a:pPr>
            <a:endParaRPr lang="de-DE" dirty="0" smtClean="0"/>
          </a:p>
          <a:p>
            <a:pPr marL="114300" indent="0">
              <a:buNone/>
            </a:pPr>
            <a:r>
              <a:rPr lang="de-DE" dirty="0" smtClean="0"/>
              <a:t>N</a:t>
            </a:r>
            <a:r>
              <a:rPr lang="de-DE" baseline="-25000" dirty="0"/>
              <a:t>0</a:t>
            </a:r>
            <a:r>
              <a:rPr lang="de-DE" dirty="0" smtClean="0"/>
              <a:t> … Anfangsbestand (N-null)</a:t>
            </a:r>
          </a:p>
          <a:p>
            <a:pPr marL="114300" indent="0">
              <a:buNone/>
            </a:pPr>
            <a:r>
              <a:rPr lang="de-DE" dirty="0" smtClean="0"/>
              <a:t>N(t) … Bestand zum Zeitpunkt t</a:t>
            </a:r>
          </a:p>
          <a:p>
            <a:pPr marL="114300" indent="0">
              <a:buNone/>
            </a:pPr>
            <a:r>
              <a:rPr lang="de-DE" dirty="0" smtClean="0"/>
              <a:t>t … Zeit</a:t>
            </a:r>
          </a:p>
          <a:p>
            <a:pPr marL="114300" indent="0">
              <a:buNone/>
            </a:pPr>
            <a:r>
              <a:rPr lang="de-DE" dirty="0" smtClean="0"/>
              <a:t>q … Wachstumsfaktor</a:t>
            </a:r>
            <a:endParaRPr lang="de-DE" dirty="0"/>
          </a:p>
        </p:txBody>
      </p:sp>
    </p:spTree>
    <p:extLst>
      <p:ext uri="{BB962C8B-B14F-4D97-AF65-F5344CB8AC3E}">
        <p14:creationId xmlns:p14="http://schemas.microsoft.com/office/powerpoint/2010/main" val="4072891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2">
                    <a:lumMod val="75000"/>
                  </a:schemeClr>
                </a:solidFill>
              </a:rPr>
              <a:t>a) </a:t>
            </a:r>
            <a:r>
              <a:rPr lang="de-DE" dirty="0" smtClean="0"/>
              <a:t> </a:t>
            </a:r>
            <a:r>
              <a:rPr lang="de-DE" dirty="0" smtClean="0"/>
              <a:t>- Funktion</a:t>
            </a:r>
            <a:endParaRPr lang="de-AT" dirty="0"/>
          </a:p>
        </p:txBody>
      </p:sp>
      <p:sp>
        <p:nvSpPr>
          <p:cNvPr id="3" name="Inhaltsplatzhalter 2"/>
          <p:cNvSpPr>
            <a:spLocks noGrp="1"/>
          </p:cNvSpPr>
          <p:nvPr>
            <p:ph idx="1"/>
          </p:nvPr>
        </p:nvSpPr>
        <p:spPr/>
        <p:txBody>
          <a:bodyPr/>
          <a:lstStyle/>
          <a:p>
            <a:r>
              <a:rPr lang="de-DE" dirty="0" smtClean="0">
                <a:solidFill>
                  <a:schemeClr val="bg2">
                    <a:lumMod val="75000"/>
                  </a:schemeClr>
                </a:solidFill>
              </a:rPr>
              <a:t>N(t) = 12 000 000 </a:t>
            </a:r>
            <a:r>
              <a:rPr lang="de-DE" sz="2400" b="1" dirty="0">
                <a:solidFill>
                  <a:schemeClr val="bg2">
                    <a:lumMod val="75000"/>
                  </a:schemeClr>
                </a:solidFill>
                <a:sym typeface="Symbol"/>
              </a:rPr>
              <a:t></a:t>
            </a:r>
            <a:r>
              <a:rPr lang="de-DE" dirty="0" smtClean="0">
                <a:solidFill>
                  <a:schemeClr val="bg2">
                    <a:lumMod val="75000"/>
                  </a:schemeClr>
                </a:solidFill>
              </a:rPr>
              <a:t> 1,025</a:t>
            </a:r>
            <a:r>
              <a:rPr lang="de-DE" baseline="30000" dirty="0" smtClean="0">
                <a:solidFill>
                  <a:schemeClr val="bg2">
                    <a:lumMod val="75000"/>
                  </a:schemeClr>
                </a:solidFill>
              </a:rPr>
              <a:t>t</a:t>
            </a:r>
            <a:endParaRPr lang="de-DE" dirty="0" smtClean="0">
              <a:solidFill>
                <a:schemeClr val="bg2">
                  <a:lumMod val="75000"/>
                </a:schemeClr>
              </a:solidFill>
            </a:endParaRPr>
          </a:p>
          <a:p>
            <a:endParaRPr lang="de-DE" dirty="0" smtClean="0"/>
          </a:p>
          <a:p>
            <a:r>
              <a:rPr lang="de-DE" dirty="0" smtClean="0"/>
              <a:t>12 Millionen ist der Anfangsbestand zum Zeitpunkt Null (in der Aufgabenstellung wird von „derzeit“ gesprochen, diesen Wert nehmen wir, der Einfachheit halber, als Zeitpunkt Null) </a:t>
            </a:r>
          </a:p>
          <a:p>
            <a:r>
              <a:rPr lang="de-DE" dirty="0" smtClean="0"/>
              <a:t>In der Aufgabestellung ist der Prozentsatz 2,5% gegeben. 1,025 bedeutet für uns: 1 sind die 100% Bevölkerung, die derzeit in diesem Staat leben.   2,5% ist die Wachstumsrate um die die Bevölkerung jährlich wächst. Schreibt man 2,5% als Zahl, erhält man 0,025.</a:t>
            </a:r>
          </a:p>
          <a:p>
            <a:pPr marL="114300" indent="0">
              <a:buNone/>
            </a:pPr>
            <a:r>
              <a:rPr lang="de-DE" dirty="0"/>
              <a:t> </a:t>
            </a:r>
            <a:r>
              <a:rPr lang="de-DE" dirty="0" smtClean="0"/>
              <a:t>  Das zusammen addiert, ergibt unser q = 1,025</a:t>
            </a:r>
          </a:p>
        </p:txBody>
      </p:sp>
    </p:spTree>
    <p:extLst>
      <p:ext uri="{BB962C8B-B14F-4D97-AF65-F5344CB8AC3E}">
        <p14:creationId xmlns:p14="http://schemas.microsoft.com/office/powerpoint/2010/main" val="414792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2">
                    <a:lumMod val="75000"/>
                  </a:schemeClr>
                </a:solidFill>
              </a:rPr>
              <a:t>b)</a:t>
            </a:r>
            <a:r>
              <a:rPr lang="de-DE" dirty="0" smtClean="0"/>
              <a:t> </a:t>
            </a:r>
            <a:r>
              <a:rPr lang="de-DE" dirty="0" smtClean="0"/>
              <a:t>- Einwohnerzahl</a:t>
            </a:r>
            <a:endParaRPr lang="de-AT" dirty="0"/>
          </a:p>
        </p:txBody>
      </p:sp>
      <p:sp>
        <p:nvSpPr>
          <p:cNvPr id="3" name="Inhaltsplatzhalter 2"/>
          <p:cNvSpPr>
            <a:spLocks noGrp="1"/>
          </p:cNvSpPr>
          <p:nvPr>
            <p:ph idx="1"/>
          </p:nvPr>
        </p:nvSpPr>
        <p:spPr/>
        <p:txBody>
          <a:bodyPr>
            <a:normAutofit fontScale="92500" lnSpcReduction="10000"/>
          </a:bodyPr>
          <a:lstStyle/>
          <a:p>
            <a:r>
              <a:rPr lang="de-DE" dirty="0" smtClean="0"/>
              <a:t>Nachdem die Formel erstellt ist, müssen nur die Jahreszahlen in die Formell eingesetzt werden.</a:t>
            </a:r>
          </a:p>
          <a:p>
            <a:r>
              <a:rPr lang="de-DE" dirty="0" smtClean="0"/>
              <a:t>5 Jahre:</a:t>
            </a:r>
          </a:p>
          <a:p>
            <a:pPr marL="114300" indent="0">
              <a:buNone/>
            </a:pPr>
            <a:r>
              <a:rPr lang="de-DE" dirty="0"/>
              <a:t> </a:t>
            </a:r>
            <a:r>
              <a:rPr lang="de-DE" dirty="0" smtClean="0"/>
              <a:t>  </a:t>
            </a:r>
            <a:r>
              <a:rPr lang="de-DE" dirty="0" smtClean="0">
                <a:solidFill>
                  <a:schemeClr val="bg2">
                    <a:lumMod val="75000"/>
                  </a:schemeClr>
                </a:solidFill>
              </a:rPr>
              <a:t>N(5) = 12 </a:t>
            </a:r>
            <a:r>
              <a:rPr lang="de-DE" dirty="0" err="1" smtClean="0">
                <a:solidFill>
                  <a:schemeClr val="bg2">
                    <a:lumMod val="75000"/>
                  </a:schemeClr>
                </a:solidFill>
              </a:rPr>
              <a:t>Mio</a:t>
            </a:r>
            <a:r>
              <a:rPr lang="de-DE" dirty="0" smtClean="0">
                <a:solidFill>
                  <a:schemeClr val="bg2">
                    <a:lumMod val="75000"/>
                  </a:schemeClr>
                </a:solidFill>
              </a:rPr>
              <a:t> </a:t>
            </a:r>
            <a:r>
              <a:rPr lang="de-DE" sz="2400" b="1" dirty="0">
                <a:solidFill>
                  <a:schemeClr val="bg2">
                    <a:lumMod val="75000"/>
                  </a:schemeClr>
                </a:solidFill>
                <a:sym typeface="Symbol"/>
              </a:rPr>
              <a:t> </a:t>
            </a:r>
            <a:r>
              <a:rPr lang="de-DE" dirty="0" smtClean="0">
                <a:solidFill>
                  <a:schemeClr val="bg2">
                    <a:lumMod val="75000"/>
                  </a:schemeClr>
                </a:solidFill>
              </a:rPr>
              <a:t>1,025</a:t>
            </a:r>
            <a:r>
              <a:rPr lang="de-DE" baseline="30000" dirty="0" smtClean="0">
                <a:solidFill>
                  <a:schemeClr val="bg2">
                    <a:lumMod val="75000"/>
                  </a:schemeClr>
                </a:solidFill>
              </a:rPr>
              <a:t>5 </a:t>
            </a:r>
            <a:r>
              <a:rPr lang="de-DE" dirty="0" smtClean="0"/>
              <a:t>= 13 576 898,55</a:t>
            </a:r>
          </a:p>
          <a:p>
            <a:pPr marL="114300" indent="0">
              <a:buNone/>
            </a:pPr>
            <a:r>
              <a:rPr lang="de-DE" dirty="0" smtClean="0">
                <a:sym typeface="Symbol"/>
              </a:rPr>
              <a:t>     13,58 Mio. Einwohner nach 5 Jahren</a:t>
            </a:r>
          </a:p>
          <a:p>
            <a:pPr marL="114300" indent="0">
              <a:buNone/>
            </a:pPr>
            <a:endParaRPr lang="de-DE" dirty="0" smtClean="0">
              <a:sym typeface="Symbol"/>
            </a:endParaRPr>
          </a:p>
          <a:p>
            <a:r>
              <a:rPr lang="de-DE" dirty="0" smtClean="0">
                <a:sym typeface="Symbol"/>
              </a:rPr>
              <a:t>7,5 Jahre:</a:t>
            </a:r>
          </a:p>
          <a:p>
            <a:pPr marL="114300" indent="0">
              <a:buNone/>
            </a:pPr>
            <a:r>
              <a:rPr lang="de-DE" dirty="0">
                <a:sym typeface="Symbol"/>
              </a:rPr>
              <a:t> </a:t>
            </a:r>
            <a:r>
              <a:rPr lang="de-DE" dirty="0" smtClean="0">
                <a:sym typeface="Symbol"/>
              </a:rPr>
              <a:t>  </a:t>
            </a:r>
            <a:r>
              <a:rPr lang="de-DE" dirty="0" smtClean="0">
                <a:solidFill>
                  <a:schemeClr val="bg2">
                    <a:lumMod val="75000"/>
                  </a:schemeClr>
                </a:solidFill>
                <a:sym typeface="Symbol"/>
              </a:rPr>
              <a:t>N(7,5) = 12 </a:t>
            </a:r>
            <a:r>
              <a:rPr lang="de-DE" dirty="0" err="1" smtClean="0">
                <a:solidFill>
                  <a:schemeClr val="bg2">
                    <a:lumMod val="75000"/>
                  </a:schemeClr>
                </a:solidFill>
                <a:sym typeface="Symbol"/>
              </a:rPr>
              <a:t>Mio</a:t>
            </a:r>
            <a:r>
              <a:rPr lang="de-DE" dirty="0" smtClean="0">
                <a:solidFill>
                  <a:schemeClr val="bg2">
                    <a:lumMod val="75000"/>
                  </a:schemeClr>
                </a:solidFill>
                <a:sym typeface="Symbol"/>
              </a:rPr>
              <a:t> </a:t>
            </a:r>
            <a:r>
              <a:rPr lang="de-DE" sz="2400" b="1" dirty="0">
                <a:solidFill>
                  <a:schemeClr val="bg2">
                    <a:lumMod val="75000"/>
                  </a:schemeClr>
                </a:solidFill>
                <a:sym typeface="Symbol"/>
              </a:rPr>
              <a:t></a:t>
            </a:r>
            <a:r>
              <a:rPr lang="de-DE" dirty="0" smtClean="0">
                <a:solidFill>
                  <a:schemeClr val="bg2">
                    <a:lumMod val="75000"/>
                  </a:schemeClr>
                </a:solidFill>
                <a:sym typeface="Symbol"/>
              </a:rPr>
              <a:t> 1,025</a:t>
            </a:r>
            <a:r>
              <a:rPr lang="de-DE" baseline="30000" dirty="0" smtClean="0">
                <a:solidFill>
                  <a:schemeClr val="bg2">
                    <a:lumMod val="75000"/>
                  </a:schemeClr>
                </a:solidFill>
                <a:sym typeface="Symbol"/>
              </a:rPr>
              <a:t>7,5 </a:t>
            </a:r>
            <a:r>
              <a:rPr lang="de-DE" dirty="0" smtClean="0">
                <a:sym typeface="Symbol"/>
              </a:rPr>
              <a:t>= 14 441 431,23</a:t>
            </a:r>
          </a:p>
          <a:p>
            <a:pPr marL="114300" indent="0">
              <a:buNone/>
            </a:pPr>
            <a:r>
              <a:rPr lang="de-DE" dirty="0" smtClean="0">
                <a:sym typeface="Symbol"/>
              </a:rPr>
              <a:t>    14,44 Mio. Einwohner nach 7,5 Jahren</a:t>
            </a:r>
          </a:p>
          <a:p>
            <a:pPr marL="114300" indent="0">
              <a:buNone/>
            </a:pPr>
            <a:endParaRPr lang="de-DE" dirty="0" smtClean="0">
              <a:sym typeface="Symbol"/>
            </a:endParaRPr>
          </a:p>
          <a:p>
            <a:r>
              <a:rPr lang="de-DE" dirty="0" smtClean="0">
                <a:sym typeface="Symbol"/>
              </a:rPr>
              <a:t>20 Jahre:</a:t>
            </a:r>
          </a:p>
          <a:p>
            <a:pPr marL="114300" indent="0">
              <a:buNone/>
            </a:pPr>
            <a:r>
              <a:rPr lang="de-DE" dirty="0">
                <a:sym typeface="Symbol"/>
              </a:rPr>
              <a:t> </a:t>
            </a:r>
            <a:r>
              <a:rPr lang="de-DE" dirty="0" smtClean="0">
                <a:sym typeface="Symbol"/>
              </a:rPr>
              <a:t>  </a:t>
            </a:r>
            <a:r>
              <a:rPr lang="de-DE" dirty="0" smtClean="0">
                <a:solidFill>
                  <a:schemeClr val="bg2">
                    <a:lumMod val="75000"/>
                  </a:schemeClr>
                </a:solidFill>
                <a:sym typeface="Symbol"/>
              </a:rPr>
              <a:t>N(20) = 12 </a:t>
            </a:r>
            <a:r>
              <a:rPr lang="de-DE" dirty="0" err="1" smtClean="0">
                <a:solidFill>
                  <a:schemeClr val="bg2">
                    <a:lumMod val="75000"/>
                  </a:schemeClr>
                </a:solidFill>
                <a:sym typeface="Symbol"/>
              </a:rPr>
              <a:t>Mio</a:t>
            </a:r>
            <a:r>
              <a:rPr lang="de-DE" dirty="0" smtClean="0">
                <a:solidFill>
                  <a:schemeClr val="bg2">
                    <a:lumMod val="75000"/>
                  </a:schemeClr>
                </a:solidFill>
                <a:sym typeface="Symbol"/>
              </a:rPr>
              <a:t> </a:t>
            </a:r>
            <a:r>
              <a:rPr lang="de-DE" sz="2400" b="1" dirty="0">
                <a:solidFill>
                  <a:schemeClr val="bg2">
                    <a:lumMod val="75000"/>
                  </a:schemeClr>
                </a:solidFill>
                <a:sym typeface="Symbol"/>
              </a:rPr>
              <a:t></a:t>
            </a:r>
            <a:r>
              <a:rPr lang="de-DE" dirty="0" smtClean="0">
                <a:solidFill>
                  <a:schemeClr val="bg2">
                    <a:lumMod val="75000"/>
                  </a:schemeClr>
                </a:solidFill>
                <a:sym typeface="Symbol"/>
              </a:rPr>
              <a:t> 1,025</a:t>
            </a:r>
            <a:r>
              <a:rPr lang="de-DE" baseline="30000" dirty="0" smtClean="0">
                <a:solidFill>
                  <a:schemeClr val="bg2">
                    <a:lumMod val="75000"/>
                  </a:schemeClr>
                </a:solidFill>
                <a:sym typeface="Symbol"/>
              </a:rPr>
              <a:t>20</a:t>
            </a:r>
            <a:r>
              <a:rPr lang="de-DE" dirty="0" smtClean="0">
                <a:solidFill>
                  <a:schemeClr val="bg2">
                    <a:lumMod val="75000"/>
                  </a:schemeClr>
                </a:solidFill>
                <a:sym typeface="Symbol"/>
              </a:rPr>
              <a:t> </a:t>
            </a:r>
            <a:r>
              <a:rPr lang="de-DE" dirty="0" smtClean="0">
                <a:sym typeface="Symbol"/>
              </a:rPr>
              <a:t>= 19 663 397,28</a:t>
            </a:r>
          </a:p>
          <a:p>
            <a:pPr marL="114300" indent="0">
              <a:buNone/>
            </a:pPr>
            <a:r>
              <a:rPr lang="de-DE" dirty="0" smtClean="0">
                <a:sym typeface="Symbol"/>
              </a:rPr>
              <a:t>    19,66 </a:t>
            </a:r>
            <a:r>
              <a:rPr lang="de-DE" dirty="0" err="1" smtClean="0">
                <a:sym typeface="Symbol"/>
              </a:rPr>
              <a:t>Mio</a:t>
            </a:r>
            <a:r>
              <a:rPr lang="de-DE" dirty="0" smtClean="0">
                <a:sym typeface="Symbol"/>
              </a:rPr>
              <a:t> Einwohner nach 20 Jahren</a:t>
            </a:r>
          </a:p>
        </p:txBody>
      </p:sp>
    </p:spTree>
    <p:extLst>
      <p:ext uri="{BB962C8B-B14F-4D97-AF65-F5344CB8AC3E}">
        <p14:creationId xmlns:p14="http://schemas.microsoft.com/office/powerpoint/2010/main" val="1728853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2">
                    <a:lumMod val="75000"/>
                  </a:schemeClr>
                </a:solidFill>
              </a:rPr>
              <a:t>c)</a:t>
            </a:r>
            <a:r>
              <a:rPr lang="de-DE" dirty="0" smtClean="0"/>
              <a:t> </a:t>
            </a:r>
            <a:r>
              <a:rPr lang="de-DE" dirty="0" smtClean="0"/>
              <a:t>– Vor 2 Jahren</a:t>
            </a:r>
            <a:endParaRPr lang="de-AT" dirty="0"/>
          </a:p>
        </p:txBody>
      </p:sp>
      <p:sp>
        <p:nvSpPr>
          <p:cNvPr id="3" name="Inhaltsplatzhalter 2"/>
          <p:cNvSpPr>
            <a:spLocks noGrp="1"/>
          </p:cNvSpPr>
          <p:nvPr>
            <p:ph idx="1"/>
          </p:nvPr>
        </p:nvSpPr>
        <p:spPr/>
        <p:txBody>
          <a:bodyPr/>
          <a:lstStyle/>
          <a:p>
            <a:r>
              <a:rPr lang="de-DE" dirty="0" smtClean="0"/>
              <a:t>Wie in dem 2. Beispiel, muss auch hier die Zeit eingesetzt werden. Allerdings handelt es sich um einen Zeitpunkt in der Vergangenheit, weshalb wir ein Minus vor unser t, also vor 2 setzten müssen. </a:t>
            </a:r>
          </a:p>
          <a:p>
            <a:endParaRPr lang="de-DE" dirty="0" smtClean="0"/>
          </a:p>
          <a:p>
            <a:r>
              <a:rPr lang="de-DE" dirty="0" smtClean="0">
                <a:solidFill>
                  <a:schemeClr val="bg2">
                    <a:lumMod val="75000"/>
                  </a:schemeClr>
                </a:solidFill>
              </a:rPr>
              <a:t>N(-2) = 12 </a:t>
            </a:r>
            <a:r>
              <a:rPr lang="de-DE" dirty="0" err="1" smtClean="0">
                <a:solidFill>
                  <a:schemeClr val="bg2">
                    <a:lumMod val="75000"/>
                  </a:schemeClr>
                </a:solidFill>
              </a:rPr>
              <a:t>Mio</a:t>
            </a:r>
            <a:r>
              <a:rPr lang="de-DE" dirty="0" smtClean="0">
                <a:solidFill>
                  <a:schemeClr val="bg2">
                    <a:lumMod val="75000"/>
                  </a:schemeClr>
                </a:solidFill>
              </a:rPr>
              <a:t> </a:t>
            </a:r>
            <a:r>
              <a:rPr lang="de-DE" sz="2400" b="1" dirty="0">
                <a:solidFill>
                  <a:schemeClr val="bg2">
                    <a:lumMod val="75000"/>
                  </a:schemeClr>
                </a:solidFill>
                <a:sym typeface="Symbol"/>
              </a:rPr>
              <a:t></a:t>
            </a:r>
            <a:r>
              <a:rPr lang="de-DE" dirty="0" smtClean="0">
                <a:solidFill>
                  <a:schemeClr val="bg2">
                    <a:lumMod val="75000"/>
                  </a:schemeClr>
                </a:solidFill>
              </a:rPr>
              <a:t> 1,025</a:t>
            </a:r>
            <a:r>
              <a:rPr lang="de-DE" baseline="30000" dirty="0" smtClean="0">
                <a:solidFill>
                  <a:schemeClr val="bg2">
                    <a:lumMod val="75000"/>
                  </a:schemeClr>
                </a:solidFill>
              </a:rPr>
              <a:t>-2</a:t>
            </a:r>
            <a:r>
              <a:rPr lang="de-DE" dirty="0" smtClean="0">
                <a:solidFill>
                  <a:schemeClr val="bg2">
                    <a:lumMod val="75000"/>
                  </a:schemeClr>
                </a:solidFill>
              </a:rPr>
              <a:t> </a:t>
            </a:r>
            <a:r>
              <a:rPr lang="de-DE" dirty="0" smtClean="0"/>
              <a:t>= 11 421 772, 75</a:t>
            </a:r>
          </a:p>
          <a:p>
            <a:pPr marL="114300" indent="0">
              <a:buNone/>
            </a:pPr>
            <a:r>
              <a:rPr lang="de-DE" dirty="0">
                <a:sym typeface="Symbol"/>
              </a:rPr>
              <a:t> </a:t>
            </a:r>
            <a:r>
              <a:rPr lang="de-DE" dirty="0" smtClean="0">
                <a:sym typeface="Symbol"/>
              </a:rPr>
              <a:t>    11,42 Mio. Einwohner vor 2 Jahren</a:t>
            </a:r>
            <a:endParaRPr lang="de-AT" dirty="0"/>
          </a:p>
        </p:txBody>
      </p:sp>
    </p:spTree>
    <p:extLst>
      <p:ext uri="{BB962C8B-B14F-4D97-AF65-F5344CB8AC3E}">
        <p14:creationId xmlns:p14="http://schemas.microsoft.com/office/powerpoint/2010/main" val="2471072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2">
                    <a:lumMod val="75000"/>
                  </a:schemeClr>
                </a:solidFill>
              </a:rPr>
              <a:t>d)</a:t>
            </a:r>
            <a:r>
              <a:rPr lang="de-DE" dirty="0" smtClean="0"/>
              <a:t> </a:t>
            </a:r>
            <a:r>
              <a:rPr lang="de-DE" dirty="0" smtClean="0"/>
              <a:t>– In 1000 Jahren</a:t>
            </a:r>
            <a:endParaRPr lang="de-AT" dirty="0"/>
          </a:p>
        </p:txBody>
      </p:sp>
      <p:sp>
        <p:nvSpPr>
          <p:cNvPr id="3" name="Inhaltsplatzhalter 2"/>
          <p:cNvSpPr>
            <a:spLocks noGrp="1"/>
          </p:cNvSpPr>
          <p:nvPr>
            <p:ph idx="1"/>
          </p:nvPr>
        </p:nvSpPr>
        <p:spPr>
          <a:xfrm>
            <a:off x="457200" y="1600200"/>
            <a:ext cx="7715200" cy="4800600"/>
          </a:xfrm>
        </p:spPr>
        <p:txBody>
          <a:bodyPr/>
          <a:lstStyle/>
          <a:p>
            <a:r>
              <a:rPr lang="de-AT" dirty="0" smtClean="0"/>
              <a:t>Hier muss für t 1000 eingesetzt werden. </a:t>
            </a:r>
          </a:p>
          <a:p>
            <a:endParaRPr lang="de-AT" dirty="0"/>
          </a:p>
          <a:p>
            <a:r>
              <a:rPr lang="de-AT" dirty="0" smtClean="0">
                <a:solidFill>
                  <a:schemeClr val="bg2">
                    <a:lumMod val="75000"/>
                  </a:schemeClr>
                </a:solidFill>
              </a:rPr>
              <a:t>N(1000) = 12 </a:t>
            </a:r>
            <a:r>
              <a:rPr lang="de-AT" dirty="0" err="1" smtClean="0">
                <a:solidFill>
                  <a:schemeClr val="bg2">
                    <a:lumMod val="75000"/>
                  </a:schemeClr>
                </a:solidFill>
              </a:rPr>
              <a:t>Mio</a:t>
            </a:r>
            <a:r>
              <a:rPr lang="de-AT" dirty="0" smtClean="0">
                <a:solidFill>
                  <a:schemeClr val="bg2">
                    <a:lumMod val="75000"/>
                  </a:schemeClr>
                </a:solidFill>
              </a:rPr>
              <a:t> </a:t>
            </a:r>
            <a:r>
              <a:rPr lang="de-DE" sz="2400" b="1" dirty="0">
                <a:solidFill>
                  <a:schemeClr val="bg2">
                    <a:lumMod val="75000"/>
                  </a:schemeClr>
                </a:solidFill>
                <a:sym typeface="Symbol"/>
              </a:rPr>
              <a:t></a:t>
            </a:r>
            <a:r>
              <a:rPr lang="de-AT" dirty="0" smtClean="0">
                <a:solidFill>
                  <a:schemeClr val="bg2">
                    <a:lumMod val="75000"/>
                  </a:schemeClr>
                </a:solidFill>
              </a:rPr>
              <a:t> 1,025</a:t>
            </a:r>
            <a:r>
              <a:rPr lang="de-AT" baseline="30000" dirty="0" smtClean="0">
                <a:solidFill>
                  <a:schemeClr val="bg2">
                    <a:lumMod val="75000"/>
                  </a:schemeClr>
                </a:solidFill>
              </a:rPr>
              <a:t>1000</a:t>
            </a:r>
            <a:r>
              <a:rPr lang="de-AT" dirty="0" smtClean="0">
                <a:solidFill>
                  <a:schemeClr val="bg2">
                    <a:lumMod val="75000"/>
                  </a:schemeClr>
                </a:solidFill>
              </a:rPr>
              <a:t> </a:t>
            </a:r>
            <a:r>
              <a:rPr lang="de-AT" dirty="0" smtClean="0"/>
              <a:t>= </a:t>
            </a:r>
            <a:r>
              <a:rPr lang="de-DE" dirty="0" smtClean="0"/>
              <a:t>635 399 162 147 871 600</a:t>
            </a:r>
          </a:p>
          <a:p>
            <a:endParaRPr lang="de-DE" dirty="0"/>
          </a:p>
          <a:p>
            <a:r>
              <a:rPr lang="de-DE" dirty="0" smtClean="0"/>
              <a:t>Diese Annahme ist aber nicht sinnvoll, da der Staat absolut überbevölkert wäre. Die Ernährung, die Unterbringung, die gesundheitliche Versorgung,… so vieler Menschen wäre nicht möglich. </a:t>
            </a:r>
            <a:endParaRPr lang="de-AT" dirty="0"/>
          </a:p>
        </p:txBody>
      </p:sp>
    </p:spTree>
    <p:extLst>
      <p:ext uri="{BB962C8B-B14F-4D97-AF65-F5344CB8AC3E}">
        <p14:creationId xmlns:p14="http://schemas.microsoft.com/office/powerpoint/2010/main" val="355517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680" y="3284984"/>
            <a:ext cx="6432376" cy="1143000"/>
          </a:xfrm>
        </p:spPr>
        <p:txBody>
          <a:bodyPr/>
          <a:lstStyle/>
          <a:p>
            <a:r>
              <a:rPr lang="de-DE" dirty="0" smtClean="0"/>
              <a:t>Viel Glück</a:t>
            </a:r>
            <a:endParaRPr lang="de-AT" dirty="0"/>
          </a:p>
        </p:txBody>
      </p:sp>
      <p:pic>
        <p:nvPicPr>
          <p:cNvPr id="1026" name="Picture 2" descr="C:\Users\home\AppData\Local\Microsoft\Windows\Temporary Internet Files\Content.IE5\TDG80NWD\MC900339948[1].wmf"/>
          <p:cNvPicPr>
            <a:picLocks noGrp="1" noChangeAspect="1" noChangeArrowheads="1"/>
          </p:cNvPicPr>
          <p:nvPr>
            <p:ph idx="1"/>
          </p:nvPr>
        </p:nvPicPr>
        <p:blipFill>
          <a:blip r:embed="rId2" cstate="print">
            <a:duotone>
              <a:schemeClr val="accent1">
                <a:shade val="45000"/>
                <a:satMod val="135000"/>
              </a:schemeClr>
              <a:prstClr val="white"/>
            </a:duotone>
            <a:lum contrast="20000"/>
            <a:extLst>
              <a:ext uri="{28A0092B-C50C-407E-A947-70E740481C1C}">
                <a14:useLocalDpi xmlns:a14="http://schemas.microsoft.com/office/drawing/2010/main" val="0"/>
              </a:ext>
            </a:extLst>
          </a:blip>
          <a:srcRect/>
          <a:stretch>
            <a:fillRect/>
          </a:stretch>
        </p:blipFill>
        <p:spPr bwMode="auto">
          <a:xfrm>
            <a:off x="4211960" y="2852936"/>
            <a:ext cx="955548" cy="90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8593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ähe">
  <a:themeElements>
    <a:clrScheme name="Benutzerdefiniert 1">
      <a:dk1>
        <a:srgbClr val="000000"/>
      </a:dk1>
      <a:lt1>
        <a:srgbClr val="FFFFFF"/>
      </a:lt1>
      <a:dk2>
        <a:srgbClr val="D1282E"/>
      </a:dk2>
      <a:lt2>
        <a:srgbClr val="7A7A7A"/>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Näh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503</Words>
  <Application>Microsoft Office PowerPoint</Application>
  <PresentationFormat>Bildschirmpräsentation (4:3)</PresentationFormat>
  <Paragraphs>51</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Nähe</vt:lpstr>
      <vt:lpstr>Wachstumsprozess</vt:lpstr>
      <vt:lpstr>Aufgabe:</vt:lpstr>
      <vt:lpstr>Wachstumsfunktion</vt:lpstr>
      <vt:lpstr>a)  - Funktion</vt:lpstr>
      <vt:lpstr>b) - Einwohnerzahl</vt:lpstr>
      <vt:lpstr>c) – Vor 2 Jahren</vt:lpstr>
      <vt:lpstr>d) – In 1000 Jahren</vt:lpstr>
      <vt:lpstr>Viel Glück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Logarithmusfunktionen - Wachstumsprozesse</dc:title>
  <dc:creator>oem</dc:creator>
  <cp:lastModifiedBy>Gabi</cp:lastModifiedBy>
  <cp:revision>15</cp:revision>
  <dcterms:created xsi:type="dcterms:W3CDTF">2014-01-03T16:08:24Z</dcterms:created>
  <dcterms:modified xsi:type="dcterms:W3CDTF">2014-01-08T14:52:59Z</dcterms:modified>
</cp:coreProperties>
</file>