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1088678-AD71-4485-894D-E6D139E1C0D8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755A49-B436-49F5-AC2A-71D443E4A5E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429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4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ck 16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17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erade Verbindung 1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Gerade Verbindung 2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Gerade Verbindung 23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Gerade Verbindung 24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Gerade Verbindung 25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Gerade Verbindung 26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hteck 2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e 2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e 29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e 3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e 31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e 32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22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8CB0E-7119-4BAE-9E7F-214CF47BFEF2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23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4F3E8-BC06-40AB-8BF3-1D3B0582F4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180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18BA9-5A1E-4EF6-BC91-21BF171AC5DC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BC2E-92CE-40FD-AC6B-C823536A798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97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3DD44-E9F3-4432-8C33-A8A482004FC3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018C9-D255-4D16-8E17-D635B5FB8FD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33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47846CD-74F4-47F1-8C15-F7EDFBE241F7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5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113645-688F-4568-B918-5418D6E8E48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6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4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ck 16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17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Gerade Verbindung 1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Gerade Verbindung 2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Gerade Verbindung 23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Gerade Verbindung 24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Gerade Verbindung 25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e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e 28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e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e 30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e 31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Gerade Verbindung 32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20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D25C-0B83-44CC-B370-779ECEDCEB25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21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8EEF-D5AA-45F5-84D6-96956C5CA44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086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8F3-2994-4821-9451-AA29274ACE22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B5A2-BC2E-4890-B55B-B02C9804B60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5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E26B-9E2C-4320-BDA6-5F7CD2F0BA96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8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21B33-B7A5-4A46-A375-442B4C72FD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35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4204FC-5A2A-49FC-9268-9998D9A75244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4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058625D-6EAA-48BE-B9EC-C68EECFD94A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48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02795-EA20-492D-A554-8BB5F24423A8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1B7C7-810C-4C37-B19A-8E11D8DBDBC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13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1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Gerade Verbindung 16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Gerade Verbindung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8" name="Gerade Verbindung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9" name="Rechteck 1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erade Verbindung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1" name="Ellipse 2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2" name="Datumsplatzhalt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8E9C05-60FB-40E8-A31F-F3532803ED9F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13" name="Foliennummernplatzhalt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21787C-A842-449D-B899-3BE1B78F97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4" name="Fußzeilenplatzhalt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621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1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e 16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Gerade Verbindung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8" name="Rechteck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Gerade Verbindung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" name="Gerade Verbindung 20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Gerade Verbindung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475D835-7114-49A1-BA80-22473A022672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13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62974B-970D-4827-80B2-AC7A134096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4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11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28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85A59D-65B0-43DE-A559-08F4AE7D36A4}" type="datetimeFigureOut">
              <a:rPr lang="de-DE"/>
              <a:pPr>
                <a:defRPr/>
              </a:pPr>
              <a:t>02.09.2015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2" name="El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C65E4A-4476-4A4D-91F4-CA2101647E5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sz="3600" dirty="0" err="1" smtClean="0"/>
              <a:t>Polynomdivision</a:t>
            </a:r>
            <a:endParaRPr lang="de-DE" sz="3600" dirty="0"/>
          </a:p>
        </p:txBody>
      </p:sp>
      <p:sp>
        <p:nvSpPr>
          <p:cNvPr id="8195" name="Untertitel 2"/>
          <p:cNvSpPr>
            <a:spLocks noGrp="1"/>
          </p:cNvSpPr>
          <p:nvPr>
            <p:ph type="subTitle" idx="1"/>
          </p:nvPr>
        </p:nvSpPr>
        <p:spPr>
          <a:xfrm>
            <a:off x="6732588" y="6378575"/>
            <a:ext cx="2411412" cy="479425"/>
          </a:xfrm>
        </p:spPr>
        <p:txBody>
          <a:bodyPr/>
          <a:lstStyle/>
          <a:p>
            <a:r>
              <a:rPr lang="de-DE" altLang="de-DE" smtClean="0"/>
              <a:t>Michi Hofstätter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Grundlagen</a:t>
            </a:r>
            <a:endParaRPr lang="de-DE" dirty="0"/>
          </a:p>
        </p:txBody>
      </p:sp>
      <p:sp>
        <p:nvSpPr>
          <p:cNvPr id="9219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de-DE" altLang="de-DE" smtClean="0"/>
              <a:t>Division von Polynomen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(2x³-3x²+4x+36):(x+2) = 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r>
              <a:rPr lang="de-DE" altLang="de-DE" smtClean="0"/>
              <a:t>3 Schritte sind nötig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</p:txBody>
      </p:sp>
      <p:sp>
        <p:nvSpPr>
          <p:cNvPr id="4" name="Textfeld 3"/>
          <p:cNvSpPr txBox="1"/>
          <p:nvPr/>
        </p:nvSpPr>
        <p:spPr>
          <a:xfrm>
            <a:off x="827088" y="3429000"/>
            <a:ext cx="1584325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de-DE" dirty="0">
                <a:latin typeface="+mn-lt"/>
                <a:cs typeface="+mn-cs"/>
              </a:rPr>
              <a:t>Polynom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cs typeface="+mn-cs"/>
              </a:rPr>
              <a:t> =  Dividend</a:t>
            </a:r>
            <a:endParaRPr lang="de-DE" dirty="0">
              <a:latin typeface="+mn-lt"/>
              <a:cs typeface="+mn-cs"/>
            </a:endParaRPr>
          </a:p>
        </p:txBody>
      </p:sp>
      <p:sp>
        <p:nvSpPr>
          <p:cNvPr id="9221" name="Textfeld 4"/>
          <p:cNvSpPr txBox="1">
            <a:spLocks noChangeArrowheads="1"/>
          </p:cNvSpPr>
          <p:nvPr/>
        </p:nvSpPr>
        <p:spPr bwMode="auto">
          <a:xfrm>
            <a:off x="2411413" y="3429000"/>
            <a:ext cx="14049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/>
            <a:r>
              <a:rPr lang="de-DE" altLang="de-DE"/>
              <a:t>Divisions- zeichen</a:t>
            </a:r>
          </a:p>
        </p:txBody>
      </p:sp>
      <p:sp>
        <p:nvSpPr>
          <p:cNvPr id="9222" name="Textfeld 5"/>
          <p:cNvSpPr txBox="1">
            <a:spLocks noChangeArrowheads="1"/>
          </p:cNvSpPr>
          <p:nvPr/>
        </p:nvSpPr>
        <p:spPr bwMode="auto">
          <a:xfrm>
            <a:off x="3924300" y="3429000"/>
            <a:ext cx="1368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/>
              <a:t>2. Polynom</a:t>
            </a:r>
          </a:p>
          <a:p>
            <a:r>
              <a:rPr lang="de-DE" altLang="de-DE"/>
              <a:t>= Divisor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 rot="5400000" flipH="1" flipV="1">
            <a:off x="1043781" y="2780507"/>
            <a:ext cx="10080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 flipV="1">
            <a:off x="2844800" y="2493963"/>
            <a:ext cx="142875" cy="935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rot="16200000" flipV="1">
            <a:off x="3382963" y="2528887"/>
            <a:ext cx="865188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1. Schritt</a:t>
            </a:r>
            <a:endParaRPr lang="de-DE" dirty="0"/>
          </a:p>
        </p:txBody>
      </p:sp>
      <p:sp>
        <p:nvSpPr>
          <p:cNvPr id="1024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de-DE" altLang="de-DE" smtClean="0"/>
              <a:t>Terme nach den höchsten Potenzen fallend ordnen und die höchsten Terme dividieren: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r>
              <a:rPr lang="de-DE" altLang="de-DE" smtClean="0"/>
              <a:t>	(2x³-3x²+4x+36):(x+2) = 2x² 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 algn="r">
              <a:buFont typeface="Wingdings" pitchFamily="2" charset="2"/>
              <a:buNone/>
            </a:pPr>
            <a:endParaRPr lang="de-DE" altLang="de-DE" smtClean="0"/>
          </a:p>
        </p:txBody>
      </p:sp>
      <p:sp>
        <p:nvSpPr>
          <p:cNvPr id="10244" name="Textfeld 3"/>
          <p:cNvSpPr txBox="1">
            <a:spLocks noChangeArrowheads="1"/>
          </p:cNvSpPr>
          <p:nvPr/>
        </p:nvSpPr>
        <p:spPr bwMode="auto">
          <a:xfrm>
            <a:off x="5148263" y="3789363"/>
            <a:ext cx="2879725" cy="5222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 sz="2800"/>
              <a:t>2x³:x = 2x²</a:t>
            </a:r>
          </a:p>
        </p:txBody>
      </p:sp>
      <p:cxnSp>
        <p:nvCxnSpPr>
          <p:cNvPr id="6" name="Gerade Verbindung mit Pfeil 5"/>
          <p:cNvCxnSpPr>
            <a:stCxn id="10244" idx="1"/>
          </p:cNvCxnSpPr>
          <p:nvPr/>
        </p:nvCxnSpPr>
        <p:spPr>
          <a:xfrm flipH="1" flipV="1">
            <a:off x="1116013" y="3284538"/>
            <a:ext cx="4032250" cy="78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 flipV="1">
            <a:off x="3381375" y="3259138"/>
            <a:ext cx="2559050" cy="53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0244" idx="0"/>
          </p:cNvCxnSpPr>
          <p:nvPr/>
        </p:nvCxnSpPr>
        <p:spPr>
          <a:xfrm flipH="1" flipV="1">
            <a:off x="4606925" y="3190875"/>
            <a:ext cx="1981200" cy="598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828675" y="2819400"/>
            <a:ext cx="576263" cy="5984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191125" y="3735388"/>
            <a:ext cx="574675" cy="6207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3132138" y="2841625"/>
            <a:ext cx="431800" cy="5762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765800" y="3779838"/>
            <a:ext cx="433388" cy="5762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102100" y="2819400"/>
            <a:ext cx="685800" cy="5762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370638" y="3735388"/>
            <a:ext cx="722312" cy="5762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2. Schritt</a:t>
            </a:r>
            <a:endParaRPr lang="de-DE" dirty="0"/>
          </a:p>
        </p:txBody>
      </p:sp>
      <p:sp>
        <p:nvSpPr>
          <p:cNvPr id="11267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de-DE" altLang="de-DE" smtClean="0"/>
              <a:t>Ergebnis mit dem 2. Polynom multiplizieren:</a:t>
            </a:r>
          </a:p>
          <a:p>
            <a:endParaRPr lang="de-DE" altLang="de-DE" smtClean="0"/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(2x³- 3x²+4x+36):(x+2) = 2x²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-(</a:t>
            </a:r>
            <a:r>
              <a:rPr lang="de-DE" altLang="de-DE" u="sng" smtClean="0"/>
              <a:t>2x³+4x²</a:t>
            </a:r>
            <a:r>
              <a:rPr lang="de-DE" altLang="de-DE" smtClean="0"/>
              <a:t>)</a:t>
            </a:r>
          </a:p>
        </p:txBody>
      </p:sp>
      <p:sp>
        <p:nvSpPr>
          <p:cNvPr id="11268" name="Textfeld 5"/>
          <p:cNvSpPr txBox="1">
            <a:spLocks noChangeArrowheads="1"/>
          </p:cNvSpPr>
          <p:nvPr/>
        </p:nvSpPr>
        <p:spPr bwMode="auto">
          <a:xfrm>
            <a:off x="4787900" y="3573463"/>
            <a:ext cx="3097213" cy="5222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 sz="2800"/>
              <a:t>(x+2)*2x²=2x³+4x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 rot="10800000">
            <a:off x="3419475" y="2924175"/>
            <a:ext cx="1512888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rot="10800000">
            <a:off x="4356100" y="2852738"/>
            <a:ext cx="15113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1" name="Gruppieren 16"/>
          <p:cNvGrpSpPr>
            <a:grpSpLocks/>
          </p:cNvGrpSpPr>
          <p:nvPr/>
        </p:nvGrpSpPr>
        <p:grpSpPr bwMode="auto">
          <a:xfrm>
            <a:off x="2987675" y="3284538"/>
            <a:ext cx="3887788" cy="936625"/>
            <a:chOff x="2987824" y="3212976"/>
            <a:chExt cx="3888432" cy="936104"/>
          </a:xfrm>
        </p:grpSpPr>
        <p:cxnSp>
          <p:nvCxnSpPr>
            <p:cNvPr id="12" name="Gewinkelte Verbindung 11"/>
            <p:cNvCxnSpPr/>
            <p:nvPr/>
          </p:nvCxnSpPr>
          <p:spPr>
            <a:xfrm rot="10800000">
              <a:off x="2987824" y="3212976"/>
              <a:ext cx="3743945" cy="936104"/>
            </a:xfrm>
            <a:prstGeom prst="bentConnector3">
              <a:avLst>
                <a:gd name="adj1" fmla="val 8129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 rot="5400000" flipH="1" flipV="1">
              <a:off x="6731821" y="4004645"/>
              <a:ext cx="144383" cy="1444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3. Schritt</a:t>
            </a:r>
            <a:endParaRPr lang="de-DE" dirty="0"/>
          </a:p>
        </p:txBody>
      </p:sp>
      <p:sp>
        <p:nvSpPr>
          <p:cNvPr id="12291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de-DE" altLang="de-DE" smtClean="0"/>
              <a:t>Abziehen vom 1. Polynom:</a:t>
            </a:r>
          </a:p>
          <a:p>
            <a:endParaRPr lang="de-DE" altLang="de-DE" smtClean="0"/>
          </a:p>
          <a:p>
            <a:pPr>
              <a:buFont typeface="Wingdings" pitchFamily="2" charset="2"/>
              <a:buNone/>
            </a:pPr>
            <a:r>
              <a:rPr lang="de-DE" altLang="de-DE" smtClean="0"/>
              <a:t>(2x³  - 3x²+4x+36):(x+2) = 2x²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-(2x³+4x²) Ergebnis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   0  -7x²+4x+36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</p:txBody>
      </p:sp>
      <p:cxnSp>
        <p:nvCxnSpPr>
          <p:cNvPr id="4" name="Gerade Verbindung 3"/>
          <p:cNvCxnSpPr/>
          <p:nvPr/>
        </p:nvCxnSpPr>
        <p:spPr>
          <a:xfrm>
            <a:off x="395288" y="3429000"/>
            <a:ext cx="2592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Textfeld 4"/>
          <p:cNvSpPr txBox="1">
            <a:spLocks noChangeArrowheads="1"/>
          </p:cNvSpPr>
          <p:nvPr/>
        </p:nvSpPr>
        <p:spPr bwMode="auto">
          <a:xfrm>
            <a:off x="3132138" y="4292600"/>
            <a:ext cx="4608512" cy="95408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 sz="2800"/>
              <a:t>2x³-3x²+4x+36-(2x³+4x²) = </a:t>
            </a:r>
          </a:p>
          <a:p>
            <a:pPr algn="r"/>
            <a:r>
              <a:rPr lang="de-DE" altLang="de-DE" sz="2800"/>
              <a:t>0-7x²+4x+36</a:t>
            </a:r>
          </a:p>
        </p:txBody>
      </p:sp>
      <p:sp>
        <p:nvSpPr>
          <p:cNvPr id="12294" name="Textfeld 5"/>
          <p:cNvSpPr txBox="1">
            <a:spLocks noChangeArrowheads="1"/>
          </p:cNvSpPr>
          <p:nvPr/>
        </p:nvSpPr>
        <p:spPr bwMode="auto">
          <a:xfrm>
            <a:off x="4572000" y="3500438"/>
            <a:ext cx="4248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 sz="2400">
                <a:solidFill>
                  <a:srgbClr val="FF0000"/>
                </a:solidFill>
              </a:rPr>
              <a:t>Achtung</a:t>
            </a:r>
            <a:r>
              <a:rPr lang="de-DE" altLang="de-DE"/>
              <a:t>: </a:t>
            </a:r>
            <a:r>
              <a:rPr lang="de-DE" altLang="de-DE" b="1"/>
              <a:t>MINUS</a:t>
            </a:r>
            <a:r>
              <a:rPr lang="de-DE" altLang="de-DE"/>
              <a:t> vor der Klammer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 rot="5400000">
            <a:off x="5653088" y="4005262"/>
            <a:ext cx="503238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Wiederholen</a:t>
            </a:r>
            <a:endParaRPr lang="de-DE" dirty="0"/>
          </a:p>
        </p:txBody>
      </p:sp>
      <p:sp>
        <p:nvSpPr>
          <p:cNvPr id="13315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de-DE" altLang="de-DE" smtClean="0"/>
              <a:t>Alle drei Schritte wiederholen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r>
              <a:rPr lang="de-DE" altLang="de-DE" smtClean="0"/>
              <a:t>(2x³-  3x²+4x+36):(x+2) = </a:t>
            </a:r>
            <a:r>
              <a:rPr lang="de-DE" altLang="de-DE" b="1" smtClean="0"/>
              <a:t>2x²-7x+18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-(2x³+4x²)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        7x²+4x+36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    -(-7x²-14x)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             +18x+36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          -(+18x+36)</a:t>
            </a:r>
          </a:p>
          <a:p>
            <a:pPr>
              <a:buFont typeface="Wingdings" pitchFamily="2" charset="2"/>
              <a:buNone/>
            </a:pPr>
            <a:r>
              <a:rPr lang="de-DE" altLang="de-DE" smtClean="0"/>
              <a:t>                          0 Rest</a:t>
            </a:r>
          </a:p>
          <a:p>
            <a:pPr>
              <a:buFont typeface="Wingdings" pitchFamily="2" charset="2"/>
              <a:buNone/>
            </a:pPr>
            <a:endParaRPr lang="de-DE" altLang="de-DE" smtClean="0"/>
          </a:p>
          <a:p>
            <a:pPr>
              <a:buFont typeface="Wingdings" pitchFamily="2" charset="2"/>
              <a:buNone/>
            </a:pPr>
            <a:endParaRPr lang="de-DE" altLang="de-DE" smtClean="0"/>
          </a:p>
        </p:txBody>
      </p:sp>
      <p:sp>
        <p:nvSpPr>
          <p:cNvPr id="13316" name="Textfeld 3"/>
          <p:cNvSpPr txBox="1">
            <a:spLocks noChangeArrowheads="1"/>
          </p:cNvSpPr>
          <p:nvPr/>
        </p:nvSpPr>
        <p:spPr bwMode="auto">
          <a:xfrm>
            <a:off x="5580063" y="3789363"/>
            <a:ext cx="172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 sz="2400" b="1"/>
              <a:t>Ergebnis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 rot="10800000">
            <a:off x="4716463" y="3429000"/>
            <a:ext cx="719137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468313" y="3860800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68313" y="4724400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468313" y="5589588"/>
            <a:ext cx="26638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Textfeld 11"/>
          <p:cNvSpPr txBox="1">
            <a:spLocks noChangeArrowheads="1"/>
          </p:cNvSpPr>
          <p:nvPr/>
        </p:nvSpPr>
        <p:spPr bwMode="auto">
          <a:xfrm>
            <a:off x="4716463" y="4508500"/>
            <a:ext cx="3743325" cy="36988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de-DE" altLang="de-DE"/>
              <a:t>Vom „neuen“ Ergebnis ausgehen</a:t>
            </a:r>
          </a:p>
        </p:txBody>
      </p:sp>
      <p:cxnSp>
        <p:nvCxnSpPr>
          <p:cNvPr id="14" name="Gerade Verbindung mit Pfeil 13"/>
          <p:cNvCxnSpPr/>
          <p:nvPr/>
        </p:nvCxnSpPr>
        <p:spPr>
          <a:xfrm rot="10800000">
            <a:off x="2771775" y="4076700"/>
            <a:ext cx="1944688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rot="10800000" flipV="1">
            <a:off x="2987675" y="4868863"/>
            <a:ext cx="1728788" cy="7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813" y="2492375"/>
            <a:ext cx="4608512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000" dirty="0" err="1" smtClean="0"/>
              <a:t>Polynomdivision</a:t>
            </a:r>
            <a:r>
              <a:rPr lang="de-DE" sz="4000" dirty="0" smtClean="0"/>
              <a:t> Ende</a:t>
            </a:r>
            <a:endParaRPr lang="de-DE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Nereu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reu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153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Century Schoolbook</vt:lpstr>
      <vt:lpstr>Arial</vt:lpstr>
      <vt:lpstr>Wingdings</vt:lpstr>
      <vt:lpstr>Wingdings 2</vt:lpstr>
      <vt:lpstr>Calibri</vt:lpstr>
      <vt:lpstr>Nereus</vt:lpstr>
      <vt:lpstr>Polynomdivision</vt:lpstr>
      <vt:lpstr>Grundlagen</vt:lpstr>
      <vt:lpstr>1. Schritt</vt:lpstr>
      <vt:lpstr>2. Schritt</vt:lpstr>
      <vt:lpstr>3. Schritt</vt:lpstr>
      <vt:lpstr>Wiederholen</vt:lpstr>
      <vt:lpstr>Polynomdivision Ende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Polynomdivision</dc:title>
  <dc:creator>Valued Acer Customer</dc:creator>
  <cp:lastModifiedBy>Weissleder,Werner</cp:lastModifiedBy>
  <cp:revision>6</cp:revision>
  <dcterms:created xsi:type="dcterms:W3CDTF">2011-06-15T12:49:40Z</dcterms:created>
  <dcterms:modified xsi:type="dcterms:W3CDTF">2015-09-02T15:57:52Z</dcterms:modified>
</cp:coreProperties>
</file>