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79CB-F0F6-4F8B-9559-D6511385BDCF}" type="datetimeFigureOut">
              <a:rPr lang="de-AT" smtClean="0"/>
              <a:pPr/>
              <a:t>12.04.2012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99DC3-0C53-437E-AFAB-F448F8BC937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Zerfallsgesetz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Der Zerfall eines radioaktiven Stoffes kann durch das Zerfallsgesetz beschrieben werden mit </a:t>
            </a:r>
            <a:r>
              <a:rPr lang="el-GR" sz="2000" dirty="0" smtClean="0"/>
              <a:t>λ</a:t>
            </a:r>
            <a:r>
              <a:rPr lang="de-DE" sz="2000" dirty="0" smtClean="0"/>
              <a:t>=0,5264, wenn t in Minuten angegeben wird.</a:t>
            </a:r>
          </a:p>
          <a:p>
            <a:pPr marL="514350" indent="-514350">
              <a:buFont typeface="+mj-lt"/>
              <a:buAutoNum type="alphaLcPeriod"/>
            </a:pPr>
            <a:r>
              <a:rPr lang="de-DE" sz="2000" dirty="0" smtClean="0"/>
              <a:t>Berechne die Abnahmerate pro Minute.</a:t>
            </a:r>
          </a:p>
          <a:p>
            <a:pPr marL="514350" indent="-514350">
              <a:buFont typeface="+mj-lt"/>
              <a:buAutoNum type="alphaLcPeriod"/>
            </a:pPr>
            <a:r>
              <a:rPr lang="de-DE" sz="2000" dirty="0" smtClean="0"/>
              <a:t>Bestimme die Halbwertszeit.</a:t>
            </a:r>
          </a:p>
          <a:p>
            <a:pPr marL="514350" indent="-514350">
              <a:buFont typeface="+mj-lt"/>
              <a:buAutoNum type="alphaLcPeriod"/>
            </a:pPr>
            <a:r>
              <a:rPr lang="de-DE" sz="2000" dirty="0" smtClean="0"/>
              <a:t>Anfangs waren 4*10</a:t>
            </a:r>
            <a:r>
              <a:rPr lang="de-DE" sz="2000" baseline="30000" dirty="0" smtClean="0"/>
              <a:t>10 </a:t>
            </a:r>
            <a:r>
              <a:rPr lang="de-DE" sz="2000" dirty="0" smtClean="0"/>
              <a:t>radioaktive Kerne vorhanden. Wie viele Kerne sind nach Ablauf der Halbwertszeit noch nicht zerfallen?</a:t>
            </a:r>
            <a:endParaRPr lang="de-AT" sz="2000" dirty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3067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de-DE" sz="2000" dirty="0"/>
              <a:t>Der Zerfall eines radioaktiven Stoffes kann durch das Zerfallsgesetz beschrieben werden mit </a:t>
            </a:r>
            <a:r>
              <a:rPr lang="el-GR" sz="2000" dirty="0"/>
              <a:t>λ</a:t>
            </a:r>
            <a:r>
              <a:rPr lang="de-DE" sz="2000" dirty="0"/>
              <a:t>=0,5264, wenn t in Minuten angegeben wird.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lphaLcPeriod"/>
            </a:pPr>
            <a:r>
              <a:rPr lang="de-DE" sz="1800" u="sng" dirty="0" smtClean="0"/>
              <a:t>Berechne die Abnahmerate pro Minute</a:t>
            </a:r>
            <a:endParaRPr lang="de-AT" sz="1800" u="sng" dirty="0" smtClean="0"/>
          </a:p>
          <a:p>
            <a:r>
              <a:rPr lang="de-AT" sz="1600" dirty="0" smtClean="0"/>
              <a:t>Formel Wachstumsrate = Wachstumsfaktor – 1</a:t>
            </a:r>
            <a:r>
              <a:rPr lang="de-DE" sz="1600" dirty="0" smtClean="0"/>
              <a:t>	a-1</a:t>
            </a:r>
            <a:endParaRPr lang="de-AT" sz="1600" dirty="0" smtClean="0"/>
          </a:p>
          <a:p>
            <a:r>
              <a:rPr lang="de-AT" sz="1600" dirty="0" smtClean="0"/>
              <a:t>Formel a? a=e</a:t>
            </a:r>
            <a:r>
              <a:rPr lang="de-AT" sz="1600" baseline="30000" dirty="0" smtClean="0"/>
              <a:t>-</a:t>
            </a:r>
            <a:r>
              <a:rPr lang="el-GR" sz="1600" baseline="30000" dirty="0" smtClean="0"/>
              <a:t>λ</a:t>
            </a:r>
            <a:r>
              <a:rPr lang="de-DE" sz="1600" baseline="30000" dirty="0" smtClean="0"/>
              <a:t>   </a:t>
            </a:r>
            <a:r>
              <a:rPr lang="de-DE" sz="1600" dirty="0" smtClean="0"/>
              <a:t> ( f(t)=c*</a:t>
            </a:r>
            <a:r>
              <a:rPr lang="de-DE" sz="1600" dirty="0" err="1" smtClean="0"/>
              <a:t>a</a:t>
            </a:r>
            <a:r>
              <a:rPr lang="de-DE" sz="1600" baseline="30000" dirty="0" err="1" smtClean="0"/>
              <a:t>t</a:t>
            </a:r>
            <a:r>
              <a:rPr lang="de-DE" sz="1600" dirty="0" smtClean="0"/>
              <a:t> bzw. N(t)= N0*</a:t>
            </a:r>
            <a:r>
              <a:rPr lang="de-AT" sz="1600" dirty="0" smtClean="0"/>
              <a:t>e</a:t>
            </a:r>
            <a:r>
              <a:rPr lang="de-AT" sz="1600" baseline="30000" dirty="0" smtClean="0"/>
              <a:t>-</a:t>
            </a:r>
            <a:r>
              <a:rPr lang="el-GR" sz="1600" baseline="30000" dirty="0" smtClean="0"/>
              <a:t>λ</a:t>
            </a:r>
            <a:r>
              <a:rPr lang="de-DE" sz="1600" baseline="30000" dirty="0" smtClean="0"/>
              <a:t>*t</a:t>
            </a:r>
            <a:r>
              <a:rPr lang="de-DE" sz="1600" dirty="0" smtClean="0"/>
              <a:t>)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DEDC"/>
              </a:clrFrom>
              <a:clrTo>
                <a:srgbClr val="DEDEDC">
                  <a:alpha val="0"/>
                </a:srgbClr>
              </a:clrTo>
            </a:clrChange>
          </a:blip>
          <a:srcRect l="7325" t="23250" r="30239" b="53125"/>
          <a:stretch>
            <a:fillRect/>
          </a:stretch>
        </p:blipFill>
        <p:spPr bwMode="auto">
          <a:xfrm>
            <a:off x="729616" y="2708920"/>
            <a:ext cx="63367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79712" y="5232975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</a:tabLst>
            </a:pPr>
            <a:r>
              <a:rPr lang="de-AT" sz="2000" dirty="0" smtClean="0"/>
              <a:t>Wachstumsrate = 	a-1</a:t>
            </a:r>
          </a:p>
          <a:p>
            <a:pPr>
              <a:tabLst>
                <a:tab pos="2066925" algn="l"/>
              </a:tabLst>
            </a:pPr>
            <a:r>
              <a:rPr lang="de-AT" sz="2000" dirty="0" smtClean="0"/>
              <a:t>	0,590727766-1= -0,409272234</a:t>
            </a:r>
          </a:p>
          <a:p>
            <a:pPr>
              <a:tabLst>
                <a:tab pos="2066925" algn="l"/>
              </a:tabLst>
            </a:pPr>
            <a:r>
              <a:rPr lang="de-AT" sz="2000" dirty="0" smtClean="0"/>
              <a:t>Abnahme um ca. :</a:t>
            </a:r>
            <a:r>
              <a:rPr lang="de-AT" sz="2000" dirty="0"/>
              <a:t>	</a:t>
            </a:r>
            <a:r>
              <a:rPr lang="de-AT" sz="2000" dirty="0" smtClean="0"/>
              <a:t>41%</a:t>
            </a:r>
            <a:endParaRPr lang="de-AT" sz="2000" dirty="0"/>
          </a:p>
        </p:txBody>
      </p:sp>
      <p:sp>
        <p:nvSpPr>
          <p:cNvPr id="8" name="Rechteck 7"/>
          <p:cNvSpPr/>
          <p:nvPr/>
        </p:nvSpPr>
        <p:spPr>
          <a:xfrm>
            <a:off x="3131840" y="2672916"/>
            <a:ext cx="4248472" cy="154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004048" y="4056626"/>
            <a:ext cx="237626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707904" y="4221088"/>
            <a:ext cx="158417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de-DE" sz="1800" dirty="0" smtClean="0"/>
              <a:t>b.	Bestimme die Halbwertszeit.</a:t>
            </a:r>
            <a:endParaRPr lang="de-AT" sz="1800" dirty="0" smtClean="0"/>
          </a:p>
          <a:p>
            <a:r>
              <a:rPr lang="de-AT" sz="1800" dirty="0" smtClean="0"/>
              <a:t>Formel Halbwertszeit: ½ N</a:t>
            </a:r>
            <a:r>
              <a:rPr lang="de-AT" sz="1800" baseline="-25000" dirty="0" smtClean="0"/>
              <a:t>0</a:t>
            </a:r>
            <a:r>
              <a:rPr lang="de-AT" sz="1800" dirty="0"/>
              <a:t> </a:t>
            </a:r>
            <a:r>
              <a:rPr lang="de-AT" sz="1800" dirty="0" smtClean="0"/>
              <a:t>= N</a:t>
            </a:r>
            <a:r>
              <a:rPr lang="de-AT" sz="1800" baseline="-25000" dirty="0" smtClean="0"/>
              <a:t>0 </a:t>
            </a:r>
            <a:r>
              <a:rPr lang="de-AT" sz="1800" baseline="-10000" dirty="0" smtClean="0"/>
              <a:t>*</a:t>
            </a:r>
            <a:r>
              <a:rPr lang="de-AT" sz="1800" baseline="-25000" dirty="0" smtClean="0"/>
              <a:t> </a:t>
            </a:r>
            <a:r>
              <a:rPr lang="de-AT" sz="1800" dirty="0" smtClean="0"/>
              <a:t>e</a:t>
            </a:r>
            <a:r>
              <a:rPr lang="de-AT" sz="1800" baseline="30000" dirty="0" smtClean="0"/>
              <a:t>-</a:t>
            </a:r>
            <a:r>
              <a:rPr lang="el-GR" sz="1800" baseline="30000" dirty="0" smtClean="0"/>
              <a:t>λ</a:t>
            </a:r>
            <a:r>
              <a:rPr lang="de-AT" sz="1800" baseline="30000" dirty="0" smtClean="0"/>
              <a:t>*t</a:t>
            </a:r>
            <a:endParaRPr lang="de-AT" sz="18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37" t="19313" r="26547" b="26767"/>
          <a:stretch/>
        </p:blipFill>
        <p:spPr bwMode="auto">
          <a:xfrm>
            <a:off x="539552" y="1988840"/>
            <a:ext cx="6672990" cy="39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211960" y="1988840"/>
            <a:ext cx="352839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4499992" y="4581128"/>
            <a:ext cx="352839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39552" y="602128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Die Halbwertszeit liegt bei 1,3 Minuten.</a:t>
            </a:r>
            <a:endParaRPr lang="de-AT" sz="2000" dirty="0"/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467544" y="291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Der Zerfall eines radioaktiven Stoffes kann durch das Zerfallsgesetz beschrieben werden mit </a:t>
            </a:r>
            <a:r>
              <a:rPr lang="el-GR" sz="2000" dirty="0" smtClean="0"/>
              <a:t>λ</a:t>
            </a:r>
            <a:r>
              <a:rPr lang="de-DE" sz="2000" dirty="0" smtClean="0"/>
              <a:t>=0,5264, wenn t in Minuten angegeben wird.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361950" indent="-361950">
              <a:spcBef>
                <a:spcPts val="100"/>
              </a:spcBef>
              <a:buNone/>
              <a:tabLst>
                <a:tab pos="361950" algn="l"/>
              </a:tabLst>
            </a:pPr>
            <a:r>
              <a:rPr lang="de-DE" sz="1800" dirty="0" smtClean="0"/>
              <a:t>c.</a:t>
            </a:r>
            <a:r>
              <a:rPr lang="de-DE" sz="1800" dirty="0"/>
              <a:t>	</a:t>
            </a:r>
            <a:r>
              <a:rPr lang="de-DE" sz="1800" u="sng" dirty="0"/>
              <a:t>Anfangs waren 4*10</a:t>
            </a:r>
            <a:r>
              <a:rPr lang="de-DE" sz="1800" u="sng" baseline="30000" dirty="0"/>
              <a:t>10 </a:t>
            </a:r>
            <a:r>
              <a:rPr lang="de-DE" sz="1800" u="sng" dirty="0"/>
              <a:t>radioaktive Kerne vorhanden. Wie viele Kerne sind nach Ablauf der Halbwertszeit noch nicht zerfallen</a:t>
            </a:r>
            <a:r>
              <a:rPr lang="de-DE" sz="1800" u="sng" dirty="0" smtClean="0"/>
              <a:t>?</a:t>
            </a:r>
            <a:endParaRPr lang="de-AT" sz="1800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3250" r="19903" b="52141"/>
          <a:stretch>
            <a:fillRect/>
          </a:stretch>
        </p:blipFill>
        <p:spPr bwMode="auto">
          <a:xfrm>
            <a:off x="467544" y="4437112"/>
            <a:ext cx="7812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5063544" y="4941168"/>
            <a:ext cx="352839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8418" t="31125" r="34669" b="56078"/>
          <a:stretch>
            <a:fillRect/>
          </a:stretch>
        </p:blipFill>
        <p:spPr bwMode="auto">
          <a:xfrm>
            <a:off x="380788" y="3789040"/>
            <a:ext cx="36004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 rot="5400000">
            <a:off x="-1548900" y="5171818"/>
            <a:ext cx="3528392" cy="46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6156176" y="306896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NICHT runden!!!</a:t>
            </a:r>
            <a:r>
              <a:rPr lang="de-AT" sz="2000" dirty="0" smtClean="0"/>
              <a:t> sonst ungenaue Zahl</a:t>
            </a:r>
            <a:endParaRPr lang="de-AT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804248" y="3789040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7020272" y="522920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1036" y="1959804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Nach Ablauf der Halbwertszeit sind noch 2*10</a:t>
            </a:r>
            <a:r>
              <a:rPr lang="de-AT" baseline="30000" dirty="0" smtClean="0"/>
              <a:t>10</a:t>
            </a:r>
            <a:r>
              <a:rPr lang="de-AT" dirty="0" smtClean="0"/>
              <a:t> Kerne vorhanden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467544" y="291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dirty="0" smtClean="0"/>
              <a:t>Der Zerfall eines radioaktiven Stoffes kann durch das Zerfallsgesetz beschrieben werden mit </a:t>
            </a:r>
            <a:r>
              <a:rPr lang="el-GR" sz="2000" dirty="0" smtClean="0"/>
              <a:t>λ</a:t>
            </a:r>
            <a:r>
              <a:rPr lang="de-DE" sz="2000" dirty="0" smtClean="0"/>
              <a:t>=0,5264, wenn t in Minuten angegeben wird.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940152" y="573325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Halbwertszeit</a:t>
            </a:r>
            <a:endParaRPr lang="de-AT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2708920"/>
            <a:ext cx="264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4*10</a:t>
            </a:r>
            <a:r>
              <a:rPr lang="de-DE" sz="2000" baseline="30000" dirty="0" smtClean="0"/>
              <a:t>10</a:t>
            </a:r>
            <a:r>
              <a:rPr lang="de-DE" sz="2000" dirty="0" smtClean="0"/>
              <a:t>/2 = 2*10</a:t>
            </a:r>
            <a:r>
              <a:rPr lang="de-DE" sz="2000" baseline="30000" dirty="0" smtClean="0"/>
              <a:t>10</a:t>
            </a:r>
            <a:endParaRPr lang="de-AT" sz="2000" baseline="30000" dirty="0"/>
          </a:p>
        </p:txBody>
      </p:sp>
      <p:sp>
        <p:nvSpPr>
          <p:cNvPr id="9" name="Textfeld 8"/>
          <p:cNvSpPr txBox="1"/>
          <p:nvPr/>
        </p:nvSpPr>
        <p:spPr>
          <a:xfrm>
            <a:off x="522314" y="30689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Oder: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Zerfallsgesetz</vt:lpstr>
      <vt:lpstr>Der Zerfall eines radioaktiven Stoffes kann durch das Zerfallsgesetz beschrieben werden mit λ=0,5264, wenn t in Minuten angegeben wird.</vt:lpstr>
      <vt:lpstr>Folie 3</vt:lpstr>
      <vt:lpstr>Folie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Abnahme/min?</dc:title>
  <dc:creator>loshaj</dc:creator>
  <cp:lastModifiedBy>Test.Test</cp:lastModifiedBy>
  <cp:revision>14</cp:revision>
  <cp:lastPrinted>2012-01-19T13:15:07Z</cp:lastPrinted>
  <dcterms:created xsi:type="dcterms:W3CDTF">2012-01-16T16:30:44Z</dcterms:created>
  <dcterms:modified xsi:type="dcterms:W3CDTF">2012-04-12T10:20:39Z</dcterms:modified>
</cp:coreProperties>
</file>