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F899B3F-A918-48D7-B3EE-9FE6B3448FB7}" type="datetimeFigureOut">
              <a:rPr lang="de-AT" smtClean="0"/>
              <a:pPr/>
              <a:t>12.04.2012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BA96C7-C8D6-409C-8183-636D4505A24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homepage.univie.ac.at/andreas.ulovec/mathematikAushang-Dateien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052736"/>
            <a:ext cx="5112568" cy="3861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2195736" y="378904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de-AT" sz="4000" dirty="0" smtClean="0">
                <a:solidFill>
                  <a:srgbClr val="002060"/>
                </a:solidFill>
              </a:rPr>
              <a:t>Gleichung </a:t>
            </a:r>
            <a:r>
              <a:rPr lang="de-AT" sz="4000" dirty="0" smtClean="0">
                <a:solidFill>
                  <a:srgbClr val="002060"/>
                </a:solidFill>
              </a:rPr>
              <a:t>höheren grades</a:t>
            </a:r>
            <a:endParaRPr lang="de-AT" sz="4000" dirty="0">
              <a:solidFill>
                <a:srgbClr val="002060"/>
              </a:solidFill>
            </a:endParaRPr>
          </a:p>
        </p:txBody>
      </p:sp>
      <p:pic>
        <p:nvPicPr>
          <p:cNvPr id="5124" name="Picture 4" descr="http://mathematik.oeh.uni-linz.ac.at/studium/leitfad/ratlo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789040"/>
            <a:ext cx="2143125" cy="28670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AT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Bestimme die Lösung folgender Gleichung für G=C:</a:t>
            </a:r>
            <a:endParaRPr lang="de-AT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8229600" cy="1728192"/>
          </a:xfrm>
        </p:spPr>
        <p:txBody>
          <a:bodyPr>
            <a:normAutofit/>
          </a:bodyPr>
          <a:lstStyle/>
          <a:p>
            <a:pPr marL="624078" indent="-514350">
              <a:buClr>
                <a:schemeClr val="accent3"/>
              </a:buClr>
              <a:buSzPct val="75000"/>
              <a:buFont typeface="+mj-lt"/>
              <a:buAutoNum type="arabicParenR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Damit man diese Gleichung lösen kann, ersetzt man </a:t>
            </a:r>
            <a:r>
              <a:rPr lang="de-A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x²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durch eine andere Variable: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55776" y="1340768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de-AT" sz="3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AT" sz="3600" dirty="0" smtClean="0">
                <a:latin typeface="Arial" pitchFamily="34" charset="0"/>
                <a:cs typeface="Arial" pitchFamily="34" charset="0"/>
              </a:rPr>
              <a:t>-15x²-16=0</a:t>
            </a:r>
            <a:endParaRPr lang="de-AT" sz="36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9592" y="364502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dirty="0" smtClean="0">
                <a:latin typeface="Arial" pitchFamily="34" charset="0"/>
                <a:cs typeface="Arial" pitchFamily="34" charset="0"/>
              </a:rPr>
              <a:t>x² = t	 	bzw.		 x</a:t>
            </a:r>
            <a:r>
              <a:rPr lang="de-AT" sz="2800" baseline="30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= t²</a:t>
            </a:r>
            <a:endParaRPr lang="de-AT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1520" y="463397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700" dirty="0" smtClean="0">
                <a:latin typeface="Arial" pitchFamily="34" charset="0"/>
                <a:cs typeface="Arial" pitchFamily="34" charset="0"/>
              </a:rPr>
              <a:t>Nun sieht die Gleichung so aus: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79912" y="528204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dirty="0">
                <a:latin typeface="Arial" pitchFamily="34" charset="0"/>
                <a:cs typeface="Arial" pitchFamily="34" charset="0"/>
              </a:rPr>
              <a:t>t²-15t-16=0</a:t>
            </a:r>
          </a:p>
        </p:txBody>
      </p:sp>
      <p:pic>
        <p:nvPicPr>
          <p:cNvPr id="4098" name="Picture 2" descr="http://img9.werkenntwen.de/club/big/oh/ohofclcw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38750"/>
            <a:ext cx="1619250" cy="1619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539552" y="3573016"/>
            <a:ext cx="8229600" cy="1080120"/>
          </a:xfrm>
        </p:spPr>
        <p:txBody>
          <a:bodyPr>
            <a:normAutofit/>
          </a:bodyPr>
          <a:lstStyle/>
          <a:p>
            <a:pPr marL="624078" indent="-514350">
              <a:buClr>
                <a:schemeClr val="accent3"/>
              </a:buClr>
              <a:buSzPct val="75000"/>
              <a:buFont typeface="+mj-lt"/>
              <a:buAutoNum type="arabicParenR" startAt="2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Um diese Gleichung lösen zu können, braucht man eine Formel: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55776" y="82935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dirty="0" smtClean="0">
                <a:latin typeface="Arial" pitchFamily="34" charset="0"/>
                <a:cs typeface="Arial" pitchFamily="34" charset="0"/>
              </a:rPr>
              <a:t>t²-15t-16=0</a:t>
            </a:r>
            <a:endParaRPr lang="de-AT" sz="36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pSp>
        <p:nvGrpSpPr>
          <p:cNvPr id="20" name="Gruppieren 19"/>
          <p:cNvGrpSpPr/>
          <p:nvPr/>
        </p:nvGrpSpPr>
        <p:grpSpPr>
          <a:xfrm>
            <a:off x="3923928" y="4437112"/>
            <a:ext cx="3729619" cy="864096"/>
            <a:chOff x="4067945" y="4149080"/>
            <a:chExt cx="3729619" cy="864096"/>
          </a:xfrm>
        </p:grpSpPr>
        <p:sp>
          <p:nvSpPr>
            <p:cNvPr id="8" name="Textfeld 7"/>
            <p:cNvSpPr txBox="1"/>
            <p:nvPr/>
          </p:nvSpPr>
          <p:spPr>
            <a:xfrm>
              <a:off x="4067945" y="4355811"/>
              <a:ext cx="9813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4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de-AT" sz="2400" baseline="-25000" dirty="0" smtClean="0">
                  <a:latin typeface="Arial" pitchFamily="34" charset="0"/>
                  <a:cs typeface="Arial" pitchFamily="34" charset="0"/>
                </a:rPr>
                <a:t>1,2</a:t>
              </a:r>
              <a:r>
                <a:rPr lang="de-AT" sz="2400" dirty="0" smtClean="0">
                  <a:latin typeface="Arial" pitchFamily="34" charset="0"/>
                  <a:cs typeface="Arial" pitchFamily="34" charset="0"/>
                </a:rPr>
                <a:t>=</a:t>
              </a:r>
              <a:endParaRPr lang="de-AT" sz="2400" baseline="-250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4048" y="4149080"/>
              <a:ext cx="2793516" cy="864096"/>
            </a:xfrm>
            <a:prstGeom prst="rect">
              <a:avLst/>
            </a:prstGeom>
            <a:noFill/>
          </p:spPr>
        </p:pic>
      </p:grp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 flipV="1">
            <a:off x="2123728" y="1405423"/>
            <a:ext cx="1080120" cy="792088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4211960" y="1477431"/>
            <a:ext cx="0" cy="1008112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 flipV="1">
            <a:off x="5220072" y="1405423"/>
            <a:ext cx="936104" cy="864096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1691680" y="205349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 smtClean="0">
                <a:latin typeface="Arial" pitchFamily="34" charset="0"/>
                <a:cs typeface="Arial" pitchFamily="34" charset="0"/>
              </a:rPr>
              <a:t>a</a:t>
            </a:r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923928" y="2445473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012160" y="212550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8229600" cy="648072"/>
          </a:xfrm>
        </p:spPr>
        <p:txBody>
          <a:bodyPr>
            <a:normAutofit/>
          </a:bodyPr>
          <a:lstStyle/>
          <a:p>
            <a:pPr marL="624078" indent="-514350">
              <a:buClr>
                <a:schemeClr val="accent3"/>
              </a:buClr>
              <a:buSzPct val="75000"/>
              <a:buFont typeface="+mj-lt"/>
              <a:buAutoNum type="arabicParenR" startAt="3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Jetzt setzt man in die Formel ein und rechnet.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7504" y="2607984"/>
            <a:ext cx="3600400" cy="523220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dirty="0" smtClean="0">
                <a:latin typeface="Arial" pitchFamily="34" charset="0"/>
                <a:cs typeface="Arial" pitchFamily="34" charset="0"/>
              </a:rPr>
              <a:t>t²-15t-16=0</a:t>
            </a:r>
            <a:endParaRPr lang="de-AT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5076056" y="2555140"/>
            <a:ext cx="3600400" cy="801852"/>
            <a:chOff x="4283968" y="2996952"/>
            <a:chExt cx="3600400" cy="801852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92080" y="2996952"/>
              <a:ext cx="2592288" cy="801852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</p:pic>
        <p:sp>
          <p:nvSpPr>
            <p:cNvPr id="9" name="Textfeld 8"/>
            <p:cNvSpPr txBox="1"/>
            <p:nvPr/>
          </p:nvSpPr>
          <p:spPr>
            <a:xfrm>
              <a:off x="4283968" y="3132257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>
                  <a:latin typeface="Arial" pitchFamily="34" charset="0"/>
                  <a:cs typeface="Arial" pitchFamily="34" charset="0"/>
                </a:rPr>
                <a:t>t</a:t>
              </a:r>
              <a:r>
                <a:rPr lang="de-AT" sz="3200" baseline="-25000" dirty="0" smtClean="0">
                  <a:latin typeface="Arial" pitchFamily="34" charset="0"/>
                  <a:cs typeface="Arial" pitchFamily="34" charset="0"/>
                </a:rPr>
                <a:t>1,2</a:t>
              </a:r>
              <a:r>
                <a:rPr lang="de-AT" sz="3200" dirty="0" smtClean="0">
                  <a:latin typeface="Arial" pitchFamily="34" charset="0"/>
                  <a:cs typeface="Arial" pitchFamily="34" charset="0"/>
                </a:rPr>
                <a:t>=</a:t>
              </a:r>
              <a:endParaRPr lang="de-AT" sz="3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149077" y="409877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de-AT" sz="3200" baseline="-25000" dirty="0" smtClean="0">
                <a:latin typeface="Arial" pitchFamily="34" charset="0"/>
                <a:cs typeface="Arial" pitchFamily="34" charset="0"/>
              </a:rPr>
              <a:t>1,2</a:t>
            </a:r>
            <a:r>
              <a:rPr lang="de-AT" sz="3200" dirty="0" smtClean="0">
                <a:latin typeface="Arial" pitchFamily="34" charset="0"/>
                <a:cs typeface="Arial" pitchFamily="34" charset="0"/>
              </a:rPr>
              <a:t>=</a:t>
            </a:r>
            <a:endParaRPr lang="de-AT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2123728" y="3876599"/>
                <a:ext cx="5786584" cy="10291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/>
                            </a:rPr>
                            <m:t>−(−15)±</m:t>
                          </m:r>
                          <m:rad>
                            <m:radPr>
                              <m:degHide m:val="on"/>
                              <m:ctrlPr>
                                <a:rPr lang="de-AT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800" i="1">
                                          <a:latin typeface="Cambria Math"/>
                                        </a:rPr>
                                        <m:t>−15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AT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800" i="1">
                                  <a:latin typeface="Cambria Math"/>
                                </a:rPr>
                                <m:t>−4∗1∗(−16)</m:t>
                              </m:r>
                            </m:e>
                          </m:rad>
                        </m:num>
                        <m:den>
                          <m:r>
                            <a:rPr lang="de-AT" sz="2800" i="1">
                              <a:latin typeface="Cambria Math"/>
                            </a:rPr>
                            <m:t>2∗1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876599"/>
                <a:ext cx="5786584" cy="102912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395536" y="2132856"/>
            <a:ext cx="8208912" cy="1152128"/>
            <a:chOff x="683568" y="4221088"/>
            <a:chExt cx="8208912" cy="1152128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683568" y="4221088"/>
              <a:ext cx="5001342" cy="1080120"/>
              <a:chOff x="611560" y="4797152"/>
              <a:chExt cx="5001342" cy="1080120"/>
            </a:xfrm>
          </p:grpSpPr>
          <p:pic>
            <p:nvPicPr>
              <p:cNvPr id="17412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835696" y="4797152"/>
                <a:ext cx="3777206" cy="1080120"/>
              </a:xfrm>
              <a:prstGeom prst="rect">
                <a:avLst/>
              </a:prstGeom>
              <a:noFill/>
            </p:spPr>
          </p:pic>
          <p:sp>
            <p:nvSpPr>
              <p:cNvPr id="25" name="Textfeld 24"/>
              <p:cNvSpPr txBox="1"/>
              <p:nvPr/>
            </p:nvSpPr>
            <p:spPr>
              <a:xfrm>
                <a:off x="611560" y="5157192"/>
                <a:ext cx="1152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de-AT" sz="3200" baseline="-25000" dirty="0" smtClean="0">
                    <a:latin typeface="Arial" pitchFamily="34" charset="0"/>
                    <a:cs typeface="Arial" pitchFamily="34" charset="0"/>
                  </a:rPr>
                  <a:t>1,2</a:t>
                </a:r>
                <a:r>
                  <a:rPr lang="de-AT" sz="3200" dirty="0" smtClean="0">
                    <a:latin typeface="Arial" pitchFamily="34" charset="0"/>
                    <a:cs typeface="Arial" pitchFamily="34" charset="0"/>
                  </a:rPr>
                  <a:t>=</a:t>
                </a:r>
                <a:endParaRPr lang="de-AT" sz="3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7415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4221088"/>
              <a:ext cx="2304256" cy="1152128"/>
            </a:xfrm>
            <a:prstGeom prst="rect">
              <a:avLst/>
            </a:prstGeom>
            <a:noFill/>
          </p:spPr>
        </p:pic>
        <p:sp>
          <p:nvSpPr>
            <p:cNvPr id="30" name="Rechteck 29"/>
            <p:cNvSpPr/>
            <p:nvPr/>
          </p:nvSpPr>
          <p:spPr>
            <a:xfrm>
              <a:off x="5940152" y="4633972"/>
              <a:ext cx="43204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</a:t>
              </a:r>
              <a:endParaRPr lang="de-AT" sz="2800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55576" y="3717032"/>
            <a:ext cx="7344816" cy="1747356"/>
            <a:chOff x="755576" y="4869160"/>
            <a:chExt cx="7344816" cy="1747356"/>
          </a:xfrm>
        </p:grpSpPr>
        <p:sp>
          <p:nvSpPr>
            <p:cNvPr id="32" name="Textfeld 31"/>
            <p:cNvSpPr txBox="1"/>
            <p:nvPr/>
          </p:nvSpPr>
          <p:spPr>
            <a:xfrm>
              <a:off x="1835696" y="4922004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>
                  <a:latin typeface="Arial" pitchFamily="34" charset="0"/>
                  <a:cs typeface="Arial" pitchFamily="34" charset="0"/>
                </a:rPr>
                <a:t>t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16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5364088" y="4869160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>
                  <a:latin typeface="Arial" pitchFamily="34" charset="0"/>
                  <a:cs typeface="Arial" pitchFamily="34" charset="0"/>
                </a:rPr>
                <a:t>t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-1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" name="Gerade Verbindung mit Pfeil 34"/>
            <p:cNvCxnSpPr/>
            <p:nvPr/>
          </p:nvCxnSpPr>
          <p:spPr>
            <a:xfrm>
              <a:off x="2987824" y="5445224"/>
              <a:ext cx="432048" cy="648072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 flipH="1">
              <a:off x="1691680" y="5445224"/>
              <a:ext cx="432048" cy="576064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>
              <a:off x="6588224" y="5445224"/>
              <a:ext cx="432048" cy="648072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mit Pfeil 43"/>
            <p:cNvCxnSpPr/>
            <p:nvPr/>
          </p:nvCxnSpPr>
          <p:spPr>
            <a:xfrm flipH="1">
              <a:off x="5292080" y="5445224"/>
              <a:ext cx="432048" cy="576064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>
            <a:xfrm>
              <a:off x="755576" y="6093296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+4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2699792" y="6093296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-4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4355976" y="6074132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+i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588224" y="6093296"/>
              <a:ext cx="1512168" cy="523220"/>
            </a:xfrm>
            <a:prstGeom prst="rect">
              <a:avLst/>
            </a:prstGeom>
            <a:noFill/>
            <a:ln w="28575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de-AT" sz="28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r>
                <a:rPr lang="de-AT" sz="2800" dirty="0" smtClean="0">
                  <a:latin typeface="Arial" pitchFamily="34" charset="0"/>
                  <a:cs typeface="Arial" pitchFamily="34" charset="0"/>
                </a:rPr>
                <a:t>= -i</a:t>
              </a:r>
              <a:endParaRPr lang="de-AT" sz="2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" name="Textfeld 49"/>
          <p:cNvSpPr txBox="1"/>
          <p:nvPr/>
        </p:nvSpPr>
        <p:spPr>
          <a:xfrm>
            <a:off x="2339752" y="573325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dirty="0" smtClean="0">
                <a:latin typeface="Arial" pitchFamily="34" charset="0"/>
                <a:cs typeface="Arial" pitchFamily="34" charset="0"/>
              </a:rPr>
              <a:t>L = {i; -i; 4; -4}</a:t>
            </a:r>
            <a:endParaRPr lang="de-AT" sz="3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331640" y="692696"/>
            <a:ext cx="6548237" cy="995657"/>
            <a:chOff x="1331640" y="692696"/>
            <a:chExt cx="6548237" cy="995657"/>
          </a:xfrm>
        </p:grpSpPr>
        <p:sp>
          <p:nvSpPr>
            <p:cNvPr id="17" name="Textfeld 16"/>
            <p:cNvSpPr txBox="1"/>
            <p:nvPr/>
          </p:nvSpPr>
          <p:spPr>
            <a:xfrm>
              <a:off x="1331640" y="908720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>
                  <a:latin typeface="Arial" pitchFamily="34" charset="0"/>
                  <a:cs typeface="Arial" pitchFamily="34" charset="0"/>
                </a:rPr>
                <a:t>t</a:t>
              </a:r>
              <a:r>
                <a:rPr lang="de-AT" sz="3200" baseline="-25000" dirty="0" smtClean="0">
                  <a:latin typeface="Arial" pitchFamily="34" charset="0"/>
                  <a:cs typeface="Arial" pitchFamily="34" charset="0"/>
                </a:rPr>
                <a:t>1,2</a:t>
              </a:r>
              <a:r>
                <a:rPr lang="de-AT" sz="3200" dirty="0" smtClean="0">
                  <a:latin typeface="Arial" pitchFamily="34" charset="0"/>
                  <a:cs typeface="Arial" pitchFamily="34" charset="0"/>
                </a:rPr>
                <a:t>=</a:t>
              </a:r>
              <a:endParaRPr lang="de-AT" sz="32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hteck 37"/>
                <p:cNvSpPr/>
                <p:nvPr/>
              </p:nvSpPr>
              <p:spPr>
                <a:xfrm>
                  <a:off x="2287256" y="692696"/>
                  <a:ext cx="5592621" cy="9956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AT" sz="27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de-AT" sz="2700" i="1">
                                <a:latin typeface="Cambria Math"/>
                              </a:rPr>
                              <m:t>−(−15)±</m:t>
                            </m:r>
                            <m:rad>
                              <m:radPr>
                                <m:degHide m:val="on"/>
                                <m:ctrlPr>
                                  <a:rPr lang="de-AT" sz="27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de-AT" sz="27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de-AT" sz="27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AT" sz="2700" i="1">
                                            <a:latin typeface="Cambria Math"/>
                                          </a:rPr>
                                          <m:t>−15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de-AT" sz="27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2700" i="1">
                                    <a:latin typeface="Cambria Math"/>
                                  </a:rPr>
                                  <m:t>−4∗1∗(−16)</m:t>
                                </m:r>
                              </m:e>
                            </m:rad>
                          </m:num>
                          <m:den>
                            <m:r>
                              <a:rPr lang="de-AT" sz="2700" i="1">
                                <a:latin typeface="Cambria Math"/>
                              </a:rPr>
                              <m:t>2∗1</m:t>
                            </m:r>
                          </m:den>
                        </m:f>
                      </m:oMath>
                    </m:oMathPara>
                  </a14:m>
                  <a:endParaRPr lang="de-AT" sz="27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38" name="Rechteck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7256" y="692696"/>
                  <a:ext cx="5592621" cy="995657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2222 L -1.38889E-6 -0.31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us.123rf.com/400wm/400/400/yayayoy/yayayoy1101/yayayoy110100008/8524809-cartoon-gl-hbirne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l="4037" t="4951"/>
          <a:stretch>
            <a:fillRect/>
          </a:stretch>
        </p:blipFill>
        <p:spPr bwMode="auto">
          <a:xfrm>
            <a:off x="755576" y="2026000"/>
            <a:ext cx="3059832" cy="3800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vale Legende 4"/>
          <p:cNvSpPr/>
          <p:nvPr/>
        </p:nvSpPr>
        <p:spPr>
          <a:xfrm>
            <a:off x="3635896" y="1556792"/>
            <a:ext cx="3672408" cy="1800200"/>
          </a:xfrm>
          <a:prstGeom prst="wedgeEllipseCallout">
            <a:avLst>
              <a:gd name="adj1" fmla="val -85664"/>
              <a:gd name="adj2" fmla="val 71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Viel Spaß!</a:t>
            </a:r>
            <a:endParaRPr lang="de-AT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Benutzerdefiniert 29">
      <a:dk1>
        <a:sysClr val="windowText" lastClr="000000"/>
      </a:dk1>
      <a:lt1>
        <a:srgbClr val="C9C9C9"/>
      </a:lt1>
      <a:dk2>
        <a:srgbClr val="414751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163</Words>
  <Application>Microsoft Office PowerPoint</Application>
  <PresentationFormat>Bildschirmpräsentation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Nereus</vt:lpstr>
      <vt:lpstr>Gleichung höheren grades</vt:lpstr>
      <vt:lpstr>Bestimme die Lösung folgender Gleichung für G=C: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Anica</dc:creator>
  <cp:lastModifiedBy>Gabi</cp:lastModifiedBy>
  <cp:revision>49</cp:revision>
  <cp:lastPrinted>2012-01-19T13:17:11Z</cp:lastPrinted>
  <dcterms:created xsi:type="dcterms:W3CDTF">2012-01-02T16:52:08Z</dcterms:created>
  <dcterms:modified xsi:type="dcterms:W3CDTF">2012-04-12T17:17:39Z</dcterms:modified>
</cp:coreProperties>
</file>