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2" r:id="rId3"/>
    <p:sldId id="264" r:id="rId4"/>
    <p:sldId id="258" r:id="rId5"/>
    <p:sldId id="259" r:id="rId6"/>
    <p:sldId id="260" r:id="rId7"/>
    <p:sldId id="263" r:id="rId8"/>
    <p:sldId id="261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Designformatvorlage 1 - Akz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>
      <p:cViewPr>
        <p:scale>
          <a:sx n="90" d="100"/>
          <a:sy n="90" d="100"/>
        </p:scale>
        <p:origin x="-426" y="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Gerade Verbindung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el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25" name="Untertitel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de-DE" smtClean="0"/>
              <a:t>Formatvorlage des Untertitelmasters durch Klicken bearbeiten</a:t>
            </a:r>
            <a:endParaRPr kumimoji="0" lang="en-US"/>
          </a:p>
        </p:txBody>
      </p:sp>
      <p:sp>
        <p:nvSpPr>
          <p:cNvPr id="31" name="Datumsplatzhalt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18" name="Fußzeilenplatzhalt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29" name="Foliennummernplatzhalt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de-DE" smtClean="0"/>
              <a:t>Textmasterformate durch Klicken bearbeiten</a:t>
            </a:r>
          </a:p>
          <a:p>
            <a:pPr lvl="1" eaLnBrk="1" latinLnBrk="0" hangingPunct="1"/>
            <a:r>
              <a:rPr lang="de-DE" smtClean="0"/>
              <a:t>Zweite Ebene</a:t>
            </a:r>
          </a:p>
          <a:p>
            <a:pPr lvl="2" eaLnBrk="1" latinLnBrk="0" hangingPunct="1"/>
            <a:r>
              <a:rPr lang="de-DE" smtClean="0"/>
              <a:t>Dritte Ebene</a:t>
            </a:r>
          </a:p>
          <a:p>
            <a:pPr lvl="3" eaLnBrk="1" latinLnBrk="0" hangingPunct="1"/>
            <a:r>
              <a:rPr lang="de-DE" smtClean="0"/>
              <a:t>Vierte Ebene</a:t>
            </a:r>
          </a:p>
          <a:p>
            <a:pPr lvl="4" eaLnBrk="1" latinLnBrk="0" hangingPunct="1"/>
            <a:r>
              <a:rPr lang="de-DE" smtClean="0"/>
              <a:t>Fünfte Ebene</a:t>
            </a:r>
            <a:endParaRPr kumimoji="0" lang="en-US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eck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  <p:sp>
        <p:nvSpPr>
          <p:cNvPr id="10" name="Bildplatzhalt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de-DE" smtClean="0"/>
              <a:t>Bild durch Klicken auf Symbol hinzufügen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de-DE" smtClean="0"/>
              <a:t>Titelmasterformat durch Klicken bearbeiten</a:t>
            </a:r>
            <a:endParaRPr kumimoji="0" lang="en-US"/>
          </a:p>
        </p:txBody>
      </p:sp>
      <p:sp>
        <p:nvSpPr>
          <p:cNvPr id="31" name="Textplatzhalt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de-DE" smtClean="0"/>
              <a:t>Textmasterformate durch Klicken bearbeiten</a:t>
            </a:r>
          </a:p>
          <a:p>
            <a:pPr lvl="1" eaLnBrk="1" latinLnBrk="0" hangingPunct="1"/>
            <a:r>
              <a:rPr kumimoji="0" lang="de-DE" smtClean="0"/>
              <a:t>Zweite Ebene</a:t>
            </a:r>
          </a:p>
          <a:p>
            <a:pPr lvl="2" eaLnBrk="1" latinLnBrk="0" hangingPunct="1"/>
            <a:r>
              <a:rPr kumimoji="0" lang="de-DE" smtClean="0"/>
              <a:t>Dritte Ebene</a:t>
            </a:r>
          </a:p>
          <a:p>
            <a:pPr lvl="3" eaLnBrk="1" latinLnBrk="0" hangingPunct="1"/>
            <a:r>
              <a:rPr kumimoji="0" lang="de-DE" smtClean="0"/>
              <a:t>Vierte Ebene</a:t>
            </a:r>
          </a:p>
          <a:p>
            <a:pPr lvl="4" eaLnBrk="1" latinLnBrk="0" hangingPunct="1"/>
            <a:r>
              <a:rPr kumimoji="0" lang="de-DE" smtClean="0"/>
              <a:t>Fünfte Ebene</a:t>
            </a:r>
            <a:endParaRPr kumimoji="0" lang="en-US"/>
          </a:p>
        </p:txBody>
      </p:sp>
      <p:sp>
        <p:nvSpPr>
          <p:cNvPr id="27" name="Datumsplatzhalt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6EC539FD-FE59-4D04-BE1A-FE0CC7E6A921}" type="datetimeFigureOut">
              <a:rPr lang="de-AT" smtClean="0"/>
              <a:pPr/>
              <a:t>24.01.2012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de-AT"/>
          </a:p>
        </p:txBody>
      </p:sp>
      <p:sp>
        <p:nvSpPr>
          <p:cNvPr id="16" name="Foliennummernplatzhalt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F50C9B2-6F03-42E9-846F-1149FFE4B7B8}" type="slidenum">
              <a:rPr lang="de-AT" smtClean="0"/>
              <a:pPr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CHI-Quadrat-Test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smtClean="0"/>
              <a:t>Galip Turan 5 ITK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xplosion 1 7"/>
          <p:cNvSpPr/>
          <p:nvPr/>
        </p:nvSpPr>
        <p:spPr>
          <a:xfrm rot="21098577">
            <a:off x="-400318" y="-798304"/>
            <a:ext cx="9112073" cy="5970927"/>
          </a:xfrm>
          <a:prstGeom prst="irregularSeal1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/>
          <p:cNvSpPr txBox="1"/>
          <p:nvPr/>
        </p:nvSpPr>
        <p:spPr>
          <a:xfrm>
            <a:off x="1285852" y="1000108"/>
            <a:ext cx="5349541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dirty="0" smtClean="0"/>
              <a:t>Freiheitsgrade ist die Anzahl der unabhängigen </a:t>
            </a:r>
          </a:p>
          <a:p>
            <a:pPr algn="ctr"/>
            <a:r>
              <a:rPr lang="de-AT" dirty="0" smtClean="0"/>
              <a:t>Zeilen- und Spaltenfelder der Matrix, </a:t>
            </a:r>
          </a:p>
          <a:p>
            <a:pPr algn="ctr"/>
            <a:r>
              <a:rPr lang="de-AT" dirty="0" smtClean="0"/>
              <a:t>d.h. da jeweils ein Feld in der Zeile und ein Feld </a:t>
            </a:r>
          </a:p>
          <a:p>
            <a:pPr algn="ctr"/>
            <a:r>
              <a:rPr lang="de-AT" dirty="0" smtClean="0"/>
              <a:t>in der Spalte abhängig ist, </a:t>
            </a:r>
          </a:p>
          <a:p>
            <a:pPr algn="ctr"/>
            <a:r>
              <a:rPr lang="de-AT" dirty="0" smtClean="0"/>
              <a:t>erhält man folgende Formel </a:t>
            </a:r>
          </a:p>
          <a:p>
            <a:pPr algn="ctr"/>
            <a:r>
              <a:rPr lang="de-AT" sz="2400" b="1" dirty="0" smtClean="0">
                <a:sym typeface="Wingdings" pitchFamily="2" charset="2"/>
              </a:rPr>
              <a:t> Freiheitsgrade = (r-1) * (s-1)</a:t>
            </a:r>
            <a:endParaRPr lang="de-AT" sz="2400" b="1" dirty="0" smtClean="0"/>
          </a:p>
          <a:p>
            <a:endParaRPr lang="de-AT" dirty="0"/>
          </a:p>
        </p:txBody>
      </p:sp>
      <p:pic>
        <p:nvPicPr>
          <p:cNvPr id="1026" name="Picture 2" descr="http://bilder.animiertegifsgratis.de/Animierte-Gifs-Animierten-Buchstaben/Bilder-Buchstaben-Cartoons/Gif-Animationen-Buchstaben-Rosarote-Panther/pink-panther-c-letter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3857628"/>
            <a:ext cx="3929090" cy="28359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Albert Einstein - Zitate und Sprüch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87800" y="38100"/>
            <a:ext cx="47625" cy="76200"/>
          </a:xfrm>
          <a:prstGeom prst="rect">
            <a:avLst/>
          </a:prstGeom>
          <a:noFill/>
        </p:spPr>
      </p:pic>
      <p:pic>
        <p:nvPicPr>
          <p:cNvPr id="35844" name="Picture 4" descr="Bart Simpsons Chalkboar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9" y="3367781"/>
            <a:ext cx="5572164" cy="2985392"/>
          </a:xfrm>
          <a:prstGeom prst="rect">
            <a:avLst/>
          </a:prstGeom>
          <a:noFill/>
        </p:spPr>
      </p:pic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615262" cy="2108828"/>
          </a:xfrm>
        </p:spPr>
        <p:txBody>
          <a:bodyPr>
            <a:normAutofit/>
          </a:bodyPr>
          <a:lstStyle/>
          <a:p>
            <a:pPr algn="ctr"/>
            <a:r>
              <a:rPr lang="de-AT" dirty="0" smtClean="0"/>
              <a:t>Vielen dank für eure Aufmerksamkeit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Chi-Quadrat-Test</a:t>
            </a:r>
            <a:endParaRPr lang="de-AT" dirty="0"/>
          </a:p>
        </p:txBody>
      </p:sp>
      <p:graphicFrame>
        <p:nvGraphicFramePr>
          <p:cNvPr id="5" name="Inhaltsplatzhalter 4"/>
          <p:cNvGraphicFramePr>
            <a:graphicFrameLocks noGrp="1"/>
          </p:cNvGraphicFramePr>
          <p:nvPr>
            <p:ph idx="1"/>
          </p:nvPr>
        </p:nvGraphicFramePr>
        <p:xfrm>
          <a:off x="467544" y="3214685"/>
          <a:ext cx="8229600" cy="7366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2057400"/>
                <a:gridCol w="2047056"/>
                <a:gridCol w="2067744"/>
                <a:gridCol w="2057400"/>
              </a:tblGrid>
              <a:tr h="297122"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/>
        </p:nvGraphicFramePr>
        <p:xfrm>
          <a:off x="1000100" y="3571876"/>
          <a:ext cx="6912768" cy="1280160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972714"/>
                <a:gridCol w="3940054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Barzahler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            Geschlecht</a:t>
                      </a:r>
                    </a:p>
                    <a:p>
                      <a:r>
                        <a:rPr lang="de-AT" baseline="0" dirty="0" smtClean="0"/>
                        <a:t>Frauen                   Männer</a:t>
                      </a:r>
                      <a:endParaRPr lang="de-AT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Ja</a:t>
                      </a:r>
                    </a:p>
                    <a:p>
                      <a:r>
                        <a:rPr lang="de-AT" dirty="0" smtClean="0"/>
                        <a:t>Nein                     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1058                     </a:t>
                      </a:r>
                      <a:r>
                        <a:rPr lang="de-AT" baseline="0" dirty="0" smtClean="0"/>
                        <a:t> 538</a:t>
                      </a:r>
                    </a:p>
                    <a:p>
                      <a:r>
                        <a:rPr lang="de-AT" dirty="0" smtClean="0"/>
                        <a:t>183                        221</a:t>
                      </a:r>
                      <a:endParaRPr lang="de-AT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feld 7"/>
          <p:cNvSpPr txBox="1"/>
          <p:nvPr/>
        </p:nvSpPr>
        <p:spPr>
          <a:xfrm>
            <a:off x="395536" y="1916832"/>
            <a:ext cx="813556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 smtClean="0"/>
              <a:t>Bsp.: </a:t>
            </a:r>
            <a:r>
              <a:rPr lang="de-AT" dirty="0" smtClean="0"/>
              <a:t>Untersuchen Sie aus der folgenden Erhebung in einem Kaufhaus:</a:t>
            </a:r>
          </a:p>
          <a:p>
            <a:r>
              <a:rPr lang="de-AT" dirty="0" smtClean="0"/>
              <a:t>Hängt die Zahlungsweise vom Geschlecht ab? ( Alpha =1%)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www.pink-panther-pub.com/joomla/images/pink_panther00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20"/>
            <a:ext cx="2973607" cy="4286280"/>
          </a:xfrm>
          <a:prstGeom prst="rect">
            <a:avLst/>
          </a:prstGeom>
          <a:noFill/>
        </p:spPr>
      </p:pic>
      <p:sp>
        <p:nvSpPr>
          <p:cNvPr id="10" name="Wolkenförmige Legende 9"/>
          <p:cNvSpPr/>
          <p:nvPr/>
        </p:nvSpPr>
        <p:spPr>
          <a:xfrm>
            <a:off x="1714480" y="0"/>
            <a:ext cx="6858016" cy="3000396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Textfeld 7"/>
          <p:cNvSpPr txBox="1"/>
          <p:nvPr/>
        </p:nvSpPr>
        <p:spPr>
          <a:xfrm>
            <a:off x="1785918" y="571480"/>
            <a:ext cx="781175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           Man formuliert die Null- und Alternativhypothese.</a:t>
            </a:r>
          </a:p>
          <a:p>
            <a:endParaRPr lang="de-AT" dirty="0" smtClean="0"/>
          </a:p>
          <a:p>
            <a:r>
              <a:rPr lang="de-AT" dirty="0" smtClean="0"/>
              <a:t>            Nullhypothese = </a:t>
            </a:r>
            <a:r>
              <a:rPr lang="de-AT" b="1" dirty="0" smtClean="0"/>
              <a:t>H</a:t>
            </a:r>
            <a:r>
              <a:rPr lang="de-AT" sz="1050" b="1" dirty="0" smtClean="0"/>
              <a:t>0</a:t>
            </a:r>
            <a:r>
              <a:rPr lang="de-AT" sz="1050" dirty="0" smtClean="0"/>
              <a:t> </a:t>
            </a:r>
            <a:r>
              <a:rPr lang="de-AT" dirty="0" smtClean="0"/>
              <a:t>die Zahlungsweise ist vom</a:t>
            </a:r>
          </a:p>
          <a:p>
            <a:r>
              <a:rPr lang="de-AT" dirty="0" smtClean="0"/>
              <a:t>                                                       Geschlecht</a:t>
            </a:r>
            <a:r>
              <a:rPr lang="de-AT" b="1" dirty="0" smtClean="0"/>
              <a:t> unabhängig.</a:t>
            </a:r>
          </a:p>
          <a:p>
            <a:endParaRPr lang="de-AT" b="1" dirty="0" smtClean="0"/>
          </a:p>
          <a:p>
            <a:r>
              <a:rPr lang="de-AT" dirty="0" smtClean="0"/>
              <a:t>         Alternativhypothese = </a:t>
            </a:r>
            <a:r>
              <a:rPr lang="de-AT" b="1" dirty="0" smtClean="0"/>
              <a:t>H</a:t>
            </a:r>
            <a:r>
              <a:rPr lang="de-AT" sz="1050" b="1" dirty="0" smtClean="0"/>
              <a:t>A</a:t>
            </a:r>
            <a:r>
              <a:rPr lang="de-AT" dirty="0" smtClean="0"/>
              <a:t> die Zahlungsweise ist </a:t>
            </a:r>
          </a:p>
          <a:p>
            <a:r>
              <a:rPr lang="de-AT" dirty="0" smtClean="0"/>
              <a:t>                                          vom Geschlecht </a:t>
            </a:r>
            <a:r>
              <a:rPr lang="de-AT" b="1" dirty="0" smtClean="0"/>
              <a:t>abhängig</a:t>
            </a:r>
            <a:r>
              <a:rPr lang="de-AT" dirty="0" smtClean="0"/>
              <a:t>.</a:t>
            </a:r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elle 10"/>
          <p:cNvSpPr/>
          <p:nvPr/>
        </p:nvSpPr>
        <p:spPr>
          <a:xfrm>
            <a:off x="214282" y="2714620"/>
            <a:ext cx="7786742" cy="2571768"/>
          </a:xfrm>
          <a:prstGeom prst="wav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aphicFrame>
        <p:nvGraphicFramePr>
          <p:cNvPr id="6" name="Inhaltsplatzhalter 5"/>
          <p:cNvGraphicFramePr>
            <a:graphicFrameLocks noGrp="1"/>
          </p:cNvGraphicFramePr>
          <p:nvPr>
            <p:ph idx="1"/>
          </p:nvPr>
        </p:nvGraphicFramePr>
        <p:xfrm>
          <a:off x="214282" y="100010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Barzahler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Frauen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Männer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Zeilensumme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Ja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1058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183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1241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Nein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538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221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759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1" dirty="0" smtClean="0"/>
                        <a:t>Spaltensumme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1596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404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2000</a:t>
                      </a:r>
                      <a:endParaRPr lang="de-A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feld 8"/>
          <p:cNvSpPr txBox="1"/>
          <p:nvPr/>
        </p:nvSpPr>
        <p:spPr>
          <a:xfrm>
            <a:off x="285720" y="357166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 smtClean="0"/>
              <a:t>1. Schritt</a:t>
            </a:r>
            <a:endParaRPr lang="de-AT" sz="2000" b="1" dirty="0"/>
          </a:p>
        </p:txBody>
      </p:sp>
      <p:pic>
        <p:nvPicPr>
          <p:cNvPr id="7172" name="Picture 4" descr="http://t0.gstatic.com/images?q=tbn:ANd9GcQTZMhuOm8ym65AJUeiPVJMdyGxmtVaaL8xl0d20XuzoTN-6-npykN3LYp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5295900"/>
            <a:ext cx="3857652" cy="1562100"/>
          </a:xfrm>
          <a:prstGeom prst="rect">
            <a:avLst/>
          </a:prstGeom>
          <a:noFill/>
        </p:spPr>
      </p:pic>
      <p:sp>
        <p:nvSpPr>
          <p:cNvPr id="10" name="Textfeld 9"/>
          <p:cNvSpPr txBox="1"/>
          <p:nvPr/>
        </p:nvSpPr>
        <p:spPr>
          <a:xfrm>
            <a:off x="1428728" y="3286124"/>
            <a:ext cx="585769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dirty="0" smtClean="0">
                <a:sym typeface="Wingdings" pitchFamily="2" charset="2"/>
              </a:rPr>
              <a:t>Merkmale:	 1. Geschlecht: weiblich, männlich</a:t>
            </a:r>
          </a:p>
          <a:p>
            <a:pPr algn="ctr"/>
            <a:r>
              <a:rPr lang="de-AT" dirty="0" smtClean="0">
                <a:sym typeface="Wingdings" pitchFamily="2" charset="2"/>
              </a:rPr>
              <a:t>          2. Barzahler : Ja, Nein</a:t>
            </a:r>
          </a:p>
          <a:p>
            <a:pPr algn="ctr"/>
            <a:endParaRPr lang="de-AT" dirty="0" smtClean="0">
              <a:sym typeface="Wingdings" pitchFamily="2" charset="2"/>
            </a:endParaRPr>
          </a:p>
          <a:p>
            <a:pPr algn="ctr"/>
            <a:r>
              <a:rPr lang="de-AT" dirty="0" smtClean="0">
                <a:sym typeface="Wingdings" pitchFamily="2" charset="2"/>
              </a:rPr>
              <a:t>Man bildet die </a:t>
            </a:r>
            <a:r>
              <a:rPr lang="de-AT" b="1" dirty="0" smtClean="0">
                <a:sym typeface="Wingdings" pitchFamily="2" charset="2"/>
              </a:rPr>
              <a:t>Zeilen- und Spaltensumme</a:t>
            </a:r>
          </a:p>
          <a:p>
            <a:endParaRPr lang="de-AT" dirty="0" smtClean="0"/>
          </a:p>
          <a:p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Beobachtete Werte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67544" y="1988840"/>
          <a:ext cx="8229600" cy="15525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440028">
                <a:tc>
                  <a:txBody>
                    <a:bodyPr/>
                    <a:lstStyle/>
                    <a:p>
                      <a:r>
                        <a:rPr lang="de-AT" dirty="0" smtClean="0"/>
                        <a:t>Barzahler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Frauen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Männer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Zeilensumme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Ja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1058               B</a:t>
                      </a:r>
                      <a:r>
                        <a:rPr lang="de-AT" sz="1200" dirty="0" smtClean="0"/>
                        <a:t>11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183                 B</a:t>
                      </a:r>
                      <a:r>
                        <a:rPr lang="de-AT" sz="1200" dirty="0" smtClean="0"/>
                        <a:t>12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1241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Nein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538                 B</a:t>
                      </a:r>
                      <a:r>
                        <a:rPr lang="de-AT" sz="1200" dirty="0" smtClean="0"/>
                        <a:t>21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221                 B</a:t>
                      </a:r>
                      <a:r>
                        <a:rPr lang="de-AT" sz="1200" dirty="0" smtClean="0"/>
                        <a:t>22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759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1" dirty="0" smtClean="0"/>
                        <a:t>Spaltensumme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1596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404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2000</a:t>
                      </a:r>
                      <a:endParaRPr lang="de-A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67544" y="3717032"/>
            <a:ext cx="75253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sz="2400" b="1" dirty="0" smtClean="0"/>
              <a:t>B</a:t>
            </a:r>
            <a:r>
              <a:rPr lang="de-AT" b="1" dirty="0" smtClean="0"/>
              <a:t>11</a:t>
            </a:r>
            <a:r>
              <a:rPr lang="de-AT" sz="2400" b="1" dirty="0" smtClean="0"/>
              <a:t> = </a:t>
            </a:r>
            <a:r>
              <a:rPr lang="de-AT" sz="2400" dirty="0" smtClean="0"/>
              <a:t>1058</a:t>
            </a:r>
            <a:endParaRPr lang="de-AT" sz="2400" dirty="0"/>
          </a:p>
          <a:p>
            <a:pPr>
              <a:lnSpc>
                <a:spcPct val="150000"/>
              </a:lnSpc>
            </a:pPr>
            <a:r>
              <a:rPr lang="de-AT" sz="2400" b="1" dirty="0" smtClean="0"/>
              <a:t>B</a:t>
            </a:r>
            <a:r>
              <a:rPr lang="de-AT" b="1" dirty="0" smtClean="0"/>
              <a:t>12</a:t>
            </a:r>
            <a:r>
              <a:rPr lang="de-AT" sz="2400" b="1" dirty="0" smtClean="0"/>
              <a:t> = </a:t>
            </a:r>
            <a:r>
              <a:rPr lang="de-AT" sz="2400" dirty="0" smtClean="0"/>
              <a:t>183</a:t>
            </a:r>
            <a:endParaRPr lang="de-AT" sz="2400" dirty="0"/>
          </a:p>
          <a:p>
            <a:pPr>
              <a:lnSpc>
                <a:spcPct val="150000"/>
              </a:lnSpc>
            </a:pPr>
            <a:r>
              <a:rPr lang="de-AT" sz="2400" b="1" dirty="0" smtClean="0"/>
              <a:t>B</a:t>
            </a:r>
            <a:r>
              <a:rPr lang="de-AT" b="1" dirty="0" smtClean="0"/>
              <a:t>21</a:t>
            </a:r>
            <a:r>
              <a:rPr lang="de-AT" sz="2400" b="1" dirty="0" smtClean="0"/>
              <a:t> = </a:t>
            </a:r>
            <a:r>
              <a:rPr lang="de-AT" sz="2400" dirty="0" smtClean="0"/>
              <a:t>538</a:t>
            </a:r>
          </a:p>
          <a:p>
            <a:pPr>
              <a:lnSpc>
                <a:spcPct val="150000"/>
              </a:lnSpc>
            </a:pPr>
            <a:r>
              <a:rPr lang="de-AT" sz="2400" b="1" dirty="0" smtClean="0"/>
              <a:t>B</a:t>
            </a:r>
            <a:r>
              <a:rPr lang="de-AT" b="1" dirty="0" smtClean="0"/>
              <a:t>22 </a:t>
            </a:r>
            <a:r>
              <a:rPr lang="de-AT" sz="2400" b="1" dirty="0" smtClean="0"/>
              <a:t>=</a:t>
            </a:r>
            <a:r>
              <a:rPr lang="de-AT" sz="2400" dirty="0" smtClean="0"/>
              <a:t> </a:t>
            </a:r>
            <a:r>
              <a:rPr lang="de-AT" sz="2400" dirty="0" smtClean="0"/>
              <a:t>221</a:t>
            </a:r>
            <a:endParaRPr lang="de-AT" sz="2400" dirty="0"/>
          </a:p>
        </p:txBody>
      </p:sp>
      <p:sp>
        <p:nvSpPr>
          <p:cNvPr id="8" name="Geschweifte Klammer rechts 7"/>
          <p:cNvSpPr/>
          <p:nvPr/>
        </p:nvSpPr>
        <p:spPr>
          <a:xfrm>
            <a:off x="2987824" y="3861048"/>
            <a:ext cx="504056" cy="18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3923928" y="4581128"/>
            <a:ext cx="2954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dirty="0" smtClean="0"/>
              <a:t>Beobachtete Werte</a:t>
            </a:r>
            <a:endParaRPr lang="de-AT" sz="2400" dirty="0"/>
          </a:p>
        </p:txBody>
      </p:sp>
      <p:sp>
        <p:nvSpPr>
          <p:cNvPr id="10" name="Textfeld 9"/>
          <p:cNvSpPr txBox="1"/>
          <p:nvPr/>
        </p:nvSpPr>
        <p:spPr>
          <a:xfrm>
            <a:off x="467544" y="1484784"/>
            <a:ext cx="122822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 smtClean="0"/>
              <a:t>2.Schritt</a:t>
            </a:r>
            <a:endParaRPr lang="de-AT" sz="2000" b="1" dirty="0"/>
          </a:p>
        </p:txBody>
      </p:sp>
      <p:cxnSp>
        <p:nvCxnSpPr>
          <p:cNvPr id="14" name="Gerade Verbindung mit Pfeil 13"/>
          <p:cNvCxnSpPr/>
          <p:nvPr/>
        </p:nvCxnSpPr>
        <p:spPr>
          <a:xfrm rot="16200000" flipH="1">
            <a:off x="857224" y="5929330"/>
            <a:ext cx="500066" cy="500066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mit Pfeil 15"/>
          <p:cNvCxnSpPr/>
          <p:nvPr/>
        </p:nvCxnSpPr>
        <p:spPr>
          <a:xfrm>
            <a:off x="1071538" y="5857892"/>
            <a:ext cx="857256" cy="28575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/>
          <p:cNvSpPr txBox="1"/>
          <p:nvPr/>
        </p:nvSpPr>
        <p:spPr>
          <a:xfrm>
            <a:off x="1285852" y="6396335"/>
            <a:ext cx="10326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/>
              <a:t>2</a:t>
            </a:r>
            <a:r>
              <a:rPr lang="de-AT" dirty="0" smtClean="0"/>
              <a:t>. Zeile</a:t>
            </a:r>
            <a:endParaRPr lang="de-AT" dirty="0"/>
          </a:p>
        </p:txBody>
      </p:sp>
      <p:sp>
        <p:nvSpPr>
          <p:cNvPr id="19" name="Textfeld 18"/>
          <p:cNvSpPr txBox="1"/>
          <p:nvPr/>
        </p:nvSpPr>
        <p:spPr>
          <a:xfrm>
            <a:off x="1928794" y="6000768"/>
            <a:ext cx="11657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/>
              <a:t>2</a:t>
            </a:r>
            <a:r>
              <a:rPr lang="de-AT" dirty="0" smtClean="0"/>
              <a:t>. Spalte</a:t>
            </a:r>
            <a:endParaRPr lang="de-AT" dirty="0"/>
          </a:p>
        </p:txBody>
      </p:sp>
      <p:pic>
        <p:nvPicPr>
          <p:cNvPr id="6146" name="Picture 2" descr="http://www.easyvectors.com/assets/images/vectors/vmvectors/pink-panther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0635" y="4214794"/>
            <a:ext cx="2303365" cy="264320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Erwartete Werte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67544" y="3140968"/>
          <a:ext cx="8229600" cy="153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Barzahler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Frauen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Männer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Zeilensumme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Ja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1058/</a:t>
                      </a:r>
                      <a:r>
                        <a:rPr lang="de-AT" baseline="0" dirty="0" smtClean="0"/>
                        <a:t> </a:t>
                      </a:r>
                      <a:r>
                        <a:rPr kumimoji="0" lang="de-AT" sz="20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990, 318</a:t>
                      </a:r>
                      <a:endParaRPr kumimoji="0" lang="de-AT" b="1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183/ </a:t>
                      </a:r>
                      <a:r>
                        <a:rPr kumimoji="0" lang="de-AT" sz="20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250,682</a:t>
                      </a:r>
                      <a:endParaRPr kumimoji="0" lang="de-AT" sz="2000" b="1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1241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Nein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538 / </a:t>
                      </a:r>
                      <a:r>
                        <a:rPr kumimoji="0" lang="de-AT" sz="20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605,682</a:t>
                      </a:r>
                      <a:endParaRPr kumimoji="0" lang="de-AT" sz="2000" b="1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221/</a:t>
                      </a:r>
                      <a:r>
                        <a:rPr lang="de-AT" baseline="0" dirty="0" smtClean="0"/>
                        <a:t> </a:t>
                      </a:r>
                      <a:r>
                        <a:rPr kumimoji="0" lang="de-AT" sz="2000" b="1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153,318</a:t>
                      </a:r>
                      <a:endParaRPr kumimoji="0" lang="de-AT" sz="2000" b="1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759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1" dirty="0" smtClean="0"/>
                        <a:t>Spaltensumme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1596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404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2000</a:t>
                      </a:r>
                      <a:endParaRPr lang="de-A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467544" y="1916832"/>
            <a:ext cx="8136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/>
              <a:t> </a:t>
            </a:r>
            <a:r>
              <a:rPr lang="de-AT" dirty="0" smtClean="0"/>
              <a:t> </a:t>
            </a:r>
            <a:r>
              <a:rPr lang="de-AT" u="sng" dirty="0" smtClean="0"/>
              <a:t>Zeilensumme mal Spaltensumme</a:t>
            </a:r>
          </a:p>
          <a:p>
            <a:r>
              <a:rPr lang="de-AT" dirty="0"/>
              <a:t>	</a:t>
            </a:r>
            <a:r>
              <a:rPr lang="de-AT" dirty="0" smtClean="0"/>
              <a:t>Gesamtanzahl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5148064" y="191683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 </a:t>
            </a:r>
            <a:r>
              <a:rPr lang="de-AT" dirty="0" smtClean="0"/>
              <a:t>  </a:t>
            </a:r>
            <a:r>
              <a:rPr lang="de-AT" u="sng" dirty="0" smtClean="0"/>
              <a:t>1241</a:t>
            </a:r>
          </a:p>
          <a:p>
            <a:r>
              <a:rPr lang="de-AT" dirty="0" smtClean="0"/>
              <a:t>   </a:t>
            </a:r>
            <a:r>
              <a:rPr lang="de-AT" dirty="0" smtClean="0"/>
              <a:t>  2000</a:t>
            </a:r>
            <a:endParaRPr lang="de-AT" dirty="0"/>
          </a:p>
        </p:txBody>
      </p:sp>
      <p:sp>
        <p:nvSpPr>
          <p:cNvPr id="8" name="Textfeld 7"/>
          <p:cNvSpPr txBox="1"/>
          <p:nvPr/>
        </p:nvSpPr>
        <p:spPr>
          <a:xfrm>
            <a:off x="5940152" y="1988840"/>
            <a:ext cx="2736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600" dirty="0" smtClean="0">
                <a:sym typeface="Wingdings"/>
              </a:rPr>
              <a:t>  </a:t>
            </a:r>
            <a:r>
              <a:rPr lang="de-AT" dirty="0" smtClean="0">
                <a:sym typeface="Wingdings"/>
              </a:rPr>
              <a:t>1596 = </a:t>
            </a:r>
            <a:r>
              <a:rPr lang="de-AT" b="1" i="1" dirty="0" smtClean="0">
                <a:sym typeface="Wingdings"/>
              </a:rPr>
              <a:t>990,318</a:t>
            </a:r>
            <a:endParaRPr lang="de-AT" dirty="0"/>
          </a:p>
        </p:txBody>
      </p:sp>
      <p:sp>
        <p:nvSpPr>
          <p:cNvPr id="9" name="Textfeld 8"/>
          <p:cNvSpPr txBox="1"/>
          <p:nvPr/>
        </p:nvSpPr>
        <p:spPr>
          <a:xfrm>
            <a:off x="4145993" y="1988840"/>
            <a:ext cx="768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/>
              <a:t> </a:t>
            </a:r>
            <a:r>
              <a:rPr lang="de-AT" b="1" dirty="0" smtClean="0"/>
              <a:t>z.B.:</a:t>
            </a:r>
            <a:endParaRPr lang="de-AT" b="1" dirty="0"/>
          </a:p>
        </p:txBody>
      </p:sp>
      <p:sp>
        <p:nvSpPr>
          <p:cNvPr id="23" name="Textfeld 22"/>
          <p:cNvSpPr txBox="1"/>
          <p:nvPr/>
        </p:nvSpPr>
        <p:spPr>
          <a:xfrm>
            <a:off x="2483768" y="4941168"/>
            <a:ext cx="5184576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de-AT" b="1" dirty="0" smtClean="0"/>
              <a:t>E</a:t>
            </a:r>
            <a:r>
              <a:rPr lang="de-AT" sz="1400" b="1" dirty="0" smtClean="0"/>
              <a:t>12</a:t>
            </a:r>
            <a:r>
              <a:rPr lang="de-AT" dirty="0" smtClean="0"/>
              <a:t>= 1241/2000* 404=</a:t>
            </a:r>
            <a:r>
              <a:rPr lang="de-AT" b="1" i="1" dirty="0" smtClean="0"/>
              <a:t> 250,682</a:t>
            </a:r>
            <a:endParaRPr lang="de-AT" b="1" i="1" dirty="0"/>
          </a:p>
          <a:p>
            <a:pPr>
              <a:lnSpc>
                <a:spcPct val="150000"/>
              </a:lnSpc>
            </a:pPr>
            <a:r>
              <a:rPr lang="de-AT" b="1" dirty="0" smtClean="0"/>
              <a:t>E</a:t>
            </a:r>
            <a:r>
              <a:rPr lang="de-AT" sz="1400" b="1" dirty="0" smtClean="0"/>
              <a:t>21</a:t>
            </a:r>
            <a:r>
              <a:rPr lang="de-AT" dirty="0" smtClean="0"/>
              <a:t>= 759/ 2000* 1596= </a:t>
            </a:r>
            <a:r>
              <a:rPr lang="de-AT" b="1" i="1" dirty="0" smtClean="0"/>
              <a:t>605,682</a:t>
            </a:r>
            <a:endParaRPr lang="de-AT" b="1" i="1" dirty="0"/>
          </a:p>
          <a:p>
            <a:pPr>
              <a:lnSpc>
                <a:spcPct val="150000"/>
              </a:lnSpc>
            </a:pPr>
            <a:r>
              <a:rPr lang="de-AT" b="1" dirty="0" smtClean="0"/>
              <a:t>E</a:t>
            </a:r>
            <a:r>
              <a:rPr lang="de-AT" sz="1400" b="1" dirty="0" smtClean="0"/>
              <a:t>22</a:t>
            </a:r>
            <a:r>
              <a:rPr lang="de-AT" dirty="0" smtClean="0"/>
              <a:t>= 759/ 2000* 404= </a:t>
            </a:r>
            <a:r>
              <a:rPr lang="de-AT" b="1" i="1" dirty="0" smtClean="0"/>
              <a:t>153,318</a:t>
            </a:r>
            <a:endParaRPr lang="de-AT" b="1" i="1" dirty="0"/>
          </a:p>
        </p:txBody>
      </p:sp>
      <p:sp>
        <p:nvSpPr>
          <p:cNvPr id="24" name="Textfeld 23"/>
          <p:cNvSpPr txBox="1"/>
          <p:nvPr/>
        </p:nvSpPr>
        <p:spPr>
          <a:xfrm>
            <a:off x="4812201" y="1999912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/>
              <a:t>E</a:t>
            </a:r>
            <a:r>
              <a:rPr lang="de-AT" sz="1400" b="1" dirty="0" smtClean="0"/>
              <a:t>11</a:t>
            </a:r>
            <a:endParaRPr lang="de-AT" sz="1400" b="1" dirty="0"/>
          </a:p>
        </p:txBody>
      </p:sp>
      <p:sp>
        <p:nvSpPr>
          <p:cNvPr id="26" name="Textfeld 25"/>
          <p:cNvSpPr txBox="1"/>
          <p:nvPr/>
        </p:nvSpPr>
        <p:spPr>
          <a:xfrm>
            <a:off x="539552" y="1412776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 smtClean="0"/>
              <a:t>3. Schritt</a:t>
            </a:r>
            <a:endParaRPr lang="de-AT" sz="2000" b="1" dirty="0"/>
          </a:p>
        </p:txBody>
      </p:sp>
      <p:cxnSp>
        <p:nvCxnSpPr>
          <p:cNvPr id="14" name="Gerade Verbindung mit Pfeil 13"/>
          <p:cNvCxnSpPr/>
          <p:nvPr/>
        </p:nvCxnSpPr>
        <p:spPr>
          <a:xfrm rot="5400000" flipH="1" flipV="1">
            <a:off x="3500430" y="3286124"/>
            <a:ext cx="714380" cy="1588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3786182" y="2643182"/>
            <a:ext cx="2496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Erwarteter Wert = </a:t>
            </a:r>
            <a:r>
              <a:rPr lang="de-AT" dirty="0" smtClean="0"/>
              <a:t>E</a:t>
            </a:r>
            <a:r>
              <a:rPr lang="de-AT" sz="1400" dirty="0" smtClean="0"/>
              <a:t>11</a:t>
            </a:r>
            <a:endParaRPr lang="de-AT" sz="1400" dirty="0"/>
          </a:p>
        </p:txBody>
      </p:sp>
      <p:cxnSp>
        <p:nvCxnSpPr>
          <p:cNvPr id="17" name="Gerade Verbindung mit Pfeil 16"/>
          <p:cNvCxnSpPr/>
          <p:nvPr/>
        </p:nvCxnSpPr>
        <p:spPr>
          <a:xfrm rot="10800000">
            <a:off x="1643042" y="2928934"/>
            <a:ext cx="1000132" cy="642942"/>
          </a:xfrm>
          <a:prstGeom prst="straightConnector1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  <a:prstDash val="lgDashDot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feld 18"/>
          <p:cNvSpPr txBox="1"/>
          <p:nvPr/>
        </p:nvSpPr>
        <p:spPr>
          <a:xfrm>
            <a:off x="214282" y="2643182"/>
            <a:ext cx="2777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dirty="0" smtClean="0"/>
              <a:t>Beobachteter Wert = </a:t>
            </a:r>
            <a:r>
              <a:rPr lang="de-AT" dirty="0" smtClean="0"/>
              <a:t>B</a:t>
            </a:r>
            <a:r>
              <a:rPr lang="de-AT" sz="1400" dirty="0" smtClean="0"/>
              <a:t>11</a:t>
            </a:r>
            <a:endParaRPr lang="de-AT" sz="1400" dirty="0"/>
          </a:p>
        </p:txBody>
      </p:sp>
      <p:sp>
        <p:nvSpPr>
          <p:cNvPr id="2" name="Textfeld 1"/>
          <p:cNvSpPr txBox="1"/>
          <p:nvPr/>
        </p:nvSpPr>
        <p:spPr>
          <a:xfrm>
            <a:off x="5178353" y="202837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  <p:sp>
        <p:nvSpPr>
          <p:cNvPr id="16" name="Textfeld 15"/>
          <p:cNvSpPr txBox="1"/>
          <p:nvPr/>
        </p:nvSpPr>
        <p:spPr>
          <a:xfrm>
            <a:off x="422305" y="20070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http://th03.deviantart.net/fs9/300W/i/2006/029/e/5/SC1__The_Pink_Panther_by_DarkCobalt8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1333500"/>
            <a:ext cx="2857500" cy="5524500"/>
          </a:xfrm>
          <a:prstGeom prst="rect">
            <a:avLst/>
          </a:prstGeom>
          <a:noFill/>
        </p:spPr>
      </p:pic>
      <p:sp>
        <p:nvSpPr>
          <p:cNvPr id="9" name="Wolke 8"/>
          <p:cNvSpPr/>
          <p:nvPr/>
        </p:nvSpPr>
        <p:spPr>
          <a:xfrm>
            <a:off x="214282" y="1142984"/>
            <a:ext cx="5715040" cy="4000528"/>
          </a:xfrm>
          <a:prstGeom prst="cloud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71472" y="0"/>
            <a:ext cx="7239000" cy="1143000"/>
          </a:xfrm>
        </p:spPr>
        <p:txBody>
          <a:bodyPr/>
          <a:lstStyle/>
          <a:p>
            <a:pPr algn="ctr"/>
            <a:r>
              <a:rPr lang="de-AT" dirty="0" smtClean="0"/>
              <a:t>X² („Chi Quadrat“)</a:t>
            </a:r>
            <a:endParaRPr lang="de-AT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19685"/>
            <a:ext cx="5562608" cy="1738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feld 6"/>
          <p:cNvSpPr txBox="1"/>
          <p:nvPr/>
        </p:nvSpPr>
        <p:spPr>
          <a:xfrm>
            <a:off x="571472" y="1785926"/>
            <a:ext cx="52149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AT" dirty="0" smtClean="0"/>
          </a:p>
          <a:p>
            <a:pPr algn="ctr"/>
            <a:r>
              <a:rPr lang="de-AT" dirty="0" smtClean="0"/>
              <a:t>Der Zusammenhang zweier qualitativer </a:t>
            </a:r>
          </a:p>
          <a:p>
            <a:pPr algn="ctr"/>
            <a:r>
              <a:rPr lang="de-AT" dirty="0" smtClean="0"/>
              <a:t>Merkmale wird getestet.</a:t>
            </a:r>
          </a:p>
          <a:p>
            <a:pPr algn="ctr"/>
            <a:endParaRPr lang="de-AT" dirty="0" smtClean="0"/>
          </a:p>
          <a:p>
            <a:pPr algn="ctr"/>
            <a:r>
              <a:rPr lang="de-AT" dirty="0" smtClean="0"/>
              <a:t>Wenn alle Quadrate null sind</a:t>
            </a:r>
          </a:p>
          <a:p>
            <a:pPr algn="ctr"/>
            <a:r>
              <a:rPr lang="de-AT" dirty="0" smtClean="0"/>
              <a:t>= keine Abweichung zwischen </a:t>
            </a:r>
          </a:p>
          <a:p>
            <a:pPr algn="ctr"/>
            <a:r>
              <a:rPr lang="de-AT" dirty="0" smtClean="0"/>
              <a:t>den erwarteten und beobachteten Häufigkeiten </a:t>
            </a:r>
          </a:p>
          <a:p>
            <a:pPr algn="ctr">
              <a:buNone/>
            </a:pPr>
            <a:r>
              <a:rPr lang="de-AT" dirty="0" smtClean="0">
                <a:sym typeface="Wingdings" pitchFamily="2" charset="2"/>
              </a:rPr>
              <a:t>	</a:t>
            </a:r>
          </a:p>
          <a:p>
            <a:pPr algn="ctr">
              <a:buNone/>
            </a:pPr>
            <a:r>
              <a:rPr lang="de-AT" dirty="0" smtClean="0">
                <a:sym typeface="Wingdings" pitchFamily="2" charset="2"/>
              </a:rPr>
              <a:t>	</a:t>
            </a:r>
            <a:endParaRPr lang="de-AT" dirty="0" smtClean="0"/>
          </a:p>
          <a:p>
            <a:pPr algn="ctr"/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dirty="0" smtClean="0"/>
              <a:t>X²- Wert</a:t>
            </a:r>
            <a:endParaRPr lang="de-AT" dirty="0"/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467544" y="2060848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Barzahler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Frauen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Männer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Zeilensumme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Ja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1058/</a:t>
                      </a:r>
                      <a:r>
                        <a:rPr lang="de-AT" baseline="0" dirty="0" smtClean="0"/>
                        <a:t> </a:t>
                      </a:r>
                      <a:r>
                        <a:rPr kumimoji="0" lang="de-AT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990, 318</a:t>
                      </a:r>
                      <a:endParaRPr kumimoji="0" lang="de-AT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183/ </a:t>
                      </a:r>
                      <a:r>
                        <a:rPr kumimoji="0" lang="de-AT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250,682</a:t>
                      </a:r>
                      <a:endParaRPr kumimoji="0" lang="de-AT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1241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dirty="0" smtClean="0"/>
                        <a:t>Nein</a:t>
                      </a:r>
                      <a:endParaRPr lang="de-A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538 / </a:t>
                      </a:r>
                      <a:r>
                        <a:rPr kumimoji="0" lang="de-AT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605,682</a:t>
                      </a:r>
                      <a:endParaRPr kumimoji="0" lang="de-AT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dirty="0" smtClean="0"/>
                        <a:t>221/</a:t>
                      </a:r>
                      <a:r>
                        <a:rPr lang="de-AT" baseline="0" dirty="0" smtClean="0"/>
                        <a:t> </a:t>
                      </a:r>
                      <a:r>
                        <a:rPr kumimoji="0" lang="de-AT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153,318</a:t>
                      </a:r>
                      <a:endParaRPr kumimoji="0" lang="de-AT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759</a:t>
                      </a:r>
                      <a:endParaRPr lang="de-AT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AT" b="1" dirty="0" smtClean="0"/>
                        <a:t>Spaltensumme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1596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404</a:t>
                      </a:r>
                      <a:endParaRPr lang="de-AT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AT" b="1" dirty="0" smtClean="0"/>
                        <a:t>2000</a:t>
                      </a:r>
                      <a:endParaRPr lang="de-AT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23528" y="4005064"/>
            <a:ext cx="683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b="1" dirty="0" smtClean="0"/>
              <a:t>X²= </a:t>
            </a:r>
            <a:endParaRPr lang="de-AT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969967" y="3933056"/>
            <a:ext cx="70567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u="sng" dirty="0" smtClean="0"/>
              <a:t>(1058-990,318)² </a:t>
            </a:r>
            <a:r>
              <a:rPr lang="de-AT" dirty="0" smtClean="0"/>
              <a:t>+ </a:t>
            </a:r>
            <a:r>
              <a:rPr lang="de-AT" u="sng" dirty="0" smtClean="0"/>
              <a:t>(</a:t>
            </a:r>
            <a:r>
              <a:rPr lang="de-AT" u="sng" dirty="0" smtClean="0"/>
              <a:t>183-250,682)²</a:t>
            </a:r>
            <a:r>
              <a:rPr lang="de-AT" dirty="0" smtClean="0"/>
              <a:t>+ </a:t>
            </a:r>
            <a:r>
              <a:rPr lang="de-AT" u="sng" dirty="0" smtClean="0"/>
              <a:t>(538-605,82)² </a:t>
            </a:r>
            <a:r>
              <a:rPr lang="de-AT" dirty="0" smtClean="0"/>
              <a:t>+ </a:t>
            </a:r>
            <a:r>
              <a:rPr lang="de-AT" u="sng" dirty="0" smtClean="0"/>
              <a:t>(221-153,318)²</a:t>
            </a:r>
          </a:p>
          <a:p>
            <a:r>
              <a:rPr lang="de-AT" dirty="0" smtClean="0"/>
              <a:t>    990,318                  250,682               605,82              153,318</a:t>
            </a:r>
            <a:endParaRPr lang="de-AT" dirty="0"/>
          </a:p>
        </p:txBody>
      </p:sp>
      <p:sp>
        <p:nvSpPr>
          <p:cNvPr id="7" name="Textfeld 6"/>
          <p:cNvSpPr txBox="1"/>
          <p:nvPr/>
        </p:nvSpPr>
        <p:spPr>
          <a:xfrm>
            <a:off x="467544" y="4797152"/>
            <a:ext cx="16209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dirty="0" smtClean="0"/>
              <a:t>X²= 60,34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467544" y="1484784"/>
            <a:ext cx="1308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000" b="1" dirty="0" smtClean="0"/>
              <a:t>4. Schritt</a:t>
            </a:r>
            <a:endParaRPr lang="de-AT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orizontaler Bildlauf 5"/>
          <p:cNvSpPr/>
          <p:nvPr/>
        </p:nvSpPr>
        <p:spPr>
          <a:xfrm>
            <a:off x="0" y="214290"/>
            <a:ext cx="8001024" cy="3857652"/>
          </a:xfrm>
          <a:prstGeom prst="horizontalScroll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4" name="Textfeld 3"/>
          <p:cNvSpPr txBox="1"/>
          <p:nvPr/>
        </p:nvSpPr>
        <p:spPr>
          <a:xfrm>
            <a:off x="357158" y="785794"/>
            <a:ext cx="7615931" cy="249299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de-AT" sz="1400" dirty="0" smtClean="0"/>
              <a:t>Man vergleicht den x²-Quadrat-Wert mit dem kritischen Wert</a:t>
            </a:r>
          </a:p>
          <a:p>
            <a:pPr algn="ctr"/>
            <a:endParaRPr lang="de-AT" sz="1400" dirty="0" smtClean="0"/>
          </a:p>
          <a:p>
            <a:pPr algn="ctr"/>
            <a:r>
              <a:rPr lang="de-AT" sz="1400" b="1" dirty="0" smtClean="0"/>
              <a:t>1% = x² kritisch = 6,64 </a:t>
            </a:r>
          </a:p>
          <a:p>
            <a:pPr algn="ctr"/>
            <a:endParaRPr lang="de-AT" sz="1400" b="1" dirty="0" smtClean="0"/>
          </a:p>
          <a:p>
            <a:pPr algn="ctr"/>
            <a:r>
              <a:rPr lang="de-AT" sz="1400" b="1" dirty="0" smtClean="0"/>
              <a:t>Freiheitsgrad = 1 </a:t>
            </a:r>
            <a:r>
              <a:rPr lang="de-AT" sz="1400" dirty="0" smtClean="0">
                <a:sym typeface="Wingdings" pitchFamily="2" charset="2"/>
              </a:rPr>
              <a:t> </a:t>
            </a:r>
            <a:r>
              <a:rPr lang="de-AT" sz="1000" dirty="0" smtClean="0">
                <a:sym typeface="Wingdings" pitchFamily="2" charset="2"/>
              </a:rPr>
              <a:t>(r-1) (Anzahl der Zeilen) * (s – 1) (Anzahl der Spalten)</a:t>
            </a:r>
          </a:p>
          <a:p>
            <a:pPr algn="ctr"/>
            <a:endParaRPr lang="de-AT" sz="1400" dirty="0" smtClean="0"/>
          </a:p>
          <a:p>
            <a:pPr algn="ctr"/>
            <a:r>
              <a:rPr lang="de-AT" sz="1400" dirty="0" smtClean="0"/>
              <a:t>Da </a:t>
            </a:r>
            <a:r>
              <a:rPr lang="de-AT" sz="1600" b="1" dirty="0" smtClean="0"/>
              <a:t>60,34 &gt; 6,64 </a:t>
            </a:r>
            <a:r>
              <a:rPr lang="de-AT" sz="1400" dirty="0" smtClean="0"/>
              <a:t>ist. </a:t>
            </a:r>
            <a:r>
              <a:rPr lang="de-AT" sz="1400" dirty="0" smtClean="0"/>
              <a:t>wird </a:t>
            </a:r>
            <a:r>
              <a:rPr lang="de-AT" sz="1400" u="sng" dirty="0" smtClean="0"/>
              <a:t>die Nullhypothese abgelehnt und es gilt die Alternativhypothese</a:t>
            </a:r>
            <a:r>
              <a:rPr lang="de-AT" sz="1400" dirty="0" smtClean="0"/>
              <a:t>.</a:t>
            </a:r>
          </a:p>
          <a:p>
            <a:pPr algn="ctr"/>
            <a:r>
              <a:rPr lang="de-AT" sz="1400" dirty="0" smtClean="0"/>
              <a:t> </a:t>
            </a:r>
          </a:p>
          <a:p>
            <a:pPr algn="ctr"/>
            <a:r>
              <a:rPr lang="de-AT" sz="1400" b="1" dirty="0" smtClean="0"/>
              <a:t>Daher ist die Zahlungsweise vom Geschlecht abhängig</a:t>
            </a:r>
          </a:p>
          <a:p>
            <a:pPr algn="ctr">
              <a:buNone/>
            </a:pPr>
            <a:endParaRPr lang="de-AT" sz="1400" dirty="0" smtClean="0"/>
          </a:p>
          <a:p>
            <a:pPr algn="ctr"/>
            <a:endParaRPr lang="de-AT" sz="1400" dirty="0"/>
          </a:p>
        </p:txBody>
      </p:sp>
      <p:pic>
        <p:nvPicPr>
          <p:cNvPr id="2050" name="Picture 2" descr="http://images.wikia.com/characters/images/d/dc/Pink_Panther_top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85852" y="3880162"/>
            <a:ext cx="5143536" cy="29778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ysithea">
  <a:themeElements>
    <a:clrScheme name="Lysithea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Lysithea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ysithea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410</Words>
  <Application>Microsoft Office PowerPoint</Application>
  <PresentationFormat>Bildschirmpräsentation (4:3)</PresentationFormat>
  <Paragraphs>145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2" baseType="lpstr">
      <vt:lpstr>Lysithea</vt:lpstr>
      <vt:lpstr>CHI-Quadrat-Test</vt:lpstr>
      <vt:lpstr>Chi-Quadrat-Test</vt:lpstr>
      <vt:lpstr>PowerPoint-Präsentation</vt:lpstr>
      <vt:lpstr>PowerPoint-Präsentation</vt:lpstr>
      <vt:lpstr>Beobachtete Werte</vt:lpstr>
      <vt:lpstr>Erwartete Werte</vt:lpstr>
      <vt:lpstr>X² („Chi Quadrat“)</vt:lpstr>
      <vt:lpstr>X²- Wert</vt:lpstr>
      <vt:lpstr>PowerPoint-Präsentation</vt:lpstr>
      <vt:lpstr>PowerPoint-Präsentation</vt:lpstr>
      <vt:lpstr>Vielen dank für eure Aufmerksamkeit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KONTINGENZ</dc:title>
  <dc:creator>Cansu</dc:creator>
  <cp:lastModifiedBy>Gabi</cp:lastModifiedBy>
  <cp:revision>43</cp:revision>
  <dcterms:created xsi:type="dcterms:W3CDTF">2012-01-22T20:11:51Z</dcterms:created>
  <dcterms:modified xsi:type="dcterms:W3CDTF">2012-01-24T14:41:46Z</dcterms:modified>
</cp:coreProperties>
</file>