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1.xml" ContentType="application/vnd.openxmlformats-officedocument.drawingml.chart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6" r:id="rId18"/>
    <p:sldId id="272" r:id="rId19"/>
    <p:sldId id="277" r:id="rId20"/>
    <p:sldId id="273" r:id="rId21"/>
    <p:sldId id="274" r:id="rId22"/>
    <p:sldId id="275" r:id="rId2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ppe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A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Tabelle1!$D$4</c:f>
              <c:strCache>
                <c:ptCount val="1"/>
                <c:pt idx="0">
                  <c:v>y</c:v>
                </c:pt>
              </c:strCache>
            </c:strRef>
          </c:tx>
          <c:spPr>
            <a:ln w="82550"/>
          </c:spPr>
          <c:xVal>
            <c:numRef>
              <c:f>Tabelle1!$C$5:$C$15</c:f>
              <c:numCache>
                <c:formatCode>General</c:formatCode>
                <c:ptCount val="11"/>
                <c:pt idx="2">
                  <c:v>-3</c:v>
                </c:pt>
                <c:pt idx="3">
                  <c:v>-2</c:v>
                </c:pt>
                <c:pt idx="4">
                  <c:v>-1.3333331666666672</c:v>
                </c:pt>
                <c:pt idx="5">
                  <c:v>-0.66666656792559464</c:v>
                </c:pt>
                <c:pt idx="6">
                  <c:v>0</c:v>
                </c:pt>
                <c:pt idx="7">
                  <c:v>1</c:v>
                </c:pt>
              </c:numCache>
            </c:numRef>
          </c:xVal>
          <c:yVal>
            <c:numRef>
              <c:f>Tabelle1!$D$5:$D$15</c:f>
              <c:numCache>
                <c:formatCode>General</c:formatCode>
                <c:ptCount val="11"/>
                <c:pt idx="2">
                  <c:v>-3</c:v>
                </c:pt>
                <c:pt idx="3">
                  <c:v>0</c:v>
                </c:pt>
                <c:pt idx="4">
                  <c:v>-0.59259281481481463</c:v>
                </c:pt>
                <c:pt idx="5">
                  <c:v>-1.185185185185166</c:v>
                </c:pt>
                <c:pt idx="6">
                  <c:v>0</c:v>
                </c:pt>
                <c:pt idx="7">
                  <c:v>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4260352"/>
        <c:axId val="84329600"/>
      </c:scatterChart>
      <c:valAx>
        <c:axId val="84260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4329600"/>
        <c:crosses val="autoZero"/>
        <c:crossBetween val="midCat"/>
      </c:valAx>
      <c:valAx>
        <c:axId val="843296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4260352"/>
        <c:crosses val="autoZero"/>
        <c:crossBetween val="midCat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9811E8-4519-4381-8501-02A1A500CA00}" type="datetimeFigureOut">
              <a:rPr lang="de-AT" smtClean="0"/>
              <a:pPr/>
              <a:t>25.08.2015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BEB9DE-F22B-42C3-8832-8B14617FE21F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61870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EB9DE-F22B-42C3-8832-8B14617FE21F}" type="slidenum">
              <a:rPr lang="de-AT" smtClean="0"/>
              <a:pPr/>
              <a:t>1</a:t>
            </a:fld>
            <a:endParaRPr lang="de-A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EB9DE-F22B-42C3-8832-8B14617FE21F}" type="slidenum">
              <a:rPr lang="de-AT" smtClean="0"/>
              <a:pPr/>
              <a:t>10</a:t>
            </a:fld>
            <a:endParaRPr lang="de-A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EB9DE-F22B-42C3-8832-8B14617FE21F}" type="slidenum">
              <a:rPr lang="de-AT" smtClean="0"/>
              <a:pPr/>
              <a:t>11</a:t>
            </a:fld>
            <a:endParaRPr lang="de-A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EB9DE-F22B-42C3-8832-8B14617FE21F}" type="slidenum">
              <a:rPr lang="de-AT" smtClean="0"/>
              <a:pPr/>
              <a:t>12</a:t>
            </a:fld>
            <a:endParaRPr lang="de-A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EB9DE-F22B-42C3-8832-8B14617FE21F}" type="slidenum">
              <a:rPr lang="de-AT" smtClean="0"/>
              <a:pPr/>
              <a:t>13</a:t>
            </a:fld>
            <a:endParaRPr lang="de-A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EB9DE-F22B-42C3-8832-8B14617FE21F}" type="slidenum">
              <a:rPr lang="de-AT" smtClean="0"/>
              <a:pPr/>
              <a:t>14</a:t>
            </a:fld>
            <a:endParaRPr lang="de-A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EB9DE-F22B-42C3-8832-8B14617FE21F}" type="slidenum">
              <a:rPr lang="de-AT" smtClean="0"/>
              <a:pPr/>
              <a:t>15</a:t>
            </a:fld>
            <a:endParaRPr lang="de-A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EB9DE-F22B-42C3-8832-8B14617FE21F}" type="slidenum">
              <a:rPr lang="de-AT" smtClean="0"/>
              <a:pPr/>
              <a:t>16</a:t>
            </a:fld>
            <a:endParaRPr lang="de-A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EB9DE-F22B-42C3-8832-8B14617FE21F}" type="slidenum">
              <a:rPr lang="de-AT" smtClean="0"/>
              <a:pPr/>
              <a:t>17</a:t>
            </a:fld>
            <a:endParaRPr lang="de-AT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EB9DE-F22B-42C3-8832-8B14617FE21F}" type="slidenum">
              <a:rPr lang="de-AT" smtClean="0"/>
              <a:pPr/>
              <a:t>18</a:t>
            </a:fld>
            <a:endParaRPr lang="de-AT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EB9DE-F22B-42C3-8832-8B14617FE21F}" type="slidenum">
              <a:rPr lang="de-AT" smtClean="0"/>
              <a:pPr/>
              <a:t>19</a:t>
            </a:fld>
            <a:endParaRPr lang="de-A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EB9DE-F22B-42C3-8832-8B14617FE21F}" type="slidenum">
              <a:rPr lang="de-AT" smtClean="0"/>
              <a:pPr/>
              <a:t>2</a:t>
            </a:fld>
            <a:endParaRPr lang="de-AT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EB9DE-F22B-42C3-8832-8B14617FE21F}" type="slidenum">
              <a:rPr lang="de-AT" smtClean="0"/>
              <a:pPr/>
              <a:t>20</a:t>
            </a:fld>
            <a:endParaRPr lang="de-AT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EB9DE-F22B-42C3-8832-8B14617FE21F}" type="slidenum">
              <a:rPr lang="de-AT" smtClean="0"/>
              <a:pPr/>
              <a:t>21</a:t>
            </a:fld>
            <a:endParaRPr lang="de-AT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EB9DE-F22B-42C3-8832-8B14617FE21F}" type="slidenum">
              <a:rPr lang="de-AT" smtClean="0"/>
              <a:pPr/>
              <a:t>22</a:t>
            </a:fld>
            <a:endParaRPr lang="de-A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EB9DE-F22B-42C3-8832-8B14617FE21F}" type="slidenum">
              <a:rPr lang="de-AT" smtClean="0"/>
              <a:pPr/>
              <a:t>3</a:t>
            </a:fld>
            <a:endParaRPr lang="de-A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EB9DE-F22B-42C3-8832-8B14617FE21F}" type="slidenum">
              <a:rPr lang="de-AT" smtClean="0"/>
              <a:pPr/>
              <a:t>4</a:t>
            </a:fld>
            <a:endParaRPr lang="de-A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EB9DE-F22B-42C3-8832-8B14617FE21F}" type="slidenum">
              <a:rPr lang="de-AT" smtClean="0"/>
              <a:pPr/>
              <a:t>5</a:t>
            </a:fld>
            <a:endParaRPr lang="de-A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EB9DE-F22B-42C3-8832-8B14617FE21F}" type="slidenum">
              <a:rPr lang="de-AT" smtClean="0"/>
              <a:pPr/>
              <a:t>6</a:t>
            </a:fld>
            <a:endParaRPr lang="de-A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EB9DE-F22B-42C3-8832-8B14617FE21F}" type="slidenum">
              <a:rPr lang="de-AT" smtClean="0"/>
              <a:pPr/>
              <a:t>7</a:t>
            </a:fld>
            <a:endParaRPr lang="de-A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EB9DE-F22B-42C3-8832-8B14617FE21F}" type="slidenum">
              <a:rPr lang="de-AT" smtClean="0"/>
              <a:pPr/>
              <a:t>8</a:t>
            </a:fld>
            <a:endParaRPr lang="de-A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EB9DE-F22B-42C3-8832-8B14617FE21F}" type="slidenum">
              <a:rPr lang="de-AT" smtClean="0"/>
              <a:pPr/>
              <a:t>9</a:t>
            </a:fld>
            <a:endParaRPr lang="de-A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2">
              <a:lumMod val="75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dirty="0" smtClean="0"/>
              <a:t>Formatvorlage des Untertitelmasters durch Klicken bearbeiten</a:t>
            </a:r>
            <a:endParaRPr kumimoji="0" lang="en-US" dirty="0"/>
          </a:p>
        </p:txBody>
      </p: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06AD-4516-4EDD-BA53-791645F643AF}" type="datetimeFigureOut">
              <a:rPr lang="de-AT" smtClean="0"/>
              <a:pPr/>
              <a:t>25.08.2015</a:t>
            </a:fld>
            <a:endParaRPr lang="de-AT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D4928-5BEC-482A-89D1-07D70070C23A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06AD-4516-4EDD-BA53-791645F643AF}" type="datetimeFigureOut">
              <a:rPr lang="de-AT" smtClean="0"/>
              <a:pPr/>
              <a:t>25.08.2015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D4928-5BEC-482A-89D1-07D70070C23A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06AD-4516-4EDD-BA53-791645F643AF}" type="datetimeFigureOut">
              <a:rPr lang="de-AT" smtClean="0"/>
              <a:pPr/>
              <a:t>25.08.2015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D4928-5BEC-482A-89D1-07D70070C23A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06AD-4516-4EDD-BA53-791645F643AF}" type="datetimeFigureOut">
              <a:rPr lang="de-AT" smtClean="0"/>
              <a:pPr/>
              <a:t>25.08.2015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D4928-5BEC-482A-89D1-07D70070C23A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2">
              <a:lumMod val="75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ihand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06AD-4516-4EDD-BA53-791645F643AF}" type="datetimeFigureOut">
              <a:rPr lang="de-AT" smtClean="0"/>
              <a:pPr/>
              <a:t>25.08.2015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D4928-5BEC-482A-89D1-07D70070C23A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06AD-4516-4EDD-BA53-791645F643AF}" type="datetimeFigureOut">
              <a:rPr lang="de-AT" smtClean="0"/>
              <a:pPr/>
              <a:t>25.08.2015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D4928-5BEC-482A-89D1-07D70070C23A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06AD-4516-4EDD-BA53-791645F643AF}" type="datetimeFigureOut">
              <a:rPr lang="de-AT" smtClean="0"/>
              <a:pPr/>
              <a:t>25.08.2015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D4928-5BEC-482A-89D1-07D70070C23A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06AD-4516-4EDD-BA53-791645F643AF}" type="datetimeFigureOut">
              <a:rPr lang="de-AT" smtClean="0"/>
              <a:pPr/>
              <a:t>25.08.2015</a:t>
            </a:fld>
            <a:endParaRPr lang="de-AT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FD4928-5BEC-482A-89D1-07D70070C23A}" type="slidenum">
              <a:rPr lang="de-AT" smtClean="0"/>
              <a:pPr/>
              <a:t>‹#›</a:t>
            </a:fld>
            <a:endParaRPr lang="de-AT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06AD-4516-4EDD-BA53-791645F643AF}" type="datetimeFigureOut">
              <a:rPr lang="de-AT" smtClean="0"/>
              <a:pPr/>
              <a:t>25.08.2015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D4928-5BEC-482A-89D1-07D70070C23A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06AD-4516-4EDD-BA53-791645F643AF}" type="datetimeFigureOut">
              <a:rPr lang="de-AT" smtClean="0"/>
              <a:pPr/>
              <a:t>25.08.2015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0FD4928-5BEC-482A-89D1-07D70070C23A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CC3C06AD-4516-4EDD-BA53-791645F643AF}" type="datetimeFigureOut">
              <a:rPr lang="de-AT" smtClean="0"/>
              <a:pPr/>
              <a:t>25.08.2015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D4928-5BEC-482A-89D1-07D70070C23A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ihand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2">
              <a:lumMod val="75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ihand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Textmasterformate durch Klicken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C3C06AD-4516-4EDD-BA53-791645F643AF}" type="datetimeFigureOut">
              <a:rPr lang="de-AT" smtClean="0"/>
              <a:pPr/>
              <a:t>25.08.2015</a:t>
            </a:fld>
            <a:endParaRPr lang="de-AT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0FD4928-5BEC-482A-89D1-07D70070C23A}" type="slidenum">
              <a:rPr lang="de-AT" smtClean="0"/>
              <a:pPr/>
              <a:t>‹#›</a:t>
            </a:fld>
            <a:endParaRPr lang="de-A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ook Antiqua" pitchFamily="18" charset="0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Book Antiqua" pitchFamily="18" charset="0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Book Antiqua" pitchFamily="18" charset="0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Book Antiqua" pitchFamily="18" charset="0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Book Antiqua" pitchFamily="18" charset="0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Book Antiqua" pitchFamily="18" charset="0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-684584" y="2564904"/>
            <a:ext cx="8712968" cy="2301240"/>
          </a:xfrm>
        </p:spPr>
        <p:txBody>
          <a:bodyPr/>
          <a:lstStyle/>
          <a:p>
            <a:r>
              <a:rPr lang="de-AT" dirty="0" smtClean="0"/>
              <a:t>Einführung Differentialrechnung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75656" y="2636912"/>
            <a:ext cx="6480048" cy="1752600"/>
          </a:xfrm>
        </p:spPr>
        <p:txBody>
          <a:bodyPr/>
          <a:lstStyle/>
          <a:p>
            <a:r>
              <a:rPr lang="de-AT" dirty="0" smtClean="0"/>
              <a:t>Marcus </a:t>
            </a:r>
            <a:r>
              <a:rPr lang="de-AT" dirty="0" err="1" smtClean="0"/>
              <a:t>Dokulil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1. u. 2. Ableitung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Formel für Potenzen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AT" dirty="0" smtClean="0"/>
              <a:t>y= a*</a:t>
            </a:r>
            <a:r>
              <a:rPr lang="de-AT" dirty="0" err="1" smtClean="0"/>
              <a:t>x</a:t>
            </a:r>
            <a:r>
              <a:rPr lang="de-AT" baseline="30000" dirty="0" err="1" smtClean="0"/>
              <a:t>n</a:t>
            </a:r>
            <a:r>
              <a:rPr lang="de-AT" dirty="0" smtClean="0"/>
              <a:t> </a:t>
            </a:r>
          </a:p>
          <a:p>
            <a:pPr>
              <a:buNone/>
            </a:pPr>
            <a:r>
              <a:rPr lang="de-AT" dirty="0" smtClean="0"/>
              <a:t>y‘=a*n*x</a:t>
            </a:r>
            <a:r>
              <a:rPr lang="de-AT" baseline="30000" dirty="0" smtClean="0"/>
              <a:t>n-1</a:t>
            </a:r>
          </a:p>
          <a:p>
            <a:pPr>
              <a:buNone/>
            </a:pPr>
            <a:r>
              <a:rPr lang="de-AT" dirty="0" smtClean="0"/>
              <a:t>y‘‘= a*n*(n-1)*x</a:t>
            </a:r>
            <a:r>
              <a:rPr lang="de-AT" baseline="30000" dirty="0" smtClean="0"/>
              <a:t>n-1-1</a:t>
            </a:r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r>
              <a:rPr lang="de-AT" dirty="0" smtClean="0"/>
              <a:t>Die Ableitungen benötigt man für die Kurvendiskussion. Wobei man beachten muss, dass y‘ gleich der Steigung der Tangente ist.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Beispiel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AT" dirty="0" smtClean="0"/>
              <a:t>y=x</a:t>
            </a:r>
            <a:r>
              <a:rPr lang="de-AT" baseline="30000" dirty="0" smtClean="0"/>
              <a:t>7</a:t>
            </a:r>
          </a:p>
          <a:p>
            <a:pPr>
              <a:buNone/>
            </a:pPr>
            <a:r>
              <a:rPr lang="de-AT" dirty="0" smtClean="0"/>
              <a:t>y‘=7*x</a:t>
            </a:r>
            <a:r>
              <a:rPr lang="de-AT" baseline="30000" dirty="0" smtClean="0"/>
              <a:t>6</a:t>
            </a:r>
          </a:p>
          <a:p>
            <a:pPr>
              <a:buNone/>
            </a:pPr>
            <a:r>
              <a:rPr lang="de-AT" dirty="0" smtClean="0"/>
              <a:t>y‘‘=7*6*x</a:t>
            </a:r>
            <a:r>
              <a:rPr lang="de-AT" baseline="30000" dirty="0" smtClean="0"/>
              <a:t>5</a:t>
            </a:r>
          </a:p>
          <a:p>
            <a:pPr>
              <a:buNone/>
            </a:pPr>
            <a:endParaRPr lang="de-AT" dirty="0" smtClean="0"/>
          </a:p>
          <a:p>
            <a:pPr marL="0" indent="0">
              <a:buNone/>
            </a:pPr>
            <a:r>
              <a:rPr lang="de-AT" dirty="0" smtClean="0"/>
              <a:t>Man muss beachten, dass die Ableitung von x</a:t>
            </a:r>
            <a:r>
              <a:rPr lang="de-AT" baseline="30000" dirty="0" smtClean="0"/>
              <a:t> </a:t>
            </a:r>
            <a:r>
              <a:rPr lang="de-AT" dirty="0" smtClean="0"/>
              <a:t>  1 ist und dass die Ableitung der „normalen Zahlen“, wie z.B. 5, 0 ist. </a:t>
            </a:r>
          </a:p>
          <a:p>
            <a:pPr>
              <a:buNone/>
            </a:pPr>
            <a:endParaRPr lang="de-AT" dirty="0"/>
          </a:p>
        </p:txBody>
      </p:sp>
      <p:sp>
        <p:nvSpPr>
          <p:cNvPr id="4" name="Textfeld 3"/>
          <p:cNvSpPr txBox="1"/>
          <p:nvPr/>
        </p:nvSpPr>
        <p:spPr>
          <a:xfrm>
            <a:off x="8316416" y="1988840"/>
            <a:ext cx="827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sp>
        <p:nvSpPr>
          <p:cNvPr id="5" name="Textfeld 4"/>
          <p:cNvSpPr txBox="1"/>
          <p:nvPr/>
        </p:nvSpPr>
        <p:spPr>
          <a:xfrm>
            <a:off x="3059832" y="1628800"/>
            <a:ext cx="30963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de-AT" sz="3000" dirty="0" smtClean="0"/>
              <a:t>y=x²+3x+5</a:t>
            </a:r>
          </a:p>
          <a:p>
            <a:pPr>
              <a:buNone/>
            </a:pPr>
            <a:r>
              <a:rPr lang="de-AT" sz="3000" dirty="0" smtClean="0"/>
              <a:t>y‘=2*x</a:t>
            </a:r>
            <a:r>
              <a:rPr lang="de-AT" sz="3000" baseline="30000" dirty="0" smtClean="0"/>
              <a:t>1</a:t>
            </a:r>
            <a:r>
              <a:rPr lang="de-AT" sz="3000" dirty="0" smtClean="0"/>
              <a:t>+3*1+0</a:t>
            </a:r>
          </a:p>
          <a:p>
            <a:pPr>
              <a:buNone/>
            </a:pPr>
            <a:r>
              <a:rPr lang="de-AT" sz="3000" dirty="0" smtClean="0"/>
              <a:t>y‘‘=2*1+0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Kurvendiskussion 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Beispiel Nullstellen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de-AT" dirty="0" smtClean="0"/>
              <a:t>y= x³+4x²+4x                    </a:t>
            </a:r>
          </a:p>
          <a:p>
            <a:pPr>
              <a:buNone/>
            </a:pPr>
            <a:r>
              <a:rPr lang="de-AT" dirty="0" smtClean="0"/>
              <a:t>Nullstelle/N: y=0          x(x²+4x+4)=0</a:t>
            </a:r>
          </a:p>
          <a:p>
            <a:pPr>
              <a:buNone/>
            </a:pPr>
            <a:r>
              <a:rPr lang="de-AT" dirty="0" smtClean="0"/>
              <a:t>                                          x=0  und</a:t>
            </a:r>
          </a:p>
          <a:p>
            <a:pPr>
              <a:buNone/>
            </a:pPr>
            <a:r>
              <a:rPr lang="de-AT" dirty="0" smtClean="0"/>
              <a:t>0=1x²+4x+4 </a:t>
            </a:r>
            <a:r>
              <a:rPr lang="de-AT" dirty="0" smtClean="0">
                <a:sym typeface="Wingdings" pitchFamily="2" charset="2"/>
              </a:rPr>
              <a:t> quadratische Funktion 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baseline="-25000" dirty="0" smtClean="0"/>
              <a:t>1</a:t>
            </a:r>
            <a:r>
              <a:rPr lang="de-AT" dirty="0" smtClean="0"/>
              <a:t>x</a:t>
            </a:r>
            <a:r>
              <a:rPr lang="de-AT" baseline="-25000" dirty="0" smtClean="0"/>
              <a:t>2</a:t>
            </a:r>
            <a:r>
              <a:rPr lang="de-AT" dirty="0" smtClean="0"/>
              <a:t>= 			    = 			  = 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dirty="0" smtClean="0"/>
              <a:t>x</a:t>
            </a:r>
            <a:r>
              <a:rPr lang="de-AT" baseline="-25000" dirty="0" smtClean="0"/>
              <a:t>1</a:t>
            </a:r>
            <a:r>
              <a:rPr lang="de-AT" dirty="0" smtClean="0"/>
              <a:t>=              = -2      x</a:t>
            </a:r>
            <a:r>
              <a:rPr lang="de-AT" baseline="-25000" dirty="0" smtClean="0"/>
              <a:t>2</a:t>
            </a:r>
            <a:r>
              <a:rPr lang="de-AT" dirty="0" smtClean="0"/>
              <a:t> =	         = -2 </a:t>
            </a:r>
          </a:p>
        </p:txBody>
      </p:sp>
      <p:cxnSp>
        <p:nvCxnSpPr>
          <p:cNvPr id="7" name="Gerade Verbindung mit Pfeil 6"/>
          <p:cNvCxnSpPr/>
          <p:nvPr/>
        </p:nvCxnSpPr>
        <p:spPr>
          <a:xfrm rot="16200000" flipV="1">
            <a:off x="971600" y="3501008"/>
            <a:ext cx="360040" cy="7200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8"/>
          <p:cNvCxnSpPr/>
          <p:nvPr/>
        </p:nvCxnSpPr>
        <p:spPr>
          <a:xfrm rot="5400000" flipH="1" flipV="1">
            <a:off x="1584462" y="3536218"/>
            <a:ext cx="36004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 rot="5400000" flipH="1" flipV="1">
            <a:off x="2196530" y="3572222"/>
            <a:ext cx="28803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1115616" y="364502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a       b      c</a:t>
            </a:r>
            <a:endParaRPr lang="de-AT" dirty="0"/>
          </a:p>
        </p:txBody>
      </p:sp>
      <p:cxnSp>
        <p:nvCxnSpPr>
          <p:cNvPr id="14" name="Gerade Verbindung 13"/>
          <p:cNvCxnSpPr/>
          <p:nvPr/>
        </p:nvCxnSpPr>
        <p:spPr>
          <a:xfrm>
            <a:off x="1403648" y="4581128"/>
            <a:ext cx="19442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1331640" y="414908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-b +/- </a:t>
            </a:r>
            <a:r>
              <a:rPr lang="de-AT" dirty="0" smtClean="0">
                <a:latin typeface="Book Antiqua"/>
              </a:rPr>
              <a:t>√b² - 4*a*c</a:t>
            </a:r>
            <a:endParaRPr lang="de-AT" dirty="0"/>
          </a:p>
        </p:txBody>
      </p:sp>
      <p:sp>
        <p:nvSpPr>
          <p:cNvPr id="20" name="Textfeld 19"/>
          <p:cNvSpPr txBox="1"/>
          <p:nvPr/>
        </p:nvSpPr>
        <p:spPr>
          <a:xfrm>
            <a:off x="1907704" y="46531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2*a</a:t>
            </a:r>
            <a:endParaRPr lang="de-AT" dirty="0"/>
          </a:p>
        </p:txBody>
      </p:sp>
      <p:cxnSp>
        <p:nvCxnSpPr>
          <p:cNvPr id="22" name="Gerade Verbindung 21"/>
          <p:cNvCxnSpPr/>
          <p:nvPr/>
        </p:nvCxnSpPr>
        <p:spPr>
          <a:xfrm>
            <a:off x="2123728" y="4149080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>
            <a:off x="3995936" y="4581128"/>
            <a:ext cx="21602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4211960" y="414908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-4 +/- </a:t>
            </a:r>
            <a:r>
              <a:rPr lang="de-AT" dirty="0" smtClean="0">
                <a:latin typeface="Book Antiqua"/>
              </a:rPr>
              <a:t>√4² - 4*1*4</a:t>
            </a:r>
            <a:endParaRPr lang="de-AT" dirty="0"/>
          </a:p>
        </p:txBody>
      </p:sp>
      <p:sp>
        <p:nvSpPr>
          <p:cNvPr id="26" name="Textfeld 25"/>
          <p:cNvSpPr txBox="1"/>
          <p:nvPr/>
        </p:nvSpPr>
        <p:spPr>
          <a:xfrm>
            <a:off x="4788024" y="46531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2*1</a:t>
            </a:r>
            <a:endParaRPr lang="de-AT" dirty="0"/>
          </a:p>
        </p:txBody>
      </p:sp>
      <p:cxnSp>
        <p:nvCxnSpPr>
          <p:cNvPr id="27" name="Gerade Verbindung 26"/>
          <p:cNvCxnSpPr/>
          <p:nvPr/>
        </p:nvCxnSpPr>
        <p:spPr>
          <a:xfrm>
            <a:off x="5004048" y="4149080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>
            <a:off x="6516216" y="4581128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feld 30"/>
          <p:cNvSpPr txBox="1"/>
          <p:nvPr/>
        </p:nvSpPr>
        <p:spPr>
          <a:xfrm>
            <a:off x="6732240" y="414908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-4 +/- </a:t>
            </a:r>
            <a:r>
              <a:rPr lang="de-AT" dirty="0" smtClean="0">
                <a:latin typeface="Book Antiqua"/>
              </a:rPr>
              <a:t>0</a:t>
            </a:r>
            <a:endParaRPr lang="de-AT" dirty="0"/>
          </a:p>
        </p:txBody>
      </p:sp>
      <p:sp>
        <p:nvSpPr>
          <p:cNvPr id="32" name="Textfeld 31"/>
          <p:cNvSpPr txBox="1"/>
          <p:nvPr/>
        </p:nvSpPr>
        <p:spPr>
          <a:xfrm>
            <a:off x="6948264" y="46531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2</a:t>
            </a:r>
            <a:endParaRPr lang="de-AT" dirty="0"/>
          </a:p>
        </p:txBody>
      </p:sp>
      <p:cxnSp>
        <p:nvCxnSpPr>
          <p:cNvPr id="37" name="Gerade Verbindung 36"/>
          <p:cNvCxnSpPr/>
          <p:nvPr/>
        </p:nvCxnSpPr>
        <p:spPr>
          <a:xfrm>
            <a:off x="1331640" y="5589240"/>
            <a:ext cx="7920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feld 37"/>
          <p:cNvSpPr txBox="1"/>
          <p:nvPr/>
        </p:nvSpPr>
        <p:spPr>
          <a:xfrm>
            <a:off x="1331640" y="522920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-4 + </a:t>
            </a:r>
            <a:r>
              <a:rPr lang="de-AT" dirty="0" smtClean="0">
                <a:latin typeface="Book Antiqua"/>
              </a:rPr>
              <a:t>0</a:t>
            </a:r>
            <a:endParaRPr lang="de-AT" dirty="0"/>
          </a:p>
        </p:txBody>
      </p:sp>
      <p:sp>
        <p:nvSpPr>
          <p:cNvPr id="39" name="Textfeld 38"/>
          <p:cNvSpPr txBox="1"/>
          <p:nvPr/>
        </p:nvSpPr>
        <p:spPr>
          <a:xfrm>
            <a:off x="1475656" y="566124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2</a:t>
            </a:r>
            <a:endParaRPr lang="de-AT" dirty="0"/>
          </a:p>
        </p:txBody>
      </p:sp>
      <p:cxnSp>
        <p:nvCxnSpPr>
          <p:cNvPr id="44" name="Gerade Verbindung 43"/>
          <p:cNvCxnSpPr/>
          <p:nvPr/>
        </p:nvCxnSpPr>
        <p:spPr>
          <a:xfrm>
            <a:off x="4283968" y="5661248"/>
            <a:ext cx="5040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/>
          <p:cNvSpPr txBox="1"/>
          <p:nvPr/>
        </p:nvSpPr>
        <p:spPr>
          <a:xfrm>
            <a:off x="4211960" y="522920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-4 - </a:t>
            </a:r>
            <a:r>
              <a:rPr lang="de-AT" dirty="0" smtClean="0">
                <a:latin typeface="Book Antiqua"/>
              </a:rPr>
              <a:t>0</a:t>
            </a:r>
            <a:endParaRPr lang="de-AT" dirty="0"/>
          </a:p>
        </p:txBody>
      </p:sp>
      <p:sp>
        <p:nvSpPr>
          <p:cNvPr id="46" name="Textfeld 45"/>
          <p:cNvSpPr txBox="1"/>
          <p:nvPr/>
        </p:nvSpPr>
        <p:spPr>
          <a:xfrm>
            <a:off x="4283968" y="566124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2</a:t>
            </a:r>
            <a:endParaRPr lang="de-AT" dirty="0"/>
          </a:p>
        </p:txBody>
      </p:sp>
      <p:sp>
        <p:nvSpPr>
          <p:cNvPr id="47" name="Textfeld 46"/>
          <p:cNvSpPr txBox="1"/>
          <p:nvPr/>
        </p:nvSpPr>
        <p:spPr>
          <a:xfrm>
            <a:off x="3275856" y="6165304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800" dirty="0" smtClean="0"/>
              <a:t>N1 (0/0), N2 (-2/0) </a:t>
            </a:r>
            <a:endParaRPr lang="de-A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>
            <a:normAutofit/>
          </a:bodyPr>
          <a:lstStyle/>
          <a:p>
            <a:r>
              <a:rPr lang="de-AT" dirty="0" smtClean="0"/>
              <a:t>Beispiel Extremstellen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AT" dirty="0" smtClean="0"/>
              <a:t>y= x³+4x²+4x</a:t>
            </a:r>
          </a:p>
          <a:p>
            <a:pPr>
              <a:buNone/>
            </a:pPr>
            <a:r>
              <a:rPr lang="de-AT" dirty="0" smtClean="0"/>
              <a:t>Extremstellen: y‘=0 und</a:t>
            </a:r>
          </a:p>
          <a:p>
            <a:pPr>
              <a:buNone/>
            </a:pPr>
            <a:r>
              <a:rPr lang="de-AT" dirty="0" smtClean="0"/>
              <a:t>Minimum/Min y‘‘ &gt; 0</a:t>
            </a:r>
          </a:p>
          <a:p>
            <a:pPr>
              <a:buNone/>
            </a:pPr>
            <a:r>
              <a:rPr lang="de-AT" dirty="0" smtClean="0"/>
              <a:t>Maximum/Max y‘‘ &lt; 0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dirty="0" smtClean="0"/>
              <a:t>y‘=3x²+4*2x+4</a:t>
            </a:r>
          </a:p>
          <a:p>
            <a:pPr>
              <a:buNone/>
            </a:pPr>
            <a:r>
              <a:rPr lang="de-AT" dirty="0" smtClean="0"/>
              <a:t>y‘‘=3*2x+4*2*1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404664"/>
            <a:ext cx="8939336" cy="612068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de-AT" dirty="0" smtClean="0"/>
              <a:t>0=3x²+4*2x+4 </a:t>
            </a:r>
            <a:r>
              <a:rPr lang="de-AT" dirty="0" smtClean="0">
                <a:sym typeface="Wingdings" pitchFamily="2" charset="2"/>
              </a:rPr>
              <a:t> quadratische Funktion</a:t>
            </a:r>
          </a:p>
          <a:p>
            <a:pPr>
              <a:buNone/>
            </a:pPr>
            <a:endParaRPr lang="de-AT" baseline="-25000" dirty="0" smtClean="0"/>
          </a:p>
          <a:p>
            <a:pPr>
              <a:buNone/>
            </a:pPr>
            <a:r>
              <a:rPr lang="de-AT" baseline="-25000" dirty="0" smtClean="0"/>
              <a:t>1</a:t>
            </a:r>
            <a:r>
              <a:rPr lang="de-AT" dirty="0" smtClean="0"/>
              <a:t>x</a:t>
            </a:r>
            <a:r>
              <a:rPr lang="de-AT" baseline="-25000" dirty="0" smtClean="0"/>
              <a:t>2</a:t>
            </a:r>
            <a:r>
              <a:rPr lang="de-AT" dirty="0" smtClean="0"/>
              <a:t>= 			    = 			  = </a:t>
            </a:r>
          </a:p>
          <a:p>
            <a:pPr>
              <a:buNone/>
            </a:pPr>
            <a:endParaRPr lang="de-AT" dirty="0" smtClean="0"/>
          </a:p>
          <a:p>
            <a:pPr marL="3856038" indent="-3819525">
              <a:buNone/>
            </a:pPr>
            <a:r>
              <a:rPr lang="de-AT" baseline="-25000" dirty="0" smtClean="0"/>
              <a:t>1</a:t>
            </a:r>
            <a:r>
              <a:rPr lang="de-AT" dirty="0" smtClean="0"/>
              <a:t>x</a:t>
            </a:r>
            <a:r>
              <a:rPr lang="de-AT" baseline="-25000" dirty="0" smtClean="0"/>
              <a:t>2 </a:t>
            </a:r>
            <a:r>
              <a:rPr lang="de-AT" dirty="0" smtClean="0"/>
              <a:t>=              = - 0,67     </a:t>
            </a:r>
            <a:r>
              <a:rPr lang="de-AT" sz="2000" dirty="0" smtClean="0"/>
              <a:t>da der Wert unter der Wurzel 0 ist, </a:t>
            </a:r>
          </a:p>
          <a:p>
            <a:pPr marL="3856038" indent="-3819525">
              <a:buNone/>
            </a:pPr>
            <a:r>
              <a:rPr lang="de-AT" sz="2000" dirty="0" smtClean="0"/>
              <a:t>                                                            gibt es nur eine Lösung!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dirty="0" smtClean="0"/>
              <a:t>y(- 0,67)= (- 0,67) ³+4*(- 0,67)²+4*(- 0,67)=-1,19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dirty="0" smtClean="0"/>
              <a:t>y‘‘(- 0,67)=3*2*(- 0,67)+8=4 &lt; 0  </a:t>
            </a:r>
            <a:r>
              <a:rPr lang="de-AT" dirty="0" smtClean="0">
                <a:sym typeface="Wingdings" pitchFamily="2" charset="2"/>
              </a:rPr>
              <a:t> MIN </a:t>
            </a:r>
          </a:p>
          <a:p>
            <a:pPr>
              <a:buNone/>
            </a:pPr>
            <a:endParaRPr lang="de-AT" dirty="0" smtClean="0">
              <a:sym typeface="Wingdings" pitchFamily="2" charset="2"/>
            </a:endParaRPr>
          </a:p>
          <a:p>
            <a:pPr>
              <a:buNone/>
            </a:pPr>
            <a:r>
              <a:rPr lang="de-AT" dirty="0" smtClean="0">
                <a:sym typeface="Wingdings" pitchFamily="2" charset="2"/>
              </a:rPr>
              <a:t>MIN (-0,67/-1,19)</a:t>
            </a:r>
            <a:endParaRPr lang="de-AT" dirty="0" smtClean="0"/>
          </a:p>
        </p:txBody>
      </p:sp>
      <p:cxnSp>
        <p:nvCxnSpPr>
          <p:cNvPr id="4" name="Gerade Verbindung 3"/>
          <p:cNvCxnSpPr/>
          <p:nvPr/>
        </p:nvCxnSpPr>
        <p:spPr>
          <a:xfrm>
            <a:off x="1331640" y="1628800"/>
            <a:ext cx="19442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feld 4"/>
          <p:cNvSpPr txBox="1"/>
          <p:nvPr/>
        </p:nvSpPr>
        <p:spPr>
          <a:xfrm>
            <a:off x="1187624" y="126876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-b +/- </a:t>
            </a:r>
            <a:r>
              <a:rPr lang="de-AT" dirty="0" smtClean="0">
                <a:latin typeface="Book Antiqua"/>
              </a:rPr>
              <a:t>√b² - 4*a*c</a:t>
            </a:r>
            <a:endParaRPr lang="de-AT" dirty="0"/>
          </a:p>
        </p:txBody>
      </p:sp>
      <p:sp>
        <p:nvSpPr>
          <p:cNvPr id="6" name="Textfeld 5"/>
          <p:cNvSpPr txBox="1"/>
          <p:nvPr/>
        </p:nvSpPr>
        <p:spPr>
          <a:xfrm>
            <a:off x="1763688" y="162880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2*a</a:t>
            </a:r>
            <a:endParaRPr lang="de-AT" dirty="0"/>
          </a:p>
        </p:txBody>
      </p:sp>
      <p:cxnSp>
        <p:nvCxnSpPr>
          <p:cNvPr id="7" name="Gerade Verbindung 6"/>
          <p:cNvCxnSpPr/>
          <p:nvPr/>
        </p:nvCxnSpPr>
        <p:spPr>
          <a:xfrm>
            <a:off x="1979712" y="1268760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4139952" y="126876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-8 +/- </a:t>
            </a:r>
            <a:r>
              <a:rPr lang="de-AT" dirty="0" smtClean="0">
                <a:latin typeface="Book Antiqua"/>
              </a:rPr>
              <a:t>√8² - 4*3*4</a:t>
            </a:r>
            <a:endParaRPr lang="de-AT" dirty="0"/>
          </a:p>
        </p:txBody>
      </p:sp>
      <p:sp>
        <p:nvSpPr>
          <p:cNvPr id="9" name="Textfeld 8"/>
          <p:cNvSpPr txBox="1"/>
          <p:nvPr/>
        </p:nvSpPr>
        <p:spPr>
          <a:xfrm>
            <a:off x="4644008" y="170080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2*3</a:t>
            </a:r>
            <a:endParaRPr lang="de-AT" dirty="0"/>
          </a:p>
        </p:txBody>
      </p:sp>
      <p:cxnSp>
        <p:nvCxnSpPr>
          <p:cNvPr id="10" name="Gerade Verbindung 9"/>
          <p:cNvCxnSpPr/>
          <p:nvPr/>
        </p:nvCxnSpPr>
        <p:spPr>
          <a:xfrm>
            <a:off x="4932040" y="1268760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6516216" y="126876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-8 +/-0</a:t>
            </a:r>
            <a:endParaRPr lang="de-AT" dirty="0"/>
          </a:p>
        </p:txBody>
      </p:sp>
      <p:sp>
        <p:nvSpPr>
          <p:cNvPr id="12" name="Textfeld 11"/>
          <p:cNvSpPr txBox="1"/>
          <p:nvPr/>
        </p:nvSpPr>
        <p:spPr>
          <a:xfrm>
            <a:off x="6876256" y="170080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6</a:t>
            </a:r>
            <a:endParaRPr lang="de-AT" dirty="0"/>
          </a:p>
        </p:txBody>
      </p:sp>
      <p:cxnSp>
        <p:nvCxnSpPr>
          <p:cNvPr id="13" name="Gerade Verbindung 12"/>
          <p:cNvCxnSpPr/>
          <p:nvPr/>
        </p:nvCxnSpPr>
        <p:spPr>
          <a:xfrm>
            <a:off x="3995936" y="1628800"/>
            <a:ext cx="19442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>
            <a:off x="6516216" y="1628800"/>
            <a:ext cx="1080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>
            <a:off x="1475656" y="2708920"/>
            <a:ext cx="9361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feld 23"/>
          <p:cNvSpPr txBox="1"/>
          <p:nvPr/>
        </p:nvSpPr>
        <p:spPr>
          <a:xfrm>
            <a:off x="1475656" y="227687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-8 + </a:t>
            </a:r>
            <a:r>
              <a:rPr lang="de-AT" dirty="0" smtClean="0">
                <a:latin typeface="Book Antiqua"/>
              </a:rPr>
              <a:t>0</a:t>
            </a:r>
            <a:endParaRPr lang="de-AT" dirty="0"/>
          </a:p>
        </p:txBody>
      </p:sp>
      <p:sp>
        <p:nvSpPr>
          <p:cNvPr id="25" name="Textfeld 24"/>
          <p:cNvSpPr txBox="1"/>
          <p:nvPr/>
        </p:nvSpPr>
        <p:spPr>
          <a:xfrm>
            <a:off x="1619672" y="278092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6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>
            <a:normAutofit/>
          </a:bodyPr>
          <a:lstStyle/>
          <a:p>
            <a:r>
              <a:rPr lang="de-AT" dirty="0" smtClean="0"/>
              <a:t>Beispiel Wendepunkt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31224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de-AT" dirty="0" smtClean="0"/>
              <a:t>y= x³+4x²+4x</a:t>
            </a:r>
          </a:p>
          <a:p>
            <a:pPr>
              <a:buNone/>
            </a:pPr>
            <a:r>
              <a:rPr lang="de-AT" dirty="0" smtClean="0"/>
              <a:t>Wendepunkt: y‘‘ =0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dirty="0" smtClean="0"/>
              <a:t>y‘=3x²+4*2x+4</a:t>
            </a:r>
          </a:p>
          <a:p>
            <a:pPr>
              <a:buNone/>
            </a:pPr>
            <a:r>
              <a:rPr lang="de-AT" dirty="0" smtClean="0"/>
              <a:t>y‘‘=3*2x+4*2*1 = 6x+8</a:t>
            </a:r>
          </a:p>
          <a:p>
            <a:pPr>
              <a:buNone/>
            </a:pPr>
            <a:r>
              <a:rPr lang="de-AT" dirty="0" smtClean="0"/>
              <a:t>6x+8=0</a:t>
            </a:r>
          </a:p>
          <a:p>
            <a:pPr>
              <a:buNone/>
            </a:pPr>
            <a:r>
              <a:rPr lang="de-AT" dirty="0" smtClean="0"/>
              <a:t>6x=-8</a:t>
            </a:r>
          </a:p>
          <a:p>
            <a:pPr>
              <a:buNone/>
            </a:pPr>
            <a:r>
              <a:rPr lang="de-AT" dirty="0" smtClean="0"/>
              <a:t>x=-1,33    in y einsetzen: </a:t>
            </a:r>
          </a:p>
          <a:p>
            <a:pPr>
              <a:buNone/>
            </a:pPr>
            <a:r>
              <a:rPr lang="de-AT" dirty="0" smtClean="0"/>
              <a:t>y=(--1,33)³+4(-1,33)²+4*(-1,33)=-0,59</a:t>
            </a:r>
          </a:p>
          <a:p>
            <a:pPr>
              <a:buNone/>
            </a:pPr>
            <a:r>
              <a:rPr lang="de-AT" dirty="0" smtClean="0"/>
              <a:t>W(-2/0)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>
          <a:xfrm>
            <a:off x="251520" y="836712"/>
            <a:ext cx="7558608" cy="1066688"/>
          </a:xfrm>
        </p:spPr>
        <p:txBody>
          <a:bodyPr>
            <a:normAutofit fontScale="92500"/>
          </a:bodyPr>
          <a:lstStyle/>
          <a:p>
            <a:r>
              <a:rPr lang="de-AT" sz="4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Wie sieht diese Funktion aus?</a:t>
            </a:r>
          </a:p>
          <a:p>
            <a:endParaRPr lang="de-AT" dirty="0"/>
          </a:p>
        </p:txBody>
      </p:sp>
      <p:graphicFrame>
        <p:nvGraphicFramePr>
          <p:cNvPr id="6" name="Diagramm 5"/>
          <p:cNvGraphicFramePr/>
          <p:nvPr/>
        </p:nvGraphicFramePr>
        <p:xfrm>
          <a:off x="611560" y="1772816"/>
          <a:ext cx="6264696" cy="4327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971600" y="436510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Nullstelle</a:t>
            </a:r>
            <a:endParaRPr lang="de-AT" dirty="0"/>
          </a:p>
        </p:txBody>
      </p:sp>
      <p:sp>
        <p:nvSpPr>
          <p:cNvPr id="8" name="Textfeld 7"/>
          <p:cNvSpPr txBox="1"/>
          <p:nvPr/>
        </p:nvSpPr>
        <p:spPr>
          <a:xfrm>
            <a:off x="4716016" y="522920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Nullstelle</a:t>
            </a:r>
            <a:endParaRPr lang="de-AT" dirty="0"/>
          </a:p>
        </p:txBody>
      </p:sp>
      <p:sp>
        <p:nvSpPr>
          <p:cNvPr id="9" name="Textfeld 8"/>
          <p:cNvSpPr txBox="1"/>
          <p:nvPr/>
        </p:nvSpPr>
        <p:spPr>
          <a:xfrm>
            <a:off x="3131840" y="551723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Minimum</a:t>
            </a:r>
            <a:endParaRPr lang="de-AT" dirty="0"/>
          </a:p>
        </p:txBody>
      </p:sp>
      <p:sp>
        <p:nvSpPr>
          <p:cNvPr id="10" name="Textfeld 9"/>
          <p:cNvSpPr txBox="1"/>
          <p:nvPr/>
        </p:nvSpPr>
        <p:spPr>
          <a:xfrm>
            <a:off x="2699792" y="407707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Wendepunkt</a:t>
            </a:r>
            <a:endParaRPr lang="de-AT" dirty="0"/>
          </a:p>
        </p:txBody>
      </p:sp>
      <p:cxnSp>
        <p:nvCxnSpPr>
          <p:cNvPr id="12" name="Gerade Verbindung mit Pfeil 11"/>
          <p:cNvCxnSpPr/>
          <p:nvPr/>
        </p:nvCxnSpPr>
        <p:spPr>
          <a:xfrm>
            <a:off x="1691680" y="4725144"/>
            <a:ext cx="720080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 rot="5400000">
            <a:off x="2915816" y="4725144"/>
            <a:ext cx="576064" cy="1440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/>
          <p:nvPr/>
        </p:nvCxnSpPr>
        <p:spPr>
          <a:xfrm rot="5400000" flipH="1" flipV="1">
            <a:off x="3527884" y="5337212"/>
            <a:ext cx="288032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 rot="16200000" flipV="1">
            <a:off x="4644008" y="5013176"/>
            <a:ext cx="216024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85800" y="3583837"/>
            <a:ext cx="7054552" cy="1826363"/>
          </a:xfrm>
        </p:spPr>
        <p:txBody>
          <a:bodyPr/>
          <a:lstStyle/>
          <a:p>
            <a:r>
              <a:rPr lang="de-AT" dirty="0" err="1" smtClean="0"/>
              <a:t>Newtonsches</a:t>
            </a:r>
            <a:r>
              <a:rPr lang="de-AT" dirty="0" smtClean="0"/>
              <a:t> Näherungsverfahren</a:t>
            </a:r>
            <a:endParaRPr lang="de-AT" dirty="0"/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Inhalt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Differenzenquotient</a:t>
            </a:r>
          </a:p>
          <a:p>
            <a:r>
              <a:rPr lang="de-AT" dirty="0" smtClean="0"/>
              <a:t>Differentialquotient </a:t>
            </a:r>
          </a:p>
          <a:p>
            <a:r>
              <a:rPr lang="de-AT" dirty="0" smtClean="0"/>
              <a:t>1. u. 2. Ableitung</a:t>
            </a:r>
          </a:p>
          <a:p>
            <a:r>
              <a:rPr lang="de-AT" dirty="0" smtClean="0"/>
              <a:t>Kurvendiskussion </a:t>
            </a:r>
          </a:p>
          <a:p>
            <a:pPr lvl="1"/>
            <a:r>
              <a:rPr lang="de-AT" dirty="0" smtClean="0"/>
              <a:t>Nullpunkt</a:t>
            </a:r>
          </a:p>
          <a:p>
            <a:pPr lvl="1"/>
            <a:r>
              <a:rPr lang="de-AT" dirty="0" smtClean="0"/>
              <a:t>Extremstellen</a:t>
            </a:r>
          </a:p>
          <a:p>
            <a:pPr lvl="1"/>
            <a:r>
              <a:rPr lang="de-AT" dirty="0" smtClean="0"/>
              <a:t>Wendepunkt</a:t>
            </a:r>
          </a:p>
          <a:p>
            <a:r>
              <a:rPr lang="de-AT" dirty="0" err="1" smtClean="0"/>
              <a:t>Newtonsches</a:t>
            </a:r>
            <a:r>
              <a:rPr lang="de-AT" dirty="0" smtClean="0"/>
              <a:t> Näherungsverfahren 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Formel/Beispiel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AT" dirty="0" smtClean="0"/>
              <a:t>x</a:t>
            </a:r>
            <a:r>
              <a:rPr lang="de-AT" baseline="-25000" dirty="0" smtClean="0"/>
              <a:t>n+1</a:t>
            </a:r>
            <a:r>
              <a:rPr lang="de-AT" dirty="0" smtClean="0"/>
              <a:t>= </a:t>
            </a:r>
            <a:r>
              <a:rPr lang="de-AT" dirty="0" err="1" smtClean="0"/>
              <a:t>x</a:t>
            </a:r>
            <a:r>
              <a:rPr lang="de-AT" baseline="-25000" dirty="0" err="1" smtClean="0"/>
              <a:t>n</a:t>
            </a:r>
            <a:r>
              <a:rPr lang="de-AT" dirty="0" smtClean="0"/>
              <a:t> - 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endParaRPr lang="de-AT" dirty="0" smtClean="0"/>
          </a:p>
          <a:p>
            <a:pPr marL="0" indent="0">
              <a:buNone/>
            </a:pPr>
            <a:r>
              <a:rPr lang="de-AT" dirty="0" smtClean="0"/>
              <a:t>Beim </a:t>
            </a:r>
            <a:r>
              <a:rPr lang="de-AT" dirty="0" err="1" smtClean="0"/>
              <a:t>Newtonschen</a:t>
            </a:r>
            <a:r>
              <a:rPr lang="de-AT" dirty="0" smtClean="0"/>
              <a:t> Näherungsverfahren wird die Tangente in der Nähe der Nullstelle bestimmt und die Nullstelle der Tangente als Näherungslösung der  Nullstelle der Funktion verwendet</a:t>
            </a:r>
            <a:endParaRPr lang="de-AT" dirty="0"/>
          </a:p>
        </p:txBody>
      </p:sp>
      <p:cxnSp>
        <p:nvCxnSpPr>
          <p:cNvPr id="6" name="Gerade Verbindung 5"/>
          <p:cNvCxnSpPr/>
          <p:nvPr/>
        </p:nvCxnSpPr>
        <p:spPr>
          <a:xfrm>
            <a:off x="2123728" y="1916832"/>
            <a:ext cx="5760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2195736" y="1484784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y (</a:t>
            </a:r>
            <a:r>
              <a:rPr lang="de-AT" dirty="0" err="1" smtClean="0"/>
              <a:t>x</a:t>
            </a:r>
            <a:r>
              <a:rPr lang="de-AT" baseline="-25000" dirty="0" err="1" smtClean="0"/>
              <a:t>n</a:t>
            </a:r>
            <a:r>
              <a:rPr lang="de-AT" dirty="0" smtClean="0"/>
              <a:t>)</a:t>
            </a:r>
          </a:p>
          <a:p>
            <a:r>
              <a:rPr lang="de-AT" baseline="-25000" dirty="0" smtClean="0"/>
              <a:t> </a:t>
            </a:r>
            <a:endParaRPr lang="de-AT" dirty="0"/>
          </a:p>
        </p:txBody>
      </p:sp>
      <p:sp>
        <p:nvSpPr>
          <p:cNvPr id="11" name="Textfeld 10"/>
          <p:cNvSpPr txBox="1"/>
          <p:nvPr/>
        </p:nvSpPr>
        <p:spPr>
          <a:xfrm>
            <a:off x="2195736" y="191683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y‘ (</a:t>
            </a:r>
            <a:r>
              <a:rPr lang="de-AT" dirty="0" err="1" smtClean="0"/>
              <a:t>x</a:t>
            </a:r>
            <a:r>
              <a:rPr lang="de-AT" baseline="-25000" dirty="0" err="1" smtClean="0"/>
              <a:t>n</a:t>
            </a:r>
            <a:r>
              <a:rPr lang="de-AT" dirty="0" smtClean="0"/>
              <a:t>)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Beispiel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8900" indent="-52388">
              <a:buNone/>
            </a:pPr>
            <a:r>
              <a:rPr lang="de-AT" dirty="0" smtClean="0"/>
              <a:t>x³=3*(x+1);   Beweis, dass X</a:t>
            </a:r>
            <a:r>
              <a:rPr lang="de-AT" baseline="-25000" dirty="0" smtClean="0"/>
              <a:t>0</a:t>
            </a:r>
            <a:r>
              <a:rPr lang="de-AT" dirty="0" smtClean="0"/>
              <a:t>= 2,1 die   Nullstelle ist:</a:t>
            </a:r>
          </a:p>
          <a:p>
            <a:pPr>
              <a:buNone/>
            </a:pPr>
            <a:r>
              <a:rPr lang="de-AT" dirty="0" smtClean="0"/>
              <a:t>x³=3*(x+1) /-x³ </a:t>
            </a:r>
          </a:p>
          <a:p>
            <a:pPr>
              <a:buNone/>
            </a:pPr>
            <a:r>
              <a:rPr lang="de-AT" dirty="0" smtClean="0"/>
              <a:t>0=3*(x+1)-x³ </a:t>
            </a:r>
          </a:p>
          <a:p>
            <a:pPr>
              <a:buNone/>
            </a:pPr>
            <a:r>
              <a:rPr lang="de-AT" dirty="0" smtClean="0"/>
              <a:t>y=x³+3x+3</a:t>
            </a:r>
          </a:p>
          <a:p>
            <a:pPr>
              <a:buNone/>
            </a:pPr>
            <a:r>
              <a:rPr lang="de-AT" dirty="0" smtClean="0"/>
              <a:t>y‘=3x²+3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dirty="0" smtClean="0"/>
              <a:t>X</a:t>
            </a:r>
            <a:r>
              <a:rPr lang="de-AT" baseline="-25000" dirty="0" smtClean="0"/>
              <a:t>1</a:t>
            </a:r>
            <a:r>
              <a:rPr lang="de-AT" dirty="0" smtClean="0"/>
              <a:t>=2,1-                    = 2,1</a:t>
            </a:r>
          </a:p>
          <a:p>
            <a:pPr>
              <a:buNone/>
            </a:pPr>
            <a:endParaRPr lang="de-AT" dirty="0"/>
          </a:p>
        </p:txBody>
      </p:sp>
      <p:cxnSp>
        <p:nvCxnSpPr>
          <p:cNvPr id="4" name="Gerade Verbindung 3"/>
          <p:cNvCxnSpPr/>
          <p:nvPr/>
        </p:nvCxnSpPr>
        <p:spPr>
          <a:xfrm>
            <a:off x="1979712" y="5157192"/>
            <a:ext cx="16561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feld 4"/>
          <p:cNvSpPr txBox="1"/>
          <p:nvPr/>
        </p:nvSpPr>
        <p:spPr>
          <a:xfrm>
            <a:off x="2051720" y="472514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2,1³+3*2,1+3</a:t>
            </a:r>
            <a:endParaRPr lang="de-AT" dirty="0"/>
          </a:p>
        </p:txBody>
      </p:sp>
      <p:sp>
        <p:nvSpPr>
          <p:cNvPr id="6" name="Textfeld 5"/>
          <p:cNvSpPr txBox="1"/>
          <p:nvPr/>
        </p:nvSpPr>
        <p:spPr>
          <a:xfrm>
            <a:off x="2267744" y="515719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3*2,1²+3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smtClean="0"/>
              <a:t>Vielen Dank für Ihre Aufmerksamkeit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Differenzenquotient 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Formel 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AT" dirty="0" smtClean="0"/>
              <a:t>k=              =</a:t>
            </a:r>
          </a:p>
          <a:p>
            <a:pPr>
              <a:buNone/>
            </a:pPr>
            <a:endParaRPr lang="de-AT" dirty="0" smtClean="0"/>
          </a:p>
          <a:p>
            <a:pPr marL="0" indent="0">
              <a:buNone/>
            </a:pPr>
            <a:r>
              <a:rPr lang="de-AT" dirty="0" smtClean="0"/>
              <a:t>Der Differenzenquotient gibt die durchschnittliche Steigung bzw. die mittlere Änderung der Formel in einem bestimmten Intervall pro Einheit an. </a:t>
            </a:r>
            <a:endParaRPr lang="de-AT" dirty="0"/>
          </a:p>
        </p:txBody>
      </p:sp>
      <p:cxnSp>
        <p:nvCxnSpPr>
          <p:cNvPr id="7" name="Gerade Verbindung 6"/>
          <p:cNvCxnSpPr/>
          <p:nvPr/>
        </p:nvCxnSpPr>
        <p:spPr>
          <a:xfrm>
            <a:off x="1187624" y="1844824"/>
            <a:ext cx="1080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1331640" y="141277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de-AT" dirty="0" smtClean="0">
                <a:latin typeface="Book Antiqua"/>
              </a:rPr>
              <a:t>y</a:t>
            </a:r>
            <a:endParaRPr lang="de-AT" dirty="0"/>
          </a:p>
        </p:txBody>
      </p:sp>
      <p:sp>
        <p:nvSpPr>
          <p:cNvPr id="10" name="Textfeld 9"/>
          <p:cNvSpPr txBox="1"/>
          <p:nvPr/>
        </p:nvSpPr>
        <p:spPr>
          <a:xfrm>
            <a:off x="1331640" y="191683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de-AT" dirty="0" smtClean="0">
                <a:latin typeface="Book Antiqua"/>
              </a:rPr>
              <a:t>x</a:t>
            </a:r>
            <a:endParaRPr lang="de-AT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2627784" y="1844824"/>
            <a:ext cx="1080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2699792" y="141277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>
                <a:latin typeface="Book Antiqua"/>
              </a:rPr>
              <a:t>y2 – y1</a:t>
            </a:r>
            <a:endParaRPr lang="de-AT" dirty="0"/>
          </a:p>
        </p:txBody>
      </p:sp>
      <p:sp>
        <p:nvSpPr>
          <p:cNvPr id="13" name="Textfeld 12"/>
          <p:cNvSpPr txBox="1"/>
          <p:nvPr/>
        </p:nvSpPr>
        <p:spPr>
          <a:xfrm>
            <a:off x="2699792" y="191683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>
                <a:latin typeface="Book Antiqua"/>
              </a:rPr>
              <a:t>x2 – x1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Beispiel </a:t>
            </a:r>
            <a:endParaRPr lang="de-AT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1857364"/>
            <a:ext cx="6400000" cy="2333333"/>
          </a:xfrm>
          <a:prstGeom prst="rect">
            <a:avLst/>
          </a:prstGeom>
          <a:noFill/>
          <a:ln w="1">
            <a:noFill/>
            <a:miter lim="800000"/>
            <a:headEnd/>
            <a:tailEnd type="none" w="med" len="med"/>
          </a:ln>
          <a:effectLst/>
        </p:spPr>
      </p:pic>
      <p:cxnSp>
        <p:nvCxnSpPr>
          <p:cNvPr id="13" name="Gerade Verbindung 12"/>
          <p:cNvCxnSpPr/>
          <p:nvPr/>
        </p:nvCxnSpPr>
        <p:spPr>
          <a:xfrm>
            <a:off x="1403648" y="5013176"/>
            <a:ext cx="1080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1547664" y="458112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de-AT" dirty="0" smtClean="0">
                <a:latin typeface="Book Antiqua"/>
              </a:rPr>
              <a:t>y</a:t>
            </a:r>
            <a:endParaRPr lang="de-AT" dirty="0"/>
          </a:p>
        </p:txBody>
      </p:sp>
      <p:sp>
        <p:nvSpPr>
          <p:cNvPr id="15" name="Textfeld 14"/>
          <p:cNvSpPr txBox="1"/>
          <p:nvPr/>
        </p:nvSpPr>
        <p:spPr>
          <a:xfrm>
            <a:off x="1547664" y="508518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de-AT" dirty="0" smtClean="0">
                <a:latin typeface="Book Antiqua"/>
              </a:rPr>
              <a:t>x</a:t>
            </a:r>
            <a:endParaRPr lang="de-AT" dirty="0"/>
          </a:p>
        </p:txBody>
      </p:sp>
      <p:cxnSp>
        <p:nvCxnSpPr>
          <p:cNvPr id="16" name="Gerade Verbindung 15"/>
          <p:cNvCxnSpPr/>
          <p:nvPr/>
        </p:nvCxnSpPr>
        <p:spPr>
          <a:xfrm>
            <a:off x="2843808" y="5013176"/>
            <a:ext cx="1080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2915816" y="458112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>
                <a:latin typeface="Book Antiqua"/>
              </a:rPr>
              <a:t>y2 – y1</a:t>
            </a:r>
            <a:endParaRPr lang="de-AT" dirty="0"/>
          </a:p>
        </p:txBody>
      </p:sp>
      <p:sp>
        <p:nvSpPr>
          <p:cNvPr id="18" name="Textfeld 17"/>
          <p:cNvSpPr txBox="1"/>
          <p:nvPr/>
        </p:nvSpPr>
        <p:spPr>
          <a:xfrm>
            <a:off x="2915816" y="508518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>
                <a:latin typeface="Book Antiqua"/>
              </a:rPr>
              <a:t>x2 – x1</a:t>
            </a:r>
            <a:endParaRPr lang="de-AT" dirty="0"/>
          </a:p>
        </p:txBody>
      </p:sp>
      <p:sp>
        <p:nvSpPr>
          <p:cNvPr id="19" name="Textfeld 18"/>
          <p:cNvSpPr txBox="1"/>
          <p:nvPr/>
        </p:nvSpPr>
        <p:spPr>
          <a:xfrm>
            <a:off x="899592" y="479715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k1=</a:t>
            </a:r>
            <a:endParaRPr lang="de-AT" dirty="0"/>
          </a:p>
        </p:txBody>
      </p:sp>
      <p:sp>
        <p:nvSpPr>
          <p:cNvPr id="20" name="Textfeld 19"/>
          <p:cNvSpPr txBox="1"/>
          <p:nvPr/>
        </p:nvSpPr>
        <p:spPr>
          <a:xfrm>
            <a:off x="2483768" y="479715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=</a:t>
            </a:r>
            <a:endParaRPr lang="de-AT" dirty="0"/>
          </a:p>
        </p:txBody>
      </p:sp>
      <p:cxnSp>
        <p:nvCxnSpPr>
          <p:cNvPr id="21" name="Gerade Verbindung 20"/>
          <p:cNvCxnSpPr/>
          <p:nvPr/>
        </p:nvCxnSpPr>
        <p:spPr>
          <a:xfrm>
            <a:off x="4211960" y="5013176"/>
            <a:ext cx="72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feld 21"/>
          <p:cNvSpPr txBox="1"/>
          <p:nvPr/>
        </p:nvSpPr>
        <p:spPr>
          <a:xfrm>
            <a:off x="4283968" y="458112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>
                <a:latin typeface="Book Antiqua"/>
              </a:rPr>
              <a:t>11-9</a:t>
            </a:r>
            <a:endParaRPr lang="de-AT" dirty="0"/>
          </a:p>
        </p:txBody>
      </p:sp>
      <p:sp>
        <p:nvSpPr>
          <p:cNvPr id="23" name="Textfeld 22"/>
          <p:cNvSpPr txBox="1"/>
          <p:nvPr/>
        </p:nvSpPr>
        <p:spPr>
          <a:xfrm>
            <a:off x="4283968" y="508518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>
                <a:latin typeface="Book Antiqua"/>
              </a:rPr>
              <a:t>10-8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3923928" y="479715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=</a:t>
            </a:r>
            <a:endParaRPr lang="de-AT" dirty="0"/>
          </a:p>
        </p:txBody>
      </p:sp>
      <p:sp>
        <p:nvSpPr>
          <p:cNvPr id="25" name="Textfeld 24"/>
          <p:cNvSpPr txBox="1"/>
          <p:nvPr/>
        </p:nvSpPr>
        <p:spPr>
          <a:xfrm>
            <a:off x="5004048" y="479715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=</a:t>
            </a:r>
            <a:endParaRPr lang="de-AT" dirty="0"/>
          </a:p>
        </p:txBody>
      </p:sp>
      <p:cxnSp>
        <p:nvCxnSpPr>
          <p:cNvPr id="26" name="Gerade Verbindung 25"/>
          <p:cNvCxnSpPr/>
          <p:nvPr/>
        </p:nvCxnSpPr>
        <p:spPr>
          <a:xfrm>
            <a:off x="5364088" y="5013176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feld 26"/>
          <p:cNvSpPr txBox="1"/>
          <p:nvPr/>
        </p:nvSpPr>
        <p:spPr>
          <a:xfrm>
            <a:off x="5364088" y="458112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>
                <a:latin typeface="Book Antiqua"/>
              </a:rPr>
              <a:t>2</a:t>
            </a:r>
            <a:endParaRPr lang="de-AT" dirty="0"/>
          </a:p>
        </p:txBody>
      </p:sp>
      <p:sp>
        <p:nvSpPr>
          <p:cNvPr id="28" name="Textfeld 27"/>
          <p:cNvSpPr txBox="1"/>
          <p:nvPr/>
        </p:nvSpPr>
        <p:spPr>
          <a:xfrm>
            <a:off x="5364088" y="508518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>
                <a:latin typeface="Book Antiqua"/>
              </a:rPr>
              <a:t>2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5940152" y="479715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=</a:t>
            </a:r>
            <a:endParaRPr lang="de-AT" dirty="0"/>
          </a:p>
        </p:txBody>
      </p:sp>
      <p:sp>
        <p:nvSpPr>
          <p:cNvPr id="36" name="Textfeld 35"/>
          <p:cNvSpPr txBox="1"/>
          <p:nvPr/>
        </p:nvSpPr>
        <p:spPr>
          <a:xfrm>
            <a:off x="6156176" y="479715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1</a:t>
            </a:r>
            <a:endParaRPr lang="de-AT" dirty="0"/>
          </a:p>
        </p:txBody>
      </p:sp>
      <p:cxnSp>
        <p:nvCxnSpPr>
          <p:cNvPr id="37" name="Gerade Verbindung 36"/>
          <p:cNvCxnSpPr/>
          <p:nvPr/>
        </p:nvCxnSpPr>
        <p:spPr>
          <a:xfrm>
            <a:off x="4211960" y="5949280"/>
            <a:ext cx="72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feld 37"/>
          <p:cNvSpPr txBox="1"/>
          <p:nvPr/>
        </p:nvSpPr>
        <p:spPr>
          <a:xfrm>
            <a:off x="4283968" y="551723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>
                <a:latin typeface="Book Antiqua"/>
              </a:rPr>
              <a:t>23-19</a:t>
            </a:r>
            <a:endParaRPr lang="de-AT" dirty="0"/>
          </a:p>
        </p:txBody>
      </p:sp>
      <p:sp>
        <p:nvSpPr>
          <p:cNvPr id="39" name="Textfeld 38"/>
          <p:cNvSpPr txBox="1"/>
          <p:nvPr/>
        </p:nvSpPr>
        <p:spPr>
          <a:xfrm>
            <a:off x="4283968" y="602128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>
                <a:latin typeface="Book Antiqua"/>
              </a:rPr>
              <a:t>14-12</a:t>
            </a:r>
          </a:p>
        </p:txBody>
      </p:sp>
      <p:sp>
        <p:nvSpPr>
          <p:cNvPr id="40" name="Textfeld 39"/>
          <p:cNvSpPr txBox="1"/>
          <p:nvPr/>
        </p:nvSpPr>
        <p:spPr>
          <a:xfrm>
            <a:off x="3707904" y="573325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k2=</a:t>
            </a:r>
            <a:endParaRPr lang="de-AT" dirty="0"/>
          </a:p>
        </p:txBody>
      </p:sp>
      <p:sp>
        <p:nvSpPr>
          <p:cNvPr id="41" name="Textfeld 40"/>
          <p:cNvSpPr txBox="1"/>
          <p:nvPr/>
        </p:nvSpPr>
        <p:spPr>
          <a:xfrm>
            <a:off x="5004048" y="573325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=</a:t>
            </a:r>
            <a:endParaRPr lang="de-AT" dirty="0"/>
          </a:p>
        </p:txBody>
      </p:sp>
      <p:cxnSp>
        <p:nvCxnSpPr>
          <p:cNvPr id="42" name="Gerade Verbindung 41"/>
          <p:cNvCxnSpPr/>
          <p:nvPr/>
        </p:nvCxnSpPr>
        <p:spPr>
          <a:xfrm>
            <a:off x="5364088" y="5949280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feld 42"/>
          <p:cNvSpPr txBox="1"/>
          <p:nvPr/>
        </p:nvSpPr>
        <p:spPr>
          <a:xfrm>
            <a:off x="5364088" y="551723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>
                <a:latin typeface="Book Antiqua"/>
              </a:rPr>
              <a:t>4</a:t>
            </a:r>
            <a:endParaRPr lang="de-AT" dirty="0"/>
          </a:p>
        </p:txBody>
      </p:sp>
      <p:sp>
        <p:nvSpPr>
          <p:cNvPr id="44" name="Textfeld 43"/>
          <p:cNvSpPr txBox="1"/>
          <p:nvPr/>
        </p:nvSpPr>
        <p:spPr>
          <a:xfrm>
            <a:off x="5364088" y="602128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>
                <a:latin typeface="Book Antiqua"/>
              </a:rPr>
              <a:t>2</a:t>
            </a:r>
          </a:p>
        </p:txBody>
      </p:sp>
      <p:sp>
        <p:nvSpPr>
          <p:cNvPr id="45" name="Textfeld 44"/>
          <p:cNvSpPr txBox="1"/>
          <p:nvPr/>
        </p:nvSpPr>
        <p:spPr>
          <a:xfrm>
            <a:off x="5940152" y="573325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= 2</a:t>
            </a:r>
            <a:endParaRPr lang="de-AT" dirty="0"/>
          </a:p>
        </p:txBody>
      </p:sp>
      <p:sp>
        <p:nvSpPr>
          <p:cNvPr id="31" name="Textfeld 30"/>
          <p:cNvSpPr txBox="1"/>
          <p:nvPr/>
        </p:nvSpPr>
        <p:spPr>
          <a:xfrm>
            <a:off x="1214414" y="1428736"/>
            <a:ext cx="6000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Betrachten wir die Tagestemperatur in Wien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Differentialquotient</a:t>
            </a:r>
            <a:endParaRPr lang="de-AT" dirty="0"/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Formel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AT" dirty="0" smtClean="0"/>
              <a:t>Steigung der Sekante:</a:t>
            </a:r>
          </a:p>
          <a:p>
            <a:pPr>
              <a:buNone/>
            </a:pPr>
            <a:r>
              <a:rPr lang="de-AT" dirty="0" smtClean="0"/>
              <a:t>k=		=  </a:t>
            </a:r>
          </a:p>
          <a:p>
            <a:pPr>
              <a:buNone/>
            </a:pPr>
            <a:r>
              <a:rPr lang="de-AT" dirty="0" smtClean="0"/>
              <a:t>Steigung der Tangente:</a:t>
            </a:r>
          </a:p>
          <a:p>
            <a:pPr>
              <a:buNone/>
            </a:pPr>
            <a:r>
              <a:rPr lang="de-AT" dirty="0" smtClean="0"/>
              <a:t>k= </a:t>
            </a:r>
          </a:p>
          <a:p>
            <a:pPr>
              <a:buNone/>
            </a:pPr>
            <a:endParaRPr lang="de-AT" dirty="0" smtClean="0"/>
          </a:p>
          <a:p>
            <a:pPr marL="0" indent="0">
              <a:buNone/>
            </a:pPr>
            <a:r>
              <a:rPr lang="de-AT" dirty="0" smtClean="0"/>
              <a:t>Der Differentialquotient ist definiert als Grenzwert eines Differenzenquotienten in einem Intervall </a:t>
            </a:r>
            <a:endParaRPr lang="de-AT" dirty="0"/>
          </a:p>
        </p:txBody>
      </p:sp>
      <p:cxnSp>
        <p:nvCxnSpPr>
          <p:cNvPr id="4" name="Gerade Verbindung 3"/>
          <p:cNvCxnSpPr/>
          <p:nvPr/>
        </p:nvCxnSpPr>
        <p:spPr>
          <a:xfrm>
            <a:off x="1115616" y="2420888"/>
            <a:ext cx="1080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feld 4"/>
          <p:cNvSpPr txBox="1"/>
          <p:nvPr/>
        </p:nvSpPr>
        <p:spPr>
          <a:xfrm>
            <a:off x="1259632" y="198884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de-AT" dirty="0" smtClean="0">
                <a:latin typeface="Book Antiqua"/>
              </a:rPr>
              <a:t>y</a:t>
            </a:r>
            <a:endParaRPr lang="de-AT" dirty="0"/>
          </a:p>
        </p:txBody>
      </p:sp>
      <p:sp>
        <p:nvSpPr>
          <p:cNvPr id="6" name="Textfeld 5"/>
          <p:cNvSpPr txBox="1"/>
          <p:nvPr/>
        </p:nvSpPr>
        <p:spPr>
          <a:xfrm>
            <a:off x="1259632" y="249289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de-AT" dirty="0" smtClean="0">
                <a:latin typeface="Book Antiqua"/>
              </a:rPr>
              <a:t>x</a:t>
            </a:r>
            <a:endParaRPr lang="de-AT" dirty="0"/>
          </a:p>
        </p:txBody>
      </p:sp>
      <p:sp>
        <p:nvSpPr>
          <p:cNvPr id="11" name="Textfeld 10"/>
          <p:cNvSpPr txBox="1"/>
          <p:nvPr/>
        </p:nvSpPr>
        <p:spPr>
          <a:xfrm>
            <a:off x="1043608" y="314096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err="1" smtClean="0"/>
              <a:t>lim</a:t>
            </a:r>
            <a:endParaRPr lang="de-AT" dirty="0"/>
          </a:p>
        </p:txBody>
      </p:sp>
      <p:sp>
        <p:nvSpPr>
          <p:cNvPr id="12" name="Textfeld 11"/>
          <p:cNvSpPr txBox="1"/>
          <p:nvPr/>
        </p:nvSpPr>
        <p:spPr>
          <a:xfrm>
            <a:off x="1043608" y="342900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de-AT" dirty="0" smtClean="0">
                <a:latin typeface="Book Antiqua"/>
              </a:rPr>
              <a:t>x</a:t>
            </a:r>
            <a:r>
              <a:rPr lang="de-AT" dirty="0" smtClean="0">
                <a:latin typeface="Book Antiqua"/>
                <a:sym typeface="Wingdings" pitchFamily="2" charset="2"/>
              </a:rPr>
              <a:t>0</a:t>
            </a:r>
            <a:endParaRPr lang="de-AT" dirty="0"/>
          </a:p>
        </p:txBody>
      </p:sp>
      <p:sp>
        <p:nvSpPr>
          <p:cNvPr id="13" name="Textfeld 12"/>
          <p:cNvSpPr txBox="1"/>
          <p:nvPr/>
        </p:nvSpPr>
        <p:spPr>
          <a:xfrm>
            <a:off x="1835696" y="328498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(Steigung der Sekante)</a:t>
            </a:r>
            <a:endParaRPr lang="de-AT" dirty="0"/>
          </a:p>
        </p:txBody>
      </p:sp>
      <p:cxnSp>
        <p:nvCxnSpPr>
          <p:cNvPr id="18" name="Gerade Verbindung 17"/>
          <p:cNvCxnSpPr/>
          <p:nvPr/>
        </p:nvCxnSpPr>
        <p:spPr>
          <a:xfrm>
            <a:off x="2699792" y="2420888"/>
            <a:ext cx="1080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2843808" y="198884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>
                <a:latin typeface="Book Antiqua"/>
              </a:rPr>
              <a:t>(y+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de-AT" dirty="0" smtClean="0">
                <a:latin typeface="Book Antiqua"/>
              </a:rPr>
              <a:t>y)-y</a:t>
            </a:r>
            <a:endParaRPr lang="de-AT" dirty="0"/>
          </a:p>
        </p:txBody>
      </p:sp>
      <p:sp>
        <p:nvSpPr>
          <p:cNvPr id="20" name="Textfeld 19"/>
          <p:cNvSpPr txBox="1"/>
          <p:nvPr/>
        </p:nvSpPr>
        <p:spPr>
          <a:xfrm>
            <a:off x="2843808" y="249289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>
                <a:latin typeface="Book Antiqua"/>
              </a:rPr>
              <a:t>(x+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de-AT" dirty="0" smtClean="0">
                <a:latin typeface="Book Antiqua"/>
              </a:rPr>
              <a:t>x)-x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Beispiel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AT" dirty="0" smtClean="0"/>
              <a:t>y=x²; x=1</a:t>
            </a:r>
          </a:p>
          <a:p>
            <a:pPr>
              <a:buNone/>
            </a:pPr>
            <a:r>
              <a:rPr lang="de-AT" dirty="0" smtClean="0"/>
              <a:t>Steigung der Sekante: </a:t>
            </a:r>
          </a:p>
          <a:p>
            <a:pPr>
              <a:buNone/>
            </a:pPr>
            <a:r>
              <a:rPr lang="de-AT" dirty="0" smtClean="0"/>
              <a:t>k=		=  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dirty="0" smtClean="0"/>
              <a:t>k=		=	       =		    =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dirty="0" smtClean="0"/>
              <a:t>k=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de-AT" dirty="0" smtClean="0">
                <a:latin typeface="Book Antiqua"/>
              </a:rPr>
              <a:t>x+2</a:t>
            </a:r>
            <a:endParaRPr lang="de-AT" dirty="0" smtClean="0"/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endParaRPr lang="de-AT" dirty="0" smtClean="0"/>
          </a:p>
        </p:txBody>
      </p:sp>
      <p:cxnSp>
        <p:nvCxnSpPr>
          <p:cNvPr id="4" name="Gerade Verbindung 3"/>
          <p:cNvCxnSpPr/>
          <p:nvPr/>
        </p:nvCxnSpPr>
        <p:spPr>
          <a:xfrm>
            <a:off x="1115616" y="2996952"/>
            <a:ext cx="1080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feld 4"/>
          <p:cNvSpPr txBox="1"/>
          <p:nvPr/>
        </p:nvSpPr>
        <p:spPr>
          <a:xfrm>
            <a:off x="1259632" y="256490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de-AT" dirty="0" smtClean="0">
                <a:latin typeface="Book Antiqua"/>
              </a:rPr>
              <a:t>y</a:t>
            </a:r>
            <a:endParaRPr lang="de-AT" dirty="0"/>
          </a:p>
        </p:txBody>
      </p:sp>
      <p:sp>
        <p:nvSpPr>
          <p:cNvPr id="6" name="Textfeld 5"/>
          <p:cNvSpPr txBox="1"/>
          <p:nvPr/>
        </p:nvSpPr>
        <p:spPr>
          <a:xfrm>
            <a:off x="1259632" y="306896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de-AT" dirty="0" smtClean="0">
                <a:latin typeface="Book Antiqua"/>
              </a:rPr>
              <a:t>x</a:t>
            </a:r>
            <a:endParaRPr lang="de-AT" dirty="0"/>
          </a:p>
        </p:txBody>
      </p:sp>
      <p:cxnSp>
        <p:nvCxnSpPr>
          <p:cNvPr id="7" name="Gerade Verbindung 6"/>
          <p:cNvCxnSpPr/>
          <p:nvPr/>
        </p:nvCxnSpPr>
        <p:spPr>
          <a:xfrm>
            <a:off x="2699792" y="2996952"/>
            <a:ext cx="1080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2843808" y="256490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>
                <a:latin typeface="Book Antiqua"/>
              </a:rPr>
              <a:t>(y+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de-AT" dirty="0" smtClean="0">
                <a:latin typeface="Book Antiqua"/>
              </a:rPr>
              <a:t>y)-y</a:t>
            </a:r>
            <a:endParaRPr lang="de-AT" dirty="0"/>
          </a:p>
        </p:txBody>
      </p:sp>
      <p:sp>
        <p:nvSpPr>
          <p:cNvPr id="9" name="Textfeld 8"/>
          <p:cNvSpPr txBox="1"/>
          <p:nvPr/>
        </p:nvSpPr>
        <p:spPr>
          <a:xfrm>
            <a:off x="2843808" y="306896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>
                <a:latin typeface="Book Antiqua"/>
              </a:rPr>
              <a:t>(x+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de-AT" dirty="0" smtClean="0">
                <a:latin typeface="Book Antiqua"/>
              </a:rPr>
              <a:t>x)-x</a:t>
            </a:r>
            <a:endParaRPr lang="de-AT" dirty="0"/>
          </a:p>
        </p:txBody>
      </p:sp>
      <p:graphicFrame>
        <p:nvGraphicFramePr>
          <p:cNvPr id="10" name="Tabelle 9"/>
          <p:cNvGraphicFramePr>
            <a:graphicFrameLocks noGrp="1"/>
          </p:cNvGraphicFramePr>
          <p:nvPr/>
        </p:nvGraphicFramePr>
        <p:xfrm>
          <a:off x="5148064" y="1397000"/>
          <a:ext cx="247193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5968"/>
                <a:gridCol w="1235968"/>
              </a:tblGrid>
              <a:tr h="303808">
                <a:tc>
                  <a:txBody>
                    <a:bodyPr/>
                    <a:lstStyle/>
                    <a:p>
                      <a:pPr algn="r"/>
                      <a:r>
                        <a:rPr lang="de-AT" dirty="0" smtClean="0"/>
                        <a:t>x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y=x²</a:t>
                      </a:r>
                      <a:endParaRPr lang="de-AT" dirty="0"/>
                    </a:p>
                  </a:txBody>
                  <a:tcPr/>
                </a:tc>
              </a:tr>
              <a:tr h="303808">
                <a:tc>
                  <a:txBody>
                    <a:bodyPr/>
                    <a:lstStyle/>
                    <a:p>
                      <a:pPr algn="r"/>
                      <a:r>
                        <a:rPr lang="de-AT" dirty="0" smtClean="0"/>
                        <a:t>1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1=1²</a:t>
                      </a:r>
                      <a:endParaRPr lang="de-AT" dirty="0"/>
                    </a:p>
                  </a:txBody>
                  <a:tcPr/>
                </a:tc>
              </a:tr>
              <a:tr h="303808">
                <a:tc>
                  <a:txBody>
                    <a:bodyPr/>
                    <a:lstStyle/>
                    <a:p>
                      <a:pPr algn="r"/>
                      <a:r>
                        <a:rPr lang="de-AT" dirty="0" smtClean="0"/>
                        <a:t>1+</a:t>
                      </a:r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Δ</a:t>
                      </a:r>
                      <a:r>
                        <a:rPr lang="de-AT" dirty="0" smtClean="0">
                          <a:latin typeface="Book Antiqua"/>
                        </a:rPr>
                        <a:t>x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(1+</a:t>
                      </a:r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Δ</a:t>
                      </a:r>
                      <a:r>
                        <a:rPr lang="de-AT" dirty="0" smtClean="0">
                          <a:latin typeface="Book Antiqua"/>
                        </a:rPr>
                        <a:t>x)²</a:t>
                      </a:r>
                      <a:endParaRPr lang="de-AT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Gerade Verbindung 10"/>
          <p:cNvCxnSpPr/>
          <p:nvPr/>
        </p:nvCxnSpPr>
        <p:spPr>
          <a:xfrm>
            <a:off x="1115616" y="4077072"/>
            <a:ext cx="1080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1043608" y="364502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>
                <a:latin typeface="Book Antiqua"/>
              </a:rPr>
              <a:t>(1+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de-AT" dirty="0" smtClean="0">
                <a:latin typeface="Book Antiqua"/>
              </a:rPr>
              <a:t>x)²-1</a:t>
            </a:r>
            <a:endParaRPr lang="de-AT" dirty="0"/>
          </a:p>
        </p:txBody>
      </p:sp>
      <p:sp>
        <p:nvSpPr>
          <p:cNvPr id="13" name="Textfeld 12"/>
          <p:cNvSpPr txBox="1"/>
          <p:nvPr/>
        </p:nvSpPr>
        <p:spPr>
          <a:xfrm>
            <a:off x="1115616" y="414908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>
                <a:latin typeface="Book Antiqua"/>
              </a:rPr>
              <a:t>1+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de-AT" dirty="0" smtClean="0">
                <a:latin typeface="Book Antiqua"/>
              </a:rPr>
              <a:t>x-1</a:t>
            </a:r>
            <a:endParaRPr lang="de-AT" dirty="0"/>
          </a:p>
        </p:txBody>
      </p:sp>
      <p:cxnSp>
        <p:nvCxnSpPr>
          <p:cNvPr id="14" name="Gerade Verbindung 13"/>
          <p:cNvCxnSpPr/>
          <p:nvPr/>
        </p:nvCxnSpPr>
        <p:spPr>
          <a:xfrm>
            <a:off x="2699792" y="4077072"/>
            <a:ext cx="1080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/>
        </p:nvSpPr>
        <p:spPr>
          <a:xfrm>
            <a:off x="2555776" y="364502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>
                <a:latin typeface="Book Antiqua"/>
              </a:rPr>
              <a:t>1+2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de-AT" dirty="0" smtClean="0">
                <a:latin typeface="Book Antiqua"/>
              </a:rPr>
              <a:t>x+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de-AT" dirty="0" smtClean="0">
                <a:latin typeface="Book Antiqua"/>
              </a:rPr>
              <a:t>x²-1</a:t>
            </a:r>
            <a:endParaRPr lang="de-AT" dirty="0"/>
          </a:p>
        </p:txBody>
      </p:sp>
      <p:sp>
        <p:nvSpPr>
          <p:cNvPr id="17" name="Textfeld 16"/>
          <p:cNvSpPr txBox="1"/>
          <p:nvPr/>
        </p:nvSpPr>
        <p:spPr>
          <a:xfrm>
            <a:off x="2699792" y="414908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>
                <a:latin typeface="Book Antiqua"/>
              </a:rPr>
              <a:t>1+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de-AT" dirty="0" smtClean="0">
                <a:latin typeface="Book Antiqua"/>
              </a:rPr>
              <a:t>x-1</a:t>
            </a:r>
            <a:endParaRPr lang="de-AT" dirty="0"/>
          </a:p>
        </p:txBody>
      </p:sp>
      <p:cxnSp>
        <p:nvCxnSpPr>
          <p:cNvPr id="19" name="Gerade Verbindung 18"/>
          <p:cNvCxnSpPr/>
          <p:nvPr/>
        </p:nvCxnSpPr>
        <p:spPr>
          <a:xfrm rot="5400000" flipH="1" flipV="1">
            <a:off x="2663788" y="4185084"/>
            <a:ext cx="360040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 rot="5400000" flipH="1" flipV="1">
            <a:off x="3311860" y="4185084"/>
            <a:ext cx="360040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rot="5400000" flipH="1" flipV="1">
            <a:off x="3743908" y="3681028"/>
            <a:ext cx="360040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 rot="5400000" flipH="1" flipV="1">
            <a:off x="2519772" y="3681028"/>
            <a:ext cx="360040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>
            <a:off x="4283968" y="4077072"/>
            <a:ext cx="1080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4211960" y="364502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de-AT" dirty="0" smtClean="0">
                <a:latin typeface="Book Antiqua"/>
              </a:rPr>
              <a:t>x²+2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de-AT" dirty="0" smtClean="0">
                <a:latin typeface="Book Antiqua"/>
              </a:rPr>
              <a:t>x</a:t>
            </a:r>
            <a:endParaRPr lang="de-AT" dirty="0"/>
          </a:p>
        </p:txBody>
      </p:sp>
      <p:sp>
        <p:nvSpPr>
          <p:cNvPr id="26" name="Textfeld 25"/>
          <p:cNvSpPr txBox="1"/>
          <p:nvPr/>
        </p:nvSpPr>
        <p:spPr>
          <a:xfrm>
            <a:off x="4427984" y="414908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err="1" smtClean="0">
                <a:latin typeface="Book Antiqua"/>
              </a:rPr>
              <a:t>Дx</a:t>
            </a:r>
            <a:endParaRPr lang="de-AT" dirty="0"/>
          </a:p>
        </p:txBody>
      </p:sp>
      <p:cxnSp>
        <p:nvCxnSpPr>
          <p:cNvPr id="27" name="Gerade Verbindung 26"/>
          <p:cNvCxnSpPr/>
          <p:nvPr/>
        </p:nvCxnSpPr>
        <p:spPr>
          <a:xfrm>
            <a:off x="5868144" y="4077072"/>
            <a:ext cx="1080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>
            <a:off x="5796136" y="364502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de-AT" dirty="0" smtClean="0">
                <a:latin typeface="Book Antiqua"/>
              </a:rPr>
              <a:t>x*(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de-AT" dirty="0" smtClean="0">
                <a:latin typeface="Book Antiqua"/>
              </a:rPr>
              <a:t>x+2)</a:t>
            </a:r>
            <a:endParaRPr lang="de-AT" dirty="0"/>
          </a:p>
        </p:txBody>
      </p:sp>
      <p:sp>
        <p:nvSpPr>
          <p:cNvPr id="29" name="Textfeld 28"/>
          <p:cNvSpPr txBox="1"/>
          <p:nvPr/>
        </p:nvSpPr>
        <p:spPr>
          <a:xfrm>
            <a:off x="5868144" y="414908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de-AT" dirty="0" smtClean="0">
                <a:latin typeface="Book Antiqua"/>
              </a:rPr>
              <a:t>x</a:t>
            </a:r>
            <a:endParaRPr lang="de-AT" dirty="0"/>
          </a:p>
        </p:txBody>
      </p:sp>
      <p:cxnSp>
        <p:nvCxnSpPr>
          <p:cNvPr id="30" name="Gerade Verbindung 29"/>
          <p:cNvCxnSpPr/>
          <p:nvPr/>
        </p:nvCxnSpPr>
        <p:spPr>
          <a:xfrm rot="5400000" flipH="1" flipV="1">
            <a:off x="5904148" y="4257092"/>
            <a:ext cx="360040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 rot="5400000" flipH="1" flipV="1">
            <a:off x="5832140" y="3753036"/>
            <a:ext cx="360040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AT" dirty="0" smtClean="0"/>
              <a:t>Steigung der Tangente:</a:t>
            </a:r>
          </a:p>
          <a:p>
            <a:pPr>
              <a:buNone/>
            </a:pPr>
            <a:r>
              <a:rPr lang="de-AT" dirty="0" smtClean="0"/>
              <a:t>			= 2+0 = 2 </a:t>
            </a:r>
          </a:p>
          <a:p>
            <a:pPr>
              <a:buNone/>
            </a:pPr>
            <a:endParaRPr lang="de-AT" dirty="0"/>
          </a:p>
        </p:txBody>
      </p:sp>
      <p:sp>
        <p:nvSpPr>
          <p:cNvPr id="4" name="Textfeld 3"/>
          <p:cNvSpPr txBox="1"/>
          <p:nvPr/>
        </p:nvSpPr>
        <p:spPr>
          <a:xfrm>
            <a:off x="683568" y="206084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err="1" smtClean="0"/>
              <a:t>lim</a:t>
            </a:r>
            <a:endParaRPr lang="de-AT" dirty="0"/>
          </a:p>
        </p:txBody>
      </p:sp>
      <p:sp>
        <p:nvSpPr>
          <p:cNvPr id="5" name="Textfeld 4"/>
          <p:cNvSpPr txBox="1"/>
          <p:nvPr/>
        </p:nvSpPr>
        <p:spPr>
          <a:xfrm>
            <a:off x="683568" y="234888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de-AT" dirty="0" smtClean="0">
                <a:latin typeface="Book Antiqua"/>
              </a:rPr>
              <a:t>x</a:t>
            </a:r>
            <a:r>
              <a:rPr lang="de-AT" dirty="0" smtClean="0">
                <a:latin typeface="Book Antiqua"/>
                <a:sym typeface="Wingdings" pitchFamily="2" charset="2"/>
              </a:rPr>
              <a:t>0</a:t>
            </a:r>
            <a:endParaRPr lang="de-AT" dirty="0"/>
          </a:p>
        </p:txBody>
      </p:sp>
      <p:sp>
        <p:nvSpPr>
          <p:cNvPr id="6" name="Textfeld 5"/>
          <p:cNvSpPr txBox="1"/>
          <p:nvPr/>
        </p:nvSpPr>
        <p:spPr>
          <a:xfrm>
            <a:off x="1475656" y="220486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(2+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de-AT" dirty="0" smtClean="0">
                <a:latin typeface="Book Antiqua"/>
              </a:rPr>
              <a:t>x</a:t>
            </a:r>
            <a:r>
              <a:rPr lang="de-AT" dirty="0" smtClean="0"/>
              <a:t>)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aemer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aemer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aemer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0</TotalTime>
  <Words>575</Words>
  <Application>Microsoft Office PowerPoint</Application>
  <PresentationFormat>On-screen Show (4:3)</PresentationFormat>
  <Paragraphs>215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Haemera</vt:lpstr>
      <vt:lpstr>Einführung Differentialrechnung</vt:lpstr>
      <vt:lpstr>Inhalt</vt:lpstr>
      <vt:lpstr>Differenzenquotient </vt:lpstr>
      <vt:lpstr>Formel </vt:lpstr>
      <vt:lpstr>Beispiel </vt:lpstr>
      <vt:lpstr>Differentialquotient</vt:lpstr>
      <vt:lpstr>Formel</vt:lpstr>
      <vt:lpstr>Beispiel</vt:lpstr>
      <vt:lpstr>PowerPoint Presentation</vt:lpstr>
      <vt:lpstr>1. u. 2. Ableitung</vt:lpstr>
      <vt:lpstr>Formel für Potenzen</vt:lpstr>
      <vt:lpstr>Beispiel</vt:lpstr>
      <vt:lpstr>Kurvendiskussion </vt:lpstr>
      <vt:lpstr>Beispiel Nullstellen</vt:lpstr>
      <vt:lpstr>Beispiel Extremstellen</vt:lpstr>
      <vt:lpstr>PowerPoint Presentation</vt:lpstr>
      <vt:lpstr>Beispiel Wendepunkt</vt:lpstr>
      <vt:lpstr>PowerPoint Presentation</vt:lpstr>
      <vt:lpstr>Newtonsches Näherungsverfahren</vt:lpstr>
      <vt:lpstr>Formel/Beispiel</vt:lpstr>
      <vt:lpstr>Beispiel</vt:lpstr>
      <vt:lpstr>Vielen Dank für Ihre Aufmerksamkeit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Mathematik</dc:title>
  <dc:creator>Marcus</dc:creator>
  <cp:lastModifiedBy>Weissleder,Werner</cp:lastModifiedBy>
  <cp:revision>53</cp:revision>
  <dcterms:created xsi:type="dcterms:W3CDTF">2010-12-09T15:54:24Z</dcterms:created>
  <dcterms:modified xsi:type="dcterms:W3CDTF">2015-08-25T13:51:25Z</dcterms:modified>
</cp:coreProperties>
</file>