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7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Tabelle1!$D$4</c:f>
              <c:strCache>
                <c:ptCount val="1"/>
                <c:pt idx="0">
                  <c:v>y</c:v>
                </c:pt>
              </c:strCache>
            </c:strRef>
          </c:tx>
          <c:spPr>
            <a:ln w="82550"/>
          </c:spPr>
          <c:xVal>
            <c:numRef>
              <c:f>Tabelle1!$C$5:$C$15</c:f>
              <c:numCache>
                <c:formatCode>General</c:formatCode>
                <c:ptCount val="11"/>
                <c:pt idx="2">
                  <c:v>-3</c:v>
                </c:pt>
                <c:pt idx="3">
                  <c:v>-2</c:v>
                </c:pt>
                <c:pt idx="4">
                  <c:v>-1.3333331666666672</c:v>
                </c:pt>
                <c:pt idx="5">
                  <c:v>-0.66666656792559464</c:v>
                </c:pt>
                <c:pt idx="6">
                  <c:v>0</c:v>
                </c:pt>
                <c:pt idx="7">
                  <c:v>1</c:v>
                </c:pt>
              </c:numCache>
            </c:numRef>
          </c:xVal>
          <c:yVal>
            <c:numRef>
              <c:f>Tabelle1!$D$5:$D$15</c:f>
              <c:numCache>
                <c:formatCode>General</c:formatCode>
                <c:ptCount val="11"/>
                <c:pt idx="2">
                  <c:v>-3</c:v>
                </c:pt>
                <c:pt idx="3">
                  <c:v>0</c:v>
                </c:pt>
                <c:pt idx="4">
                  <c:v>-0.59259281481481463</c:v>
                </c:pt>
                <c:pt idx="5">
                  <c:v>-1.185185185185166</c:v>
                </c:pt>
                <c:pt idx="6">
                  <c:v>0</c:v>
                </c:pt>
                <c:pt idx="7">
                  <c:v>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260352"/>
        <c:axId val="84329600"/>
      </c:scatterChart>
      <c:valAx>
        <c:axId val="842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329600"/>
        <c:crosses val="autoZero"/>
        <c:crossBetween val="midCat"/>
      </c:valAx>
      <c:valAx>
        <c:axId val="8432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26035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811E8-4519-4381-8501-02A1A500CA00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B9DE-F22B-42C3-8832-8B14617FE21F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187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18</a:t>
            </a:fld>
            <a:endParaRPr lang="de-A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20</a:t>
            </a:fld>
            <a:endParaRPr lang="de-A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B9DE-F22B-42C3-8832-8B14617FE21F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Formatvorlage des Untertitelmasters durch Klicken bearbeiten</a:t>
            </a:r>
            <a:endParaRPr kumimoji="0" lang="en-US" dirty="0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3C06AD-4516-4EDD-BA53-791645F643AF}" type="datetimeFigureOut">
              <a:rPr lang="de-AT" smtClean="0"/>
              <a:pPr/>
              <a:t>25.08.2015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FD4928-5BEC-482A-89D1-07D70070C23A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ok Antiqua" pitchFamily="18" charset="0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684584" y="2564904"/>
            <a:ext cx="8712968" cy="2301240"/>
          </a:xfrm>
        </p:spPr>
        <p:txBody>
          <a:bodyPr/>
          <a:lstStyle/>
          <a:p>
            <a:r>
              <a:rPr lang="de-AT" dirty="0" smtClean="0"/>
              <a:t>Einführung Differentialrechnung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480048" cy="1752600"/>
          </a:xfrm>
        </p:spPr>
        <p:txBody>
          <a:bodyPr/>
          <a:lstStyle/>
          <a:p>
            <a:r>
              <a:rPr lang="de-AT" dirty="0" smtClean="0"/>
              <a:t>Marcus </a:t>
            </a:r>
            <a:r>
              <a:rPr lang="de-AT" dirty="0" err="1" smtClean="0"/>
              <a:t>Dokulil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u. 2. Ableitung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Formel für Potenzen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y= a*</a:t>
            </a:r>
            <a:r>
              <a:rPr lang="de-AT" dirty="0" err="1" smtClean="0"/>
              <a:t>x</a:t>
            </a:r>
            <a:r>
              <a:rPr lang="de-AT" baseline="30000" dirty="0" err="1" smtClean="0"/>
              <a:t>n</a:t>
            </a:r>
            <a:r>
              <a:rPr lang="de-AT" dirty="0" smtClean="0"/>
              <a:t> </a:t>
            </a:r>
          </a:p>
          <a:p>
            <a:pPr>
              <a:buNone/>
            </a:pPr>
            <a:r>
              <a:rPr lang="de-AT" dirty="0" smtClean="0"/>
              <a:t>y‘=a*n*x</a:t>
            </a:r>
            <a:r>
              <a:rPr lang="de-AT" baseline="30000" dirty="0" smtClean="0"/>
              <a:t>n-1</a:t>
            </a:r>
          </a:p>
          <a:p>
            <a:pPr>
              <a:buNone/>
            </a:pPr>
            <a:r>
              <a:rPr lang="de-AT" dirty="0" smtClean="0"/>
              <a:t>y‘‘= a*n*(n-1)*x</a:t>
            </a:r>
            <a:r>
              <a:rPr lang="de-AT" baseline="30000" dirty="0" smtClean="0"/>
              <a:t>n-1-1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Die Ableitungen benötigt man für die Kurvendiskussion. Wobei man beachten muss, dass y‘ gleich der Steigung der Tangente 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y=x</a:t>
            </a:r>
            <a:r>
              <a:rPr lang="de-AT" baseline="30000" dirty="0" smtClean="0"/>
              <a:t>7</a:t>
            </a:r>
          </a:p>
          <a:p>
            <a:pPr>
              <a:buNone/>
            </a:pPr>
            <a:r>
              <a:rPr lang="de-AT" dirty="0" smtClean="0"/>
              <a:t>y‘=7*x</a:t>
            </a:r>
            <a:r>
              <a:rPr lang="de-AT" baseline="30000" dirty="0" smtClean="0"/>
              <a:t>6</a:t>
            </a:r>
          </a:p>
          <a:p>
            <a:pPr>
              <a:buNone/>
            </a:pPr>
            <a:r>
              <a:rPr lang="de-AT" dirty="0" smtClean="0"/>
              <a:t>y‘‘=7*6*x</a:t>
            </a:r>
            <a:r>
              <a:rPr lang="de-AT" baseline="30000" dirty="0" smtClean="0"/>
              <a:t>5</a:t>
            </a:r>
          </a:p>
          <a:p>
            <a:pPr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Man muss beachten, dass die Ableitung von x</a:t>
            </a:r>
            <a:r>
              <a:rPr lang="de-AT" baseline="30000" dirty="0" smtClean="0"/>
              <a:t> </a:t>
            </a:r>
            <a:r>
              <a:rPr lang="de-AT" dirty="0" smtClean="0"/>
              <a:t>  1 ist und dass die Ableitung der „normalen Zahlen“, wie z.B. 5, 0 ist. 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8316416" y="1988840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3059832" y="1628800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AT" sz="3000" dirty="0" smtClean="0"/>
              <a:t>y=x²+3x+5</a:t>
            </a:r>
          </a:p>
          <a:p>
            <a:pPr>
              <a:buNone/>
            </a:pPr>
            <a:r>
              <a:rPr lang="de-AT" sz="3000" dirty="0" smtClean="0"/>
              <a:t>y‘=2*x</a:t>
            </a:r>
            <a:r>
              <a:rPr lang="de-AT" sz="3000" baseline="30000" dirty="0" smtClean="0"/>
              <a:t>1</a:t>
            </a:r>
            <a:r>
              <a:rPr lang="de-AT" sz="3000" dirty="0" smtClean="0"/>
              <a:t>+3*1+0</a:t>
            </a:r>
          </a:p>
          <a:p>
            <a:pPr>
              <a:buNone/>
            </a:pPr>
            <a:r>
              <a:rPr lang="de-AT" sz="3000" dirty="0" smtClean="0"/>
              <a:t>y‘‘=2*1+0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Kurvendiskussion 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Nullstellen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AT" dirty="0" smtClean="0"/>
              <a:t>y= x³+4x²+4x                    </a:t>
            </a:r>
          </a:p>
          <a:p>
            <a:pPr>
              <a:buNone/>
            </a:pPr>
            <a:r>
              <a:rPr lang="de-AT" dirty="0" smtClean="0"/>
              <a:t>Nullstelle/N: y=0          x(x²+4x+4)=0</a:t>
            </a:r>
          </a:p>
          <a:p>
            <a:pPr>
              <a:buNone/>
            </a:pPr>
            <a:r>
              <a:rPr lang="de-AT" dirty="0" smtClean="0"/>
              <a:t>                                          x=0  und</a:t>
            </a:r>
          </a:p>
          <a:p>
            <a:pPr>
              <a:buNone/>
            </a:pPr>
            <a:r>
              <a:rPr lang="de-AT" dirty="0" smtClean="0"/>
              <a:t>0=1x²+4x+4 </a:t>
            </a:r>
            <a:r>
              <a:rPr lang="de-AT" dirty="0" smtClean="0">
                <a:sym typeface="Wingdings" pitchFamily="2" charset="2"/>
              </a:rPr>
              <a:t> quadratische Funktion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</a:t>
            </a:r>
            <a:r>
              <a:rPr lang="de-AT" dirty="0" smtClean="0"/>
              <a:t>= 			    = 			  =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x</a:t>
            </a:r>
            <a:r>
              <a:rPr lang="de-AT" baseline="-25000" dirty="0" smtClean="0"/>
              <a:t>1</a:t>
            </a:r>
            <a:r>
              <a:rPr lang="de-AT" dirty="0" smtClean="0"/>
              <a:t>=              = -2      x</a:t>
            </a:r>
            <a:r>
              <a:rPr lang="de-AT" baseline="-25000" dirty="0" smtClean="0"/>
              <a:t>2</a:t>
            </a:r>
            <a:r>
              <a:rPr lang="de-AT" dirty="0" smtClean="0"/>
              <a:t> =	         = -2 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 rot="16200000" flipV="1">
            <a:off x="971600" y="3501008"/>
            <a:ext cx="360040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rot="5400000" flipH="1" flipV="1">
            <a:off x="1584462" y="3536218"/>
            <a:ext cx="36004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5400000" flipH="1" flipV="1">
            <a:off x="2196530" y="3572222"/>
            <a:ext cx="2880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1115616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       b      c</a:t>
            </a:r>
            <a:endParaRPr lang="de-AT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1403648" y="4581128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331640" y="41490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-b +/- </a:t>
            </a:r>
            <a:r>
              <a:rPr lang="de-AT" dirty="0" smtClean="0">
                <a:latin typeface="Book Antiqua"/>
              </a:rPr>
              <a:t>√b² - 4*a*c</a:t>
            </a:r>
            <a:endParaRPr lang="de-AT" dirty="0"/>
          </a:p>
        </p:txBody>
      </p:sp>
      <p:sp>
        <p:nvSpPr>
          <p:cNvPr id="20" name="Textfeld 19"/>
          <p:cNvSpPr txBox="1"/>
          <p:nvPr/>
        </p:nvSpPr>
        <p:spPr>
          <a:xfrm>
            <a:off x="1907704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2*a</a:t>
            </a:r>
            <a:endParaRPr lang="de-AT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2123728" y="414908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995936" y="4581128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211960" y="41490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-4 +/- </a:t>
            </a:r>
            <a:r>
              <a:rPr lang="de-AT" dirty="0" smtClean="0">
                <a:latin typeface="Book Antiqua"/>
              </a:rPr>
              <a:t>√4² - 4*1*4</a:t>
            </a:r>
            <a:endParaRPr lang="de-AT" dirty="0"/>
          </a:p>
        </p:txBody>
      </p:sp>
      <p:sp>
        <p:nvSpPr>
          <p:cNvPr id="26" name="Textfeld 25"/>
          <p:cNvSpPr txBox="1"/>
          <p:nvPr/>
        </p:nvSpPr>
        <p:spPr>
          <a:xfrm>
            <a:off x="4788024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2*1</a:t>
            </a:r>
            <a:endParaRPr lang="de-AT" dirty="0"/>
          </a:p>
        </p:txBody>
      </p:sp>
      <p:cxnSp>
        <p:nvCxnSpPr>
          <p:cNvPr id="27" name="Gerade Verbindung 26"/>
          <p:cNvCxnSpPr/>
          <p:nvPr/>
        </p:nvCxnSpPr>
        <p:spPr>
          <a:xfrm>
            <a:off x="5004048" y="414908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6516216" y="45811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732240" y="41490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-4 +/- </a:t>
            </a:r>
            <a:r>
              <a:rPr lang="de-AT" dirty="0" smtClean="0">
                <a:latin typeface="Book Antiqua"/>
              </a:rPr>
              <a:t>0</a:t>
            </a:r>
            <a:endParaRPr lang="de-AT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</a:t>
            </a:r>
            <a:endParaRPr lang="de-AT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1331640" y="5589240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1331640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-4 + </a:t>
            </a:r>
            <a:r>
              <a:rPr lang="de-AT" dirty="0" smtClean="0">
                <a:latin typeface="Book Antiqua"/>
              </a:rPr>
              <a:t>0</a:t>
            </a:r>
            <a:endParaRPr lang="de-AT" dirty="0"/>
          </a:p>
        </p:txBody>
      </p:sp>
      <p:sp>
        <p:nvSpPr>
          <p:cNvPr id="39" name="Textfeld 38"/>
          <p:cNvSpPr txBox="1"/>
          <p:nvPr/>
        </p:nvSpPr>
        <p:spPr>
          <a:xfrm>
            <a:off x="1475656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</a:t>
            </a:r>
            <a:endParaRPr lang="de-AT" dirty="0"/>
          </a:p>
        </p:txBody>
      </p:sp>
      <p:cxnSp>
        <p:nvCxnSpPr>
          <p:cNvPr id="44" name="Gerade Verbindung 43"/>
          <p:cNvCxnSpPr/>
          <p:nvPr/>
        </p:nvCxnSpPr>
        <p:spPr>
          <a:xfrm>
            <a:off x="4283968" y="5661248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4211960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-4 - </a:t>
            </a:r>
            <a:r>
              <a:rPr lang="de-AT" dirty="0" smtClean="0">
                <a:latin typeface="Book Antiqua"/>
              </a:rPr>
              <a:t>0</a:t>
            </a:r>
            <a:endParaRPr lang="de-AT" dirty="0"/>
          </a:p>
        </p:txBody>
      </p:sp>
      <p:sp>
        <p:nvSpPr>
          <p:cNvPr id="46" name="Textfeld 45"/>
          <p:cNvSpPr txBox="1"/>
          <p:nvPr/>
        </p:nvSpPr>
        <p:spPr>
          <a:xfrm>
            <a:off x="4283968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</a:t>
            </a:r>
            <a:endParaRPr lang="de-AT" dirty="0"/>
          </a:p>
        </p:txBody>
      </p:sp>
      <p:sp>
        <p:nvSpPr>
          <p:cNvPr id="47" name="Textfeld 46"/>
          <p:cNvSpPr txBox="1"/>
          <p:nvPr/>
        </p:nvSpPr>
        <p:spPr>
          <a:xfrm>
            <a:off x="3275856" y="616530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N1 (0/0), N2 (-2/0) </a:t>
            </a:r>
            <a:endParaRPr lang="de-A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de-AT" dirty="0" smtClean="0"/>
              <a:t>Beispiel Extremstellen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y= x³+4x²+4x</a:t>
            </a:r>
          </a:p>
          <a:p>
            <a:pPr>
              <a:buNone/>
            </a:pPr>
            <a:r>
              <a:rPr lang="de-AT" dirty="0" smtClean="0"/>
              <a:t>Extremstellen: y‘=0 und</a:t>
            </a:r>
          </a:p>
          <a:p>
            <a:pPr>
              <a:buNone/>
            </a:pPr>
            <a:r>
              <a:rPr lang="de-AT" dirty="0" smtClean="0"/>
              <a:t>Minimum/Min y‘‘ &gt; 0</a:t>
            </a:r>
          </a:p>
          <a:p>
            <a:pPr>
              <a:buNone/>
            </a:pPr>
            <a:r>
              <a:rPr lang="de-AT" dirty="0" smtClean="0"/>
              <a:t>Maximum/Max y‘‘ &lt; 0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y‘=3x²+4*2x+4</a:t>
            </a:r>
          </a:p>
          <a:p>
            <a:pPr>
              <a:buNone/>
            </a:pPr>
            <a:r>
              <a:rPr lang="de-AT" dirty="0" smtClean="0"/>
              <a:t>y‘‘=3*2x+4*2*1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939336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/>
              <a:t>0=3x²+4*2x+4 </a:t>
            </a:r>
            <a:r>
              <a:rPr lang="de-AT" dirty="0" smtClean="0">
                <a:sym typeface="Wingdings" pitchFamily="2" charset="2"/>
              </a:rPr>
              <a:t> quadratische Funktion</a:t>
            </a:r>
          </a:p>
          <a:p>
            <a:pPr>
              <a:buNone/>
            </a:pPr>
            <a:endParaRPr lang="de-AT" baseline="-25000" dirty="0" smtClean="0"/>
          </a:p>
          <a:p>
            <a:pPr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</a:t>
            </a:r>
            <a:r>
              <a:rPr lang="de-AT" dirty="0" smtClean="0"/>
              <a:t>= 			    = 			  = </a:t>
            </a:r>
          </a:p>
          <a:p>
            <a:pPr>
              <a:buNone/>
            </a:pPr>
            <a:endParaRPr lang="de-AT" dirty="0" smtClean="0"/>
          </a:p>
          <a:p>
            <a:pPr marL="3856038" indent="-3819525"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 </a:t>
            </a:r>
            <a:r>
              <a:rPr lang="de-AT" dirty="0" smtClean="0"/>
              <a:t>=              = - 0,67     </a:t>
            </a:r>
            <a:r>
              <a:rPr lang="de-AT" sz="2000" dirty="0" smtClean="0"/>
              <a:t>da der Wert unter der Wurzel 0 ist, </a:t>
            </a:r>
          </a:p>
          <a:p>
            <a:pPr marL="3856038" indent="-3819525">
              <a:buNone/>
            </a:pPr>
            <a:r>
              <a:rPr lang="de-AT" sz="2000" dirty="0" smtClean="0"/>
              <a:t>                                                            gibt es nur eine Lösung!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y(- 0,67)= (- 0,67) ³+4*(- 0,67)²+4*(- 0,67)=-1,19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y‘‘(- 0,67)=3*2*(- 0,67)+8=4 &lt; 0  </a:t>
            </a:r>
            <a:r>
              <a:rPr lang="de-AT" dirty="0" smtClean="0">
                <a:sym typeface="Wingdings" pitchFamily="2" charset="2"/>
              </a:rPr>
              <a:t> MIN </a:t>
            </a:r>
          </a:p>
          <a:p>
            <a:pPr>
              <a:buNone/>
            </a:pPr>
            <a:endParaRPr lang="de-AT" dirty="0" smtClean="0">
              <a:sym typeface="Wingdings" pitchFamily="2" charset="2"/>
            </a:endParaRP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MIN (-0,67/-1,19)</a:t>
            </a:r>
            <a:endParaRPr lang="de-AT" dirty="0" smtClean="0"/>
          </a:p>
        </p:txBody>
      </p:sp>
      <p:cxnSp>
        <p:nvCxnSpPr>
          <p:cNvPr id="4" name="Gerade Verbindung 3"/>
          <p:cNvCxnSpPr/>
          <p:nvPr/>
        </p:nvCxnSpPr>
        <p:spPr>
          <a:xfrm>
            <a:off x="1331640" y="1628800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187624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-b +/- </a:t>
            </a:r>
            <a:r>
              <a:rPr lang="de-AT" dirty="0" smtClean="0">
                <a:latin typeface="Book Antiqua"/>
              </a:rPr>
              <a:t>√b² - 4*a*c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1763688" y="16288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2*a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1979712" y="12687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139952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-8 +/- </a:t>
            </a:r>
            <a:r>
              <a:rPr lang="de-AT" dirty="0" smtClean="0">
                <a:latin typeface="Book Antiqua"/>
              </a:rPr>
              <a:t>√8² - 4*3*4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4644008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2*3</a:t>
            </a:r>
            <a:endParaRPr lang="de-AT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4932040" y="12687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516216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-8 +/-0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6876256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6</a:t>
            </a:r>
            <a:endParaRPr lang="de-AT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3995936" y="1628800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6516216" y="1628800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1475656" y="2708920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475656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-8 + </a:t>
            </a:r>
            <a:r>
              <a:rPr lang="de-AT" dirty="0" smtClean="0">
                <a:latin typeface="Book Antiqua"/>
              </a:rPr>
              <a:t>0</a:t>
            </a:r>
            <a:endParaRPr lang="de-AT" dirty="0"/>
          </a:p>
        </p:txBody>
      </p:sp>
      <p:sp>
        <p:nvSpPr>
          <p:cNvPr id="25" name="Textfeld 24"/>
          <p:cNvSpPr txBox="1"/>
          <p:nvPr/>
        </p:nvSpPr>
        <p:spPr>
          <a:xfrm>
            <a:off x="1619672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6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de-AT" dirty="0" smtClean="0"/>
              <a:t>Beispiel Wendepunkt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AT" dirty="0" smtClean="0"/>
              <a:t>y= x³+4x²+4x</a:t>
            </a:r>
          </a:p>
          <a:p>
            <a:pPr>
              <a:buNone/>
            </a:pPr>
            <a:r>
              <a:rPr lang="de-AT" dirty="0" smtClean="0"/>
              <a:t>Wendepunkt: y‘‘ =0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y‘=3x²+4*2x+4</a:t>
            </a:r>
          </a:p>
          <a:p>
            <a:pPr>
              <a:buNone/>
            </a:pPr>
            <a:r>
              <a:rPr lang="de-AT" dirty="0" smtClean="0"/>
              <a:t>y‘‘=3*2x+4*2*1 = 6x+8</a:t>
            </a:r>
          </a:p>
          <a:p>
            <a:pPr>
              <a:buNone/>
            </a:pPr>
            <a:r>
              <a:rPr lang="de-AT" dirty="0" smtClean="0"/>
              <a:t>6x+8=0</a:t>
            </a:r>
          </a:p>
          <a:p>
            <a:pPr>
              <a:buNone/>
            </a:pPr>
            <a:r>
              <a:rPr lang="de-AT" dirty="0" smtClean="0"/>
              <a:t>6x=-8</a:t>
            </a:r>
          </a:p>
          <a:p>
            <a:pPr>
              <a:buNone/>
            </a:pPr>
            <a:r>
              <a:rPr lang="de-AT" dirty="0" smtClean="0"/>
              <a:t>x=-1,33    in y einsetzen: </a:t>
            </a:r>
          </a:p>
          <a:p>
            <a:pPr>
              <a:buNone/>
            </a:pPr>
            <a:r>
              <a:rPr lang="de-AT" dirty="0" smtClean="0"/>
              <a:t>y=(--1,33)³+4(-1,33)²+4*(-1,33)=-0,59</a:t>
            </a:r>
          </a:p>
          <a:p>
            <a:pPr>
              <a:buNone/>
            </a:pPr>
            <a:r>
              <a:rPr lang="de-AT" dirty="0" smtClean="0"/>
              <a:t>W(-2/0)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7558608" cy="1066688"/>
          </a:xfrm>
        </p:spPr>
        <p:txBody>
          <a:bodyPr>
            <a:normAutofit fontScale="92500"/>
          </a:bodyPr>
          <a:lstStyle/>
          <a:p>
            <a:r>
              <a:rPr lang="de-AT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Wie sieht diese Funktion aus?</a:t>
            </a:r>
          </a:p>
          <a:p>
            <a:endParaRPr lang="de-AT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611560" y="1772816"/>
          <a:ext cx="6264696" cy="4327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971600" y="43651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Nullstelle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4716016" y="52292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Nullstelle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3131840" y="55172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Minimum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2699792" y="40770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Wendepunkt</a:t>
            </a:r>
            <a:endParaRPr lang="de-AT" dirty="0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1691680" y="4725144"/>
            <a:ext cx="72008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rot="5400000">
            <a:off x="2915816" y="4725144"/>
            <a:ext cx="576064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rot="5400000" flipH="1" flipV="1">
            <a:off x="3527884" y="5337212"/>
            <a:ext cx="28803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rot="16200000" flipV="1">
            <a:off x="4644008" y="5013176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7054552" cy="1826363"/>
          </a:xfrm>
        </p:spPr>
        <p:txBody>
          <a:bodyPr/>
          <a:lstStyle/>
          <a:p>
            <a:r>
              <a:rPr lang="de-AT" dirty="0" err="1" smtClean="0"/>
              <a:t>Newtonsches</a:t>
            </a:r>
            <a:r>
              <a:rPr lang="de-AT" dirty="0" smtClean="0"/>
              <a:t> Näherungsverfahren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Differenzenquotient</a:t>
            </a:r>
          </a:p>
          <a:p>
            <a:r>
              <a:rPr lang="de-AT" dirty="0" smtClean="0"/>
              <a:t>Differentialquotient </a:t>
            </a:r>
          </a:p>
          <a:p>
            <a:r>
              <a:rPr lang="de-AT" dirty="0" smtClean="0"/>
              <a:t>1. u. 2. Ableitung</a:t>
            </a:r>
          </a:p>
          <a:p>
            <a:r>
              <a:rPr lang="de-AT" dirty="0" smtClean="0"/>
              <a:t>Kurvendiskussion </a:t>
            </a:r>
          </a:p>
          <a:p>
            <a:pPr lvl="1"/>
            <a:r>
              <a:rPr lang="de-AT" dirty="0" smtClean="0"/>
              <a:t>Nullpunkt</a:t>
            </a:r>
          </a:p>
          <a:p>
            <a:pPr lvl="1"/>
            <a:r>
              <a:rPr lang="de-AT" dirty="0" smtClean="0"/>
              <a:t>Extremstellen</a:t>
            </a:r>
          </a:p>
          <a:p>
            <a:pPr lvl="1"/>
            <a:r>
              <a:rPr lang="de-AT" dirty="0" smtClean="0"/>
              <a:t>Wendepunkt</a:t>
            </a:r>
          </a:p>
          <a:p>
            <a:r>
              <a:rPr lang="de-AT" dirty="0" err="1" smtClean="0"/>
              <a:t>Newtonsches</a:t>
            </a:r>
            <a:r>
              <a:rPr lang="de-AT" dirty="0" smtClean="0"/>
              <a:t> Näherungsverfahren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Formel/Beispiel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x</a:t>
            </a:r>
            <a:r>
              <a:rPr lang="de-AT" baseline="-25000" dirty="0" smtClean="0"/>
              <a:t>n+1</a:t>
            </a:r>
            <a:r>
              <a:rPr lang="de-AT" dirty="0" smtClean="0"/>
              <a:t>= </a:t>
            </a:r>
            <a:r>
              <a:rPr lang="de-AT" dirty="0" err="1" smtClean="0"/>
              <a:t>x</a:t>
            </a:r>
            <a:r>
              <a:rPr lang="de-AT" baseline="-25000" dirty="0" err="1" smtClean="0"/>
              <a:t>n</a:t>
            </a:r>
            <a:r>
              <a:rPr lang="de-AT" dirty="0" smtClean="0"/>
              <a:t> -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Beim </a:t>
            </a:r>
            <a:r>
              <a:rPr lang="de-AT" dirty="0" err="1" smtClean="0"/>
              <a:t>Newtonschen</a:t>
            </a:r>
            <a:r>
              <a:rPr lang="de-AT" dirty="0" smtClean="0"/>
              <a:t> Näherungsverfahren wird die Tangente in der Nähe der Nullstelle bestimmt und die Nullstelle der Tangente als Näherungslösung der  Nullstelle der Funktion verwendet</a:t>
            </a:r>
            <a:endParaRPr lang="de-AT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123728" y="191683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195736" y="148478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y (</a:t>
            </a:r>
            <a:r>
              <a:rPr lang="de-AT" dirty="0" err="1" smtClean="0"/>
              <a:t>x</a:t>
            </a:r>
            <a:r>
              <a:rPr lang="de-AT" baseline="-25000" dirty="0" err="1" smtClean="0"/>
              <a:t>n</a:t>
            </a:r>
            <a:r>
              <a:rPr lang="de-AT" dirty="0" smtClean="0"/>
              <a:t>)</a:t>
            </a:r>
          </a:p>
          <a:p>
            <a:r>
              <a:rPr lang="de-AT" baseline="-25000" dirty="0" smtClean="0"/>
              <a:t> 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2195736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y‘ (</a:t>
            </a:r>
            <a:r>
              <a:rPr lang="de-AT" dirty="0" err="1" smtClean="0"/>
              <a:t>x</a:t>
            </a:r>
            <a:r>
              <a:rPr lang="de-AT" baseline="-25000" dirty="0" err="1" smtClean="0"/>
              <a:t>n</a:t>
            </a:r>
            <a:r>
              <a:rPr lang="de-AT" dirty="0" smtClean="0"/>
              <a:t>)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indent="-52388">
              <a:buNone/>
            </a:pPr>
            <a:r>
              <a:rPr lang="de-AT" dirty="0" smtClean="0"/>
              <a:t>x³=3*(x+1);   Beweis, dass X</a:t>
            </a:r>
            <a:r>
              <a:rPr lang="de-AT" baseline="-25000" dirty="0" smtClean="0"/>
              <a:t>0</a:t>
            </a:r>
            <a:r>
              <a:rPr lang="de-AT" dirty="0" smtClean="0"/>
              <a:t>= 2,1 die   Nullstelle ist:</a:t>
            </a:r>
          </a:p>
          <a:p>
            <a:pPr>
              <a:buNone/>
            </a:pPr>
            <a:r>
              <a:rPr lang="de-AT" dirty="0" smtClean="0"/>
              <a:t>x³=3*(x+1) /-x³ </a:t>
            </a:r>
          </a:p>
          <a:p>
            <a:pPr>
              <a:buNone/>
            </a:pPr>
            <a:r>
              <a:rPr lang="de-AT" dirty="0" smtClean="0"/>
              <a:t>0=3*(x+1)-x³ </a:t>
            </a:r>
          </a:p>
          <a:p>
            <a:pPr>
              <a:buNone/>
            </a:pPr>
            <a:r>
              <a:rPr lang="de-AT" dirty="0" smtClean="0"/>
              <a:t>y=x³+3x+3</a:t>
            </a:r>
          </a:p>
          <a:p>
            <a:pPr>
              <a:buNone/>
            </a:pPr>
            <a:r>
              <a:rPr lang="de-AT" dirty="0" smtClean="0"/>
              <a:t>y‘=3x²+3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X</a:t>
            </a:r>
            <a:r>
              <a:rPr lang="de-AT" baseline="-25000" dirty="0" smtClean="0"/>
              <a:t>1</a:t>
            </a:r>
            <a:r>
              <a:rPr lang="de-AT" dirty="0" smtClean="0"/>
              <a:t>=2,1-                    = 2,1</a:t>
            </a:r>
          </a:p>
          <a:p>
            <a:pPr>
              <a:buNone/>
            </a:pPr>
            <a:endParaRPr lang="de-AT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1979712" y="5157192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2051720" y="47251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2,1³+3*2,1+3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2267744" y="51571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3*2,1²+3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Vielen Dank für Ihre Aufmerksamkeit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Differenzenquotient 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Formel 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k=              =</a:t>
            </a:r>
          </a:p>
          <a:p>
            <a:pPr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Der Differenzenquotient gibt die durchschnittliche Steigung bzw. die mittlere Änderung der Formel in einem bestimmten Intervall pro Einheit an. 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1187624" y="1844824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331640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y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1331640" y="19168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endParaRPr lang="de-AT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2627784" y="1844824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699792" y="14127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y2 – y1</a:t>
            </a:r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2699792" y="19168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x2 – x1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</a:t>
            </a:r>
            <a:endParaRPr lang="de-AT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857364"/>
            <a:ext cx="6400000" cy="233333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cxnSp>
        <p:nvCxnSpPr>
          <p:cNvPr id="13" name="Gerade Verbindung 12"/>
          <p:cNvCxnSpPr/>
          <p:nvPr/>
        </p:nvCxnSpPr>
        <p:spPr>
          <a:xfrm>
            <a:off x="1403648" y="501317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47664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y</a:t>
            </a:r>
            <a:endParaRPr lang="de-AT" dirty="0"/>
          </a:p>
        </p:txBody>
      </p:sp>
      <p:sp>
        <p:nvSpPr>
          <p:cNvPr id="15" name="Textfeld 14"/>
          <p:cNvSpPr txBox="1"/>
          <p:nvPr/>
        </p:nvSpPr>
        <p:spPr>
          <a:xfrm>
            <a:off x="1547664" y="5085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endParaRPr lang="de-AT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2843808" y="501317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915816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y2 – y1</a:t>
            </a:r>
            <a:endParaRPr lang="de-AT" dirty="0"/>
          </a:p>
        </p:txBody>
      </p:sp>
      <p:sp>
        <p:nvSpPr>
          <p:cNvPr id="18" name="Textfeld 17"/>
          <p:cNvSpPr txBox="1"/>
          <p:nvPr/>
        </p:nvSpPr>
        <p:spPr>
          <a:xfrm>
            <a:off x="2915816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x2 – x1</a:t>
            </a:r>
            <a:endParaRPr lang="de-AT" dirty="0"/>
          </a:p>
        </p:txBody>
      </p:sp>
      <p:sp>
        <p:nvSpPr>
          <p:cNvPr id="19" name="Textfeld 18"/>
          <p:cNvSpPr txBox="1"/>
          <p:nvPr/>
        </p:nvSpPr>
        <p:spPr>
          <a:xfrm>
            <a:off x="899592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k1=</a:t>
            </a:r>
            <a:endParaRPr lang="de-AT" dirty="0"/>
          </a:p>
        </p:txBody>
      </p:sp>
      <p:sp>
        <p:nvSpPr>
          <p:cNvPr id="20" name="Textfeld 19"/>
          <p:cNvSpPr txBox="1"/>
          <p:nvPr/>
        </p:nvSpPr>
        <p:spPr>
          <a:xfrm>
            <a:off x="2483768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</a:t>
            </a:r>
            <a:endParaRPr lang="de-AT" dirty="0"/>
          </a:p>
        </p:txBody>
      </p:sp>
      <p:cxnSp>
        <p:nvCxnSpPr>
          <p:cNvPr id="21" name="Gerade Verbindung 20"/>
          <p:cNvCxnSpPr/>
          <p:nvPr/>
        </p:nvCxnSpPr>
        <p:spPr>
          <a:xfrm>
            <a:off x="4211960" y="501317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4283968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11-9</a:t>
            </a:r>
            <a:endParaRPr lang="de-AT" dirty="0"/>
          </a:p>
        </p:txBody>
      </p:sp>
      <p:sp>
        <p:nvSpPr>
          <p:cNvPr id="23" name="Textfeld 22"/>
          <p:cNvSpPr txBox="1"/>
          <p:nvPr/>
        </p:nvSpPr>
        <p:spPr>
          <a:xfrm>
            <a:off x="4283968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10-8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923928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</a:t>
            </a:r>
            <a:endParaRPr lang="de-AT" dirty="0"/>
          </a:p>
        </p:txBody>
      </p:sp>
      <p:sp>
        <p:nvSpPr>
          <p:cNvPr id="25" name="Textfeld 24"/>
          <p:cNvSpPr txBox="1"/>
          <p:nvPr/>
        </p:nvSpPr>
        <p:spPr>
          <a:xfrm>
            <a:off x="5004048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</a:t>
            </a:r>
            <a:endParaRPr lang="de-AT" dirty="0"/>
          </a:p>
        </p:txBody>
      </p:sp>
      <p:cxnSp>
        <p:nvCxnSpPr>
          <p:cNvPr id="26" name="Gerade Verbindung 25"/>
          <p:cNvCxnSpPr/>
          <p:nvPr/>
        </p:nvCxnSpPr>
        <p:spPr>
          <a:xfrm>
            <a:off x="5364088" y="501317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64088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2</a:t>
            </a:r>
            <a:endParaRPr lang="de-AT" dirty="0"/>
          </a:p>
        </p:txBody>
      </p:sp>
      <p:sp>
        <p:nvSpPr>
          <p:cNvPr id="28" name="Textfeld 27"/>
          <p:cNvSpPr txBox="1"/>
          <p:nvPr/>
        </p:nvSpPr>
        <p:spPr>
          <a:xfrm>
            <a:off x="5364088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940152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</a:t>
            </a:r>
            <a:endParaRPr lang="de-AT" dirty="0"/>
          </a:p>
        </p:txBody>
      </p:sp>
      <p:sp>
        <p:nvSpPr>
          <p:cNvPr id="36" name="Textfeld 35"/>
          <p:cNvSpPr txBox="1"/>
          <p:nvPr/>
        </p:nvSpPr>
        <p:spPr>
          <a:xfrm>
            <a:off x="6156176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1</a:t>
            </a:r>
            <a:endParaRPr lang="de-AT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4211960" y="594928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4283968" y="55172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23-19</a:t>
            </a:r>
            <a:endParaRPr lang="de-AT" dirty="0"/>
          </a:p>
        </p:txBody>
      </p:sp>
      <p:sp>
        <p:nvSpPr>
          <p:cNvPr id="39" name="Textfeld 38"/>
          <p:cNvSpPr txBox="1"/>
          <p:nvPr/>
        </p:nvSpPr>
        <p:spPr>
          <a:xfrm>
            <a:off x="4283968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14-12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707904" y="5733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k2=</a:t>
            </a:r>
            <a:endParaRPr lang="de-AT" dirty="0"/>
          </a:p>
        </p:txBody>
      </p:sp>
      <p:sp>
        <p:nvSpPr>
          <p:cNvPr id="41" name="Textfeld 40"/>
          <p:cNvSpPr txBox="1"/>
          <p:nvPr/>
        </p:nvSpPr>
        <p:spPr>
          <a:xfrm>
            <a:off x="5004048" y="5733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</a:t>
            </a:r>
            <a:endParaRPr lang="de-AT" dirty="0"/>
          </a:p>
        </p:txBody>
      </p:sp>
      <p:cxnSp>
        <p:nvCxnSpPr>
          <p:cNvPr id="42" name="Gerade Verbindung 41"/>
          <p:cNvCxnSpPr/>
          <p:nvPr/>
        </p:nvCxnSpPr>
        <p:spPr>
          <a:xfrm>
            <a:off x="5364088" y="594928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5364088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4</a:t>
            </a:r>
            <a:endParaRPr lang="de-AT" dirty="0"/>
          </a:p>
        </p:txBody>
      </p:sp>
      <p:sp>
        <p:nvSpPr>
          <p:cNvPr id="44" name="Textfeld 43"/>
          <p:cNvSpPr txBox="1"/>
          <p:nvPr/>
        </p:nvSpPr>
        <p:spPr>
          <a:xfrm>
            <a:off x="5364088" y="60212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2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940152" y="5733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= 2</a:t>
            </a:r>
            <a:endParaRPr lang="de-AT" dirty="0"/>
          </a:p>
        </p:txBody>
      </p:sp>
      <p:sp>
        <p:nvSpPr>
          <p:cNvPr id="31" name="Textfeld 30"/>
          <p:cNvSpPr txBox="1"/>
          <p:nvPr/>
        </p:nvSpPr>
        <p:spPr>
          <a:xfrm>
            <a:off x="1214414" y="142873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Betrachten wir die Tagestemperatur in Wien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Differentialquotient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Formel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Steigung der Sekante:</a:t>
            </a:r>
          </a:p>
          <a:p>
            <a:pPr>
              <a:buNone/>
            </a:pPr>
            <a:r>
              <a:rPr lang="de-AT" dirty="0" smtClean="0"/>
              <a:t>k=		=  </a:t>
            </a:r>
          </a:p>
          <a:p>
            <a:pPr>
              <a:buNone/>
            </a:pPr>
            <a:r>
              <a:rPr lang="de-AT" dirty="0" smtClean="0"/>
              <a:t>Steigung der Tangente:</a:t>
            </a:r>
          </a:p>
          <a:p>
            <a:pPr>
              <a:buNone/>
            </a:pPr>
            <a:r>
              <a:rPr lang="de-AT" dirty="0" smtClean="0"/>
              <a:t>k= </a:t>
            </a:r>
          </a:p>
          <a:p>
            <a:pPr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Der Differentialquotient ist definiert als Grenzwert eines Differenzenquotienten in einem Intervall </a:t>
            </a:r>
            <a:endParaRPr lang="de-AT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1115616" y="242088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259632" y="19888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y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1043608" y="31409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lim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1043608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r>
              <a:rPr lang="de-AT" dirty="0" smtClean="0">
                <a:latin typeface="Book Antiqua"/>
                <a:sym typeface="Wingdings" pitchFamily="2" charset="2"/>
              </a:rPr>
              <a:t>0</a:t>
            </a:r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1835696" y="32849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(Steigung der Sekante)</a:t>
            </a:r>
            <a:endParaRPr lang="de-AT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2699792" y="242088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843808" y="19888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(y+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y)-y</a:t>
            </a:r>
            <a:endParaRPr lang="de-AT" dirty="0"/>
          </a:p>
        </p:txBody>
      </p:sp>
      <p:sp>
        <p:nvSpPr>
          <p:cNvPr id="20" name="Textfeld 19"/>
          <p:cNvSpPr txBox="1"/>
          <p:nvPr/>
        </p:nvSpPr>
        <p:spPr>
          <a:xfrm>
            <a:off x="2843808" y="24928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(x+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x)-x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y=x²; x=1</a:t>
            </a:r>
          </a:p>
          <a:p>
            <a:pPr>
              <a:buNone/>
            </a:pPr>
            <a:r>
              <a:rPr lang="de-AT" dirty="0" smtClean="0"/>
              <a:t>Steigung der Sekante: </a:t>
            </a:r>
          </a:p>
          <a:p>
            <a:pPr>
              <a:buNone/>
            </a:pPr>
            <a:r>
              <a:rPr lang="de-AT" dirty="0" smtClean="0"/>
              <a:t>k=		= 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k=		=	       =		    =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k=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x+2</a:t>
            </a: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  <p:cxnSp>
        <p:nvCxnSpPr>
          <p:cNvPr id="4" name="Gerade Verbindung 3"/>
          <p:cNvCxnSpPr/>
          <p:nvPr/>
        </p:nvCxnSpPr>
        <p:spPr>
          <a:xfrm>
            <a:off x="1115616" y="299695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259632" y="256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y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699792" y="299695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843808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(y+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y)-y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2843808" y="30689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(x+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x)-x</a:t>
            </a:r>
            <a:endParaRPr lang="de-AT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5148064" y="1397000"/>
          <a:ext cx="24719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303808"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y=x²</a:t>
                      </a:r>
                      <a:endParaRPr lang="de-AT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1=1²</a:t>
                      </a:r>
                      <a:endParaRPr lang="de-AT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1+</a:t>
                      </a:r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Δ</a:t>
                      </a:r>
                      <a:r>
                        <a:rPr lang="de-AT" dirty="0" smtClean="0">
                          <a:latin typeface="Book Antiqua"/>
                        </a:rPr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(1+</a:t>
                      </a:r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Δ</a:t>
                      </a:r>
                      <a:r>
                        <a:rPr lang="de-AT" dirty="0" smtClean="0">
                          <a:latin typeface="Book Antiqua"/>
                        </a:rPr>
                        <a:t>x)²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Gerade Verbindung 10"/>
          <p:cNvCxnSpPr/>
          <p:nvPr/>
        </p:nvCxnSpPr>
        <p:spPr>
          <a:xfrm>
            <a:off x="1115616" y="407707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043608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(1+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x)²-1</a:t>
            </a:r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1115616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1+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x-1</a:t>
            </a:r>
            <a:endParaRPr lang="de-AT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2699792" y="407707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555776" y="36450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1+2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x²-1</a:t>
            </a:r>
            <a:endParaRPr lang="de-AT" dirty="0"/>
          </a:p>
        </p:txBody>
      </p:sp>
      <p:sp>
        <p:nvSpPr>
          <p:cNvPr id="17" name="Textfeld 16"/>
          <p:cNvSpPr txBox="1"/>
          <p:nvPr/>
        </p:nvSpPr>
        <p:spPr>
          <a:xfrm>
            <a:off x="2699792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Book Antiqua"/>
              </a:rPr>
              <a:t>1+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x-1</a:t>
            </a:r>
            <a:endParaRPr lang="de-AT" dirty="0"/>
          </a:p>
        </p:txBody>
      </p:sp>
      <p:cxnSp>
        <p:nvCxnSpPr>
          <p:cNvPr id="19" name="Gerade Verbindung 18"/>
          <p:cNvCxnSpPr/>
          <p:nvPr/>
        </p:nvCxnSpPr>
        <p:spPr>
          <a:xfrm rot="5400000" flipH="1" flipV="1">
            <a:off x="2663788" y="4185084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 flipH="1" flipV="1">
            <a:off x="3311860" y="4185084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5400000" flipH="1" flipV="1">
            <a:off x="3743908" y="3681028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5400000" flipH="1" flipV="1">
            <a:off x="2519772" y="3681028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283968" y="407707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211960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x²+2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endParaRPr lang="de-AT" dirty="0"/>
          </a:p>
        </p:txBody>
      </p:sp>
      <p:sp>
        <p:nvSpPr>
          <p:cNvPr id="26" name="Textfeld 25"/>
          <p:cNvSpPr txBox="1"/>
          <p:nvPr/>
        </p:nvSpPr>
        <p:spPr>
          <a:xfrm>
            <a:off x="4427984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>
                <a:latin typeface="Book Antiqua"/>
              </a:rPr>
              <a:t>Дx</a:t>
            </a:r>
            <a:endParaRPr lang="de-AT" dirty="0"/>
          </a:p>
        </p:txBody>
      </p:sp>
      <p:cxnSp>
        <p:nvCxnSpPr>
          <p:cNvPr id="27" name="Gerade Verbindung 26"/>
          <p:cNvCxnSpPr/>
          <p:nvPr/>
        </p:nvCxnSpPr>
        <p:spPr>
          <a:xfrm>
            <a:off x="5868144" y="407707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796136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x*(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x+2)</a:t>
            </a:r>
            <a:endParaRPr lang="de-AT" dirty="0"/>
          </a:p>
        </p:txBody>
      </p:sp>
      <p:sp>
        <p:nvSpPr>
          <p:cNvPr id="29" name="Textfeld 28"/>
          <p:cNvSpPr txBox="1"/>
          <p:nvPr/>
        </p:nvSpPr>
        <p:spPr>
          <a:xfrm>
            <a:off x="5868144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endParaRPr lang="de-AT" dirty="0"/>
          </a:p>
        </p:txBody>
      </p:sp>
      <p:cxnSp>
        <p:nvCxnSpPr>
          <p:cNvPr id="30" name="Gerade Verbindung 29"/>
          <p:cNvCxnSpPr/>
          <p:nvPr/>
        </p:nvCxnSpPr>
        <p:spPr>
          <a:xfrm rot="5400000" flipH="1" flipV="1">
            <a:off x="5904148" y="4257092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5400000" flipH="1" flipV="1">
            <a:off x="5832140" y="3753036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Steigung der Tangente:</a:t>
            </a:r>
          </a:p>
          <a:p>
            <a:pPr>
              <a:buNone/>
            </a:pPr>
            <a:r>
              <a:rPr lang="de-AT" dirty="0" smtClean="0"/>
              <a:t>			= 2+0 = 2 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20608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lim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23488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r>
              <a:rPr lang="de-AT" dirty="0" smtClean="0">
                <a:latin typeface="Book Antiqua"/>
                <a:sym typeface="Wingdings" pitchFamily="2" charset="2"/>
              </a:rPr>
              <a:t>0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1475656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(2+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de-AT" dirty="0" smtClean="0">
                <a:latin typeface="Book Antiqua"/>
              </a:rPr>
              <a:t>x</a:t>
            </a:r>
            <a:r>
              <a:rPr lang="de-AT" dirty="0" smtClean="0"/>
              <a:t>)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575</Words>
  <Application>Microsoft Office PowerPoint</Application>
  <PresentationFormat>On-screen Show (4:3)</PresentationFormat>
  <Paragraphs>215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Haemera</vt:lpstr>
      <vt:lpstr>Einführung Differentialrechnung</vt:lpstr>
      <vt:lpstr>Inhalt</vt:lpstr>
      <vt:lpstr>Differenzenquotient </vt:lpstr>
      <vt:lpstr>Formel </vt:lpstr>
      <vt:lpstr>Beispiel </vt:lpstr>
      <vt:lpstr>Differentialquotient</vt:lpstr>
      <vt:lpstr>Formel</vt:lpstr>
      <vt:lpstr>Beispiel</vt:lpstr>
      <vt:lpstr>PowerPoint Presentation</vt:lpstr>
      <vt:lpstr>1. u. 2. Ableitung</vt:lpstr>
      <vt:lpstr>Formel für Potenzen</vt:lpstr>
      <vt:lpstr>Beispiel</vt:lpstr>
      <vt:lpstr>Kurvendiskussion </vt:lpstr>
      <vt:lpstr>Beispiel Nullstellen</vt:lpstr>
      <vt:lpstr>Beispiel Extremstellen</vt:lpstr>
      <vt:lpstr>PowerPoint Presentation</vt:lpstr>
      <vt:lpstr>Beispiel Wendepunkt</vt:lpstr>
      <vt:lpstr>PowerPoint Presentation</vt:lpstr>
      <vt:lpstr>Newtonsches Näherungsverfahren</vt:lpstr>
      <vt:lpstr>Formel/Beispiel</vt:lpstr>
      <vt:lpstr>Beispiel</vt:lpstr>
      <vt:lpstr>Vielen Dank für Ihre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Mathematik</dc:title>
  <dc:creator>Marcus</dc:creator>
  <cp:lastModifiedBy>Weissleder,Werner</cp:lastModifiedBy>
  <cp:revision>53</cp:revision>
  <dcterms:created xsi:type="dcterms:W3CDTF">2010-12-09T15:54:24Z</dcterms:created>
  <dcterms:modified xsi:type="dcterms:W3CDTF">2015-08-25T13:51:25Z</dcterms:modified>
</cp:coreProperties>
</file>